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39"/>
  </p:notesMasterIdLst>
  <p:handoutMasterIdLst>
    <p:handoutMasterId r:id="rId40"/>
  </p:handoutMasterIdLst>
  <p:sldIdLst>
    <p:sldId id="2476" r:id="rId4"/>
    <p:sldId id="3800" r:id="rId5"/>
    <p:sldId id="2478" r:id="rId6"/>
    <p:sldId id="2343" r:id="rId7"/>
    <p:sldId id="3858" r:id="rId8"/>
    <p:sldId id="3903" r:id="rId9"/>
    <p:sldId id="3904" r:id="rId10"/>
    <p:sldId id="3905" r:id="rId11"/>
    <p:sldId id="3906" r:id="rId12"/>
    <p:sldId id="3919" r:id="rId13"/>
    <p:sldId id="3920" r:id="rId14"/>
    <p:sldId id="3921" r:id="rId15"/>
    <p:sldId id="3873" r:id="rId16"/>
    <p:sldId id="3664" r:id="rId17"/>
    <p:sldId id="3671" r:id="rId18"/>
    <p:sldId id="3907" r:id="rId19"/>
    <p:sldId id="3908" r:id="rId20"/>
    <p:sldId id="3909" r:id="rId21"/>
    <p:sldId id="3910" r:id="rId22"/>
    <p:sldId id="3911" r:id="rId23"/>
    <p:sldId id="3888" r:id="rId24"/>
    <p:sldId id="3785" r:id="rId25"/>
    <p:sldId id="3786" r:id="rId26"/>
    <p:sldId id="3922" r:id="rId27"/>
    <p:sldId id="3923" r:id="rId28"/>
    <p:sldId id="3924" r:id="rId29"/>
    <p:sldId id="3925" r:id="rId30"/>
    <p:sldId id="3886" r:id="rId31"/>
    <p:sldId id="3863" r:id="rId32"/>
    <p:sldId id="3881" r:id="rId33"/>
    <p:sldId id="3882" r:id="rId34"/>
    <p:sldId id="3912" r:id="rId35"/>
    <p:sldId id="3913" r:id="rId36"/>
    <p:sldId id="3780" r:id="rId37"/>
    <p:sldId id="2276" r:id="rId38"/>
  </p:sldIdLst>
  <p:sldSz cx="11522075" cy="6480175"/>
  <p:notesSz cx="6858000" cy="9144000"/>
  <p:custDataLst>
    <p:tags r:id="rId41"/>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18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30</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34</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35</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14</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15</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22</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23</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slide" Target="../slides/slide30.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slide" Target="../slides/slide30.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0.xml"/><Relationship Id="rId2" Type="http://schemas.openxmlformats.org/officeDocument/2006/relationships/slide" Target="../slides/slide34.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0.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1</a:t>
            </a:r>
            <a:r>
              <a:rPr lang="zh-CN" altLang="en-US" sz="1600" dirty="0">
                <a:solidFill>
                  <a:srgbClr val="F2F2F2"/>
                </a:solidFill>
                <a:latin typeface="微软雅黑" pitchFamily="34" charset="-122"/>
                <a:ea typeface="微软雅黑" pitchFamily="34" charset="-122"/>
              </a:rPr>
              <a:t>课时　法治国家</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法治国家</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法治国家</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6%20%20&#35838;&#21518;&#32032;&#20859;&#35780;&#20215;(&#21313;&#20845;)&#12288;&#27861;&#27835;&#22269;&#23478;.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全面依法治国</a:t>
            </a: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第八课　法治中国建设</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法治国家</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037498"/>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建立完备的法律体系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原因：完备的法律体系是法治国家的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要求：在宪法之下，要不断建立和完善各项法律制度，形成部门齐全、</a:t>
            </a:r>
            <a:r>
              <a:rPr lang="zh-CN" altLang="en-US" kern="100" dirty="0">
                <a:latin typeface="Times New Roman"/>
                <a:cs typeface="Times New Roman"/>
              </a:rPr>
              <a:t>结构严谨</a:t>
            </a:r>
            <a:r>
              <a:rPr lang="zh-CN" altLang="zh-CN" kern="100" dirty="0">
                <a:latin typeface="Times New Roman"/>
                <a:cs typeface="Times New Roman"/>
              </a:rPr>
              <a:t>、</a:t>
            </a:r>
            <a:r>
              <a:rPr lang="zh-CN" altLang="en-US" kern="100" dirty="0">
                <a:latin typeface="Times New Roman"/>
                <a:cs typeface="Times New Roman"/>
              </a:rPr>
              <a:t>内部</a:t>
            </a:r>
            <a:r>
              <a:rPr lang="zh-CN" altLang="zh-CN" kern="100" dirty="0">
                <a:latin typeface="Times New Roman"/>
                <a:cs typeface="Times New Roman"/>
              </a:rPr>
              <a:t>协调、体例科学</a:t>
            </a:r>
            <a:r>
              <a:rPr lang="zh-CN" altLang="en-US" kern="100" dirty="0">
                <a:latin typeface="Times New Roman"/>
                <a:cs typeface="Times New Roman"/>
              </a:rPr>
              <a:t>、调整有效</a:t>
            </a:r>
            <a:r>
              <a:rPr lang="zh-CN" altLang="zh-CN" kern="100" dirty="0">
                <a:latin typeface="Times New Roman"/>
                <a:cs typeface="Times New Roman"/>
              </a:rPr>
              <a:t>的</a:t>
            </a:r>
            <a:r>
              <a:rPr lang="en-US" altLang="zh-CN" kern="100" dirty="0">
                <a:solidFill>
                  <a:srgbClr val="000000"/>
                </a:solidFill>
                <a:latin typeface="Times New Roman"/>
                <a:ea typeface="华文楷体"/>
                <a:cs typeface="Courier New"/>
              </a:rPr>
              <a:t>________________                </a:t>
            </a:r>
            <a:r>
              <a:rPr lang="zh-CN" altLang="zh-CN" kern="100" dirty="0">
                <a:latin typeface="Times New Roman"/>
                <a:cs typeface="Times New Roman"/>
              </a:rPr>
              <a:t>，实现国家治理有法可依。</a:t>
            </a:r>
            <a:endParaRPr lang="zh-CN" altLang="zh-CN" sz="1050" kern="100" dirty="0">
              <a:latin typeface="宋体"/>
              <a:cs typeface="Courier New"/>
            </a:endParaRPr>
          </a:p>
        </p:txBody>
      </p:sp>
      <p:sp>
        <p:nvSpPr>
          <p:cNvPr id="3" name="矩形 2"/>
          <p:cNvSpPr/>
          <p:nvPr/>
        </p:nvSpPr>
        <p:spPr>
          <a:xfrm>
            <a:off x="6481117" y="1456727"/>
            <a:ext cx="1620957" cy="523220"/>
          </a:xfrm>
          <a:prstGeom prst="rect">
            <a:avLst/>
          </a:prstGeom>
        </p:spPr>
        <p:txBody>
          <a:bodyPr wrap="none">
            <a:spAutoFit/>
          </a:bodyPr>
          <a:lstStyle/>
          <a:p>
            <a:r>
              <a:rPr lang="zh-CN" altLang="zh-CN" b="1" dirty="0">
                <a:latin typeface="Times New Roman"/>
                <a:ea typeface="华文楷体"/>
                <a:cs typeface="Times New Roman"/>
              </a:rPr>
              <a:t>制度前提</a:t>
            </a:r>
            <a:endParaRPr lang="zh-CN" altLang="en-US" dirty="0"/>
          </a:p>
        </p:txBody>
      </p:sp>
      <p:sp>
        <p:nvSpPr>
          <p:cNvPr id="4" name="矩形 3"/>
          <p:cNvSpPr/>
          <p:nvPr/>
        </p:nvSpPr>
        <p:spPr>
          <a:xfrm>
            <a:off x="409836" y="3132075"/>
            <a:ext cx="4493538" cy="523220"/>
          </a:xfrm>
          <a:prstGeom prst="rect">
            <a:avLst/>
          </a:prstGeom>
        </p:spPr>
        <p:txBody>
          <a:bodyPr wrap="none">
            <a:spAutoFit/>
          </a:bodyPr>
          <a:lstStyle/>
          <a:p>
            <a:r>
              <a:rPr lang="zh-CN" altLang="en-US" b="1" dirty="0">
                <a:latin typeface="Times New Roman"/>
                <a:ea typeface="华文楷体"/>
                <a:cs typeface="Times New Roman"/>
              </a:rPr>
              <a:t>中国特色</a:t>
            </a:r>
            <a:r>
              <a:rPr lang="zh-CN" altLang="zh-CN" b="1" dirty="0">
                <a:latin typeface="Times New Roman"/>
                <a:ea typeface="华文楷体"/>
                <a:cs typeface="Times New Roman"/>
              </a:rPr>
              <a:t>社会主义法律体系</a:t>
            </a:r>
            <a:endParaRPr lang="zh-CN" altLang="en-US" dirty="0"/>
          </a:p>
        </p:txBody>
      </p:sp>
    </p:spTree>
    <p:extLst>
      <p:ext uri="{BB962C8B-B14F-4D97-AF65-F5344CB8AC3E}">
        <p14:creationId xmlns:p14="http://schemas.microsoft.com/office/powerpoint/2010/main" val="40712798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完善法律实施机制</a:t>
            </a:r>
            <a:endParaRPr lang="zh-CN" altLang="zh-CN" sz="1050" kern="100" dirty="0">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3960412903"/>
              </p:ext>
            </p:extLst>
          </p:nvPr>
        </p:nvGraphicFramePr>
        <p:xfrm>
          <a:off x="576461" y="1511895"/>
          <a:ext cx="10369550" cy="2759012"/>
        </p:xfrm>
        <a:graphic>
          <a:graphicData uri="http://schemas.openxmlformats.org/drawingml/2006/table">
            <a:tbl>
              <a:tblPr/>
              <a:tblGrid>
                <a:gridCol w="1740010">
                  <a:extLst>
                    <a:ext uri="{9D8B030D-6E8A-4147-A177-3AD203B41FA5}">
                      <a16:colId xmlns:a16="http://schemas.microsoft.com/office/drawing/2014/main" val="20000"/>
                    </a:ext>
                  </a:extLst>
                </a:gridCol>
                <a:gridCol w="8629540">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政府部门</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effectLst/>
                          <a:latin typeface="Times New Roman"/>
                          <a:cs typeface="Times New Roman"/>
                        </a:rPr>
                        <a:t>依法履行法定职责，为社会提供优良的</a:t>
                      </a:r>
                      <a:r>
                        <a:rPr lang="en-US" sz="2800" b="1" kern="100">
                          <a:solidFill>
                            <a:srgbClr val="000000"/>
                          </a:solidFill>
                          <a:effectLst/>
                          <a:latin typeface="Times New Roman"/>
                          <a:ea typeface="华文楷体"/>
                          <a:cs typeface="Courier New"/>
                        </a:rPr>
                        <a:t>________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社会公众</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40000"/>
                        </a:lnSpc>
                        <a:spcAft>
                          <a:spcPts val="0"/>
                        </a:spcAft>
                      </a:pPr>
                      <a:r>
                        <a:rPr lang="zh-CN" sz="2800" b="1" kern="100">
                          <a:effectLst/>
                          <a:latin typeface="Times New Roman"/>
                          <a:cs typeface="Times New Roman"/>
                        </a:rPr>
                        <a:t>自觉遵守法律，依法行使权利、履行义务</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司法机关</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严格公正司法，以</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为根据，以</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为准绳，定分止争，惩罚犯罪，化解矛盾，努力让人民群众感受到公平正义</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矩形 3"/>
          <p:cNvSpPr/>
          <p:nvPr/>
        </p:nvSpPr>
        <p:spPr>
          <a:xfrm>
            <a:off x="8857381" y="1547899"/>
            <a:ext cx="1620957" cy="523220"/>
          </a:xfrm>
          <a:prstGeom prst="rect">
            <a:avLst/>
          </a:prstGeom>
        </p:spPr>
        <p:txBody>
          <a:bodyPr wrap="none">
            <a:spAutoFit/>
          </a:bodyPr>
          <a:lstStyle/>
          <a:p>
            <a:r>
              <a:rPr lang="zh-CN" altLang="zh-CN" b="1" dirty="0">
                <a:latin typeface="Times New Roman"/>
                <a:ea typeface="华文楷体"/>
                <a:cs typeface="Times New Roman"/>
              </a:rPr>
              <a:t>公共服务</a:t>
            </a:r>
            <a:endParaRPr lang="zh-CN" altLang="en-US" dirty="0"/>
          </a:p>
        </p:txBody>
      </p:sp>
      <p:sp>
        <p:nvSpPr>
          <p:cNvPr id="5" name="矩形 4"/>
          <p:cNvSpPr/>
          <p:nvPr/>
        </p:nvSpPr>
        <p:spPr>
          <a:xfrm>
            <a:off x="5148969" y="2629791"/>
            <a:ext cx="902811" cy="523220"/>
          </a:xfrm>
          <a:prstGeom prst="rect">
            <a:avLst/>
          </a:prstGeom>
        </p:spPr>
        <p:txBody>
          <a:bodyPr wrap="none">
            <a:spAutoFit/>
          </a:bodyPr>
          <a:lstStyle/>
          <a:p>
            <a:r>
              <a:rPr lang="zh-CN" altLang="zh-CN" b="1" dirty="0">
                <a:latin typeface="Times New Roman"/>
                <a:ea typeface="华文楷体"/>
                <a:cs typeface="Times New Roman"/>
              </a:rPr>
              <a:t>事实</a:t>
            </a:r>
            <a:endParaRPr lang="zh-CN" altLang="en-US" dirty="0"/>
          </a:p>
        </p:txBody>
      </p:sp>
      <p:sp>
        <p:nvSpPr>
          <p:cNvPr id="6" name="矩形 5"/>
          <p:cNvSpPr/>
          <p:nvPr/>
        </p:nvSpPr>
        <p:spPr>
          <a:xfrm>
            <a:off x="7705253" y="2632500"/>
            <a:ext cx="902811" cy="523220"/>
          </a:xfrm>
          <a:prstGeom prst="rect">
            <a:avLst/>
          </a:prstGeom>
        </p:spPr>
        <p:txBody>
          <a:bodyPr wrap="none">
            <a:spAutoFit/>
          </a:bodyPr>
          <a:lstStyle/>
          <a:p>
            <a:r>
              <a:rPr lang="zh-CN" altLang="zh-CN" b="1" dirty="0">
                <a:latin typeface="Times New Roman"/>
                <a:ea typeface="华文楷体"/>
                <a:cs typeface="Times New Roman"/>
              </a:rPr>
              <a:t>事实</a:t>
            </a:r>
            <a:endParaRPr lang="zh-CN" altLang="en-US" dirty="0"/>
          </a:p>
        </p:txBody>
      </p:sp>
    </p:spTree>
    <p:extLst>
      <p:ext uri="{BB962C8B-B14F-4D97-AF65-F5344CB8AC3E}">
        <p14:creationId xmlns:p14="http://schemas.microsoft.com/office/powerpoint/2010/main" val="69221276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建设法治国家有什么意义？</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能够有效规范权力运行，保障公民合法权益；能够推动实现国家治理现代化，实现长治久安。</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新词速递</a:t>
            </a:r>
            <a:r>
              <a:rPr lang="en-US" altLang="zh-CN" kern="100" dirty="0">
                <a:latin typeface="Times New Roman"/>
                <a:ea typeface="黑体"/>
                <a:cs typeface="Courier New"/>
              </a:rPr>
              <a:t>]</a:t>
            </a:r>
            <a:r>
              <a:rPr lang="zh-CN" altLang="zh-CN" kern="100" dirty="0">
                <a:latin typeface="Times New Roman"/>
                <a:ea typeface="华文楷体"/>
                <a:cs typeface="Times New Roman"/>
              </a:rPr>
              <a:t>合宪性审查，是指特定国家机关依据一定的程序和方式对法律、法规和行政命令等规范性文件和特定主体行为是否符合宪法进行审查并作出处理的制度。</a:t>
            </a:r>
            <a:endParaRPr lang="zh-CN" altLang="zh-CN" sz="1050" kern="100" dirty="0">
              <a:effectLst/>
              <a:latin typeface="宋体"/>
              <a:cs typeface="Courier New"/>
            </a:endParaRPr>
          </a:p>
        </p:txBody>
      </p:sp>
    </p:spTree>
    <p:extLst>
      <p:ext uri="{BB962C8B-B14F-4D97-AF65-F5344CB8AC3E}">
        <p14:creationId xmlns:p14="http://schemas.microsoft.com/office/powerpoint/2010/main" val="168056803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711785"/>
          </a:xfrm>
        </p:spPr>
        <p:txBody>
          <a:bodyPr/>
          <a:lstStyle/>
          <a:p>
            <a:pPr>
              <a:spcAft>
                <a:spcPts val="0"/>
              </a:spcAft>
            </a:pPr>
            <a:r>
              <a:rPr lang="en-US" altLang="zh-CN" kern="100" dirty="0">
                <a:latin typeface="Times New Roman"/>
                <a:cs typeface="Courier New"/>
              </a:rPr>
              <a:t>1</a:t>
            </a:r>
            <a:r>
              <a:rPr lang="zh-CN" altLang="zh-CN" kern="100" dirty="0">
                <a:latin typeface="Times New Roman"/>
                <a:cs typeface="Times New Roman"/>
              </a:rPr>
              <a:t>．依宪治国是法治国家的制度前提。</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2</a:t>
            </a:r>
            <a:r>
              <a:rPr lang="zh-CN" altLang="zh-CN" kern="100" dirty="0">
                <a:latin typeface="Times New Roman"/>
                <a:cs typeface="Times New Roman"/>
              </a:rPr>
              <a:t>．法律反映的都是民众的期望，符合民众的利益。</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3</a:t>
            </a:r>
            <a:r>
              <a:rPr lang="zh-CN" altLang="zh-CN" kern="100" dirty="0">
                <a:latin typeface="Times New Roman"/>
                <a:cs typeface="Times New Roman"/>
              </a:rPr>
              <a:t>．建设法治国家，只需要有完备的法律体系。</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4</a:t>
            </a:r>
            <a:r>
              <a:rPr lang="zh-CN" altLang="zh-CN" kern="100" dirty="0">
                <a:latin typeface="Times New Roman"/>
                <a:cs typeface="Times New Roman"/>
              </a:rPr>
              <a:t>．坚持良法之治是法治的首要内容。</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5</a:t>
            </a:r>
            <a:r>
              <a:rPr lang="zh-CN" altLang="zh-CN" kern="100" dirty="0">
                <a:latin typeface="Times New Roman"/>
                <a:cs typeface="Times New Roman"/>
              </a:rPr>
              <a:t>．在法治国家，人民的权利和尊严应得到法律的确认，并通过执法和司法加以保障。</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25533" y="13318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06483" y="19033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16008" y="25129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206483" y="3170200"/>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196958" y="428462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47899"/>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法治国家的内涵</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051955"/>
            <a:ext cx="10692000" cy="4331250"/>
          </a:xfrm>
        </p:spPr>
        <p:txBody>
          <a:bodyPr/>
          <a:lstStyle/>
          <a:p>
            <a:pPr algn="just">
              <a:lnSpc>
                <a:spcPct val="11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10000"/>
              </a:lnSpc>
              <a:spcAft>
                <a:spcPts val="0"/>
              </a:spcAft>
            </a:pPr>
            <a:r>
              <a:rPr lang="zh-CN" altLang="zh-CN" kern="100" dirty="0">
                <a:latin typeface="Times New Roman"/>
                <a:ea typeface="黑体"/>
                <a:cs typeface="Times New Roman"/>
              </a:rPr>
              <a:t>活动：</a:t>
            </a:r>
            <a:r>
              <a:rPr lang="en-US" altLang="zh-CN" kern="100" dirty="0">
                <a:latin typeface="宋体"/>
                <a:cs typeface="Times New Roman"/>
              </a:rPr>
              <a:t>“</a:t>
            </a:r>
            <a:r>
              <a:rPr lang="zh-CN" altLang="zh-CN" kern="100" dirty="0">
                <a:latin typeface="Times New Roman"/>
                <a:ea typeface="华文楷体"/>
                <a:cs typeface="Times New Roman"/>
              </a:rPr>
              <a:t>法者，治之端也。</a:t>
            </a:r>
            <a:r>
              <a:rPr lang="en-US" altLang="zh-CN" kern="100" dirty="0">
                <a:latin typeface="宋体"/>
                <a:cs typeface="Times New Roman"/>
              </a:rPr>
              <a:t>”</a:t>
            </a:r>
            <a:r>
              <a:rPr lang="zh-CN" altLang="zh-CN" kern="100" dirty="0">
                <a:latin typeface="Times New Roman"/>
                <a:ea typeface="华文楷体"/>
                <a:cs typeface="Times New Roman"/>
              </a:rPr>
              <a:t>执政兴国，离不开法治支撑；社会发展，离不开法治护航；百姓福祉，离不开法治保障。在习近平法治思想的指引下，我国全面依法治国实践取得了重大进展，筑起了法治中国的坚实大厦：党的领导、人民当家作主、依法治国有机统一的制度建设全面加强，党的领导体制机制不断完善；科学立法、严格执法、公正司法、全民守法深入推进，法治国家、法治政府、法治社会建设相互促进，中国特色社会主义法治体系日益完善，全社会法治观念明显增强。</a:t>
            </a:r>
            <a:endParaRPr lang="zh-CN" altLang="zh-CN" sz="1050" kern="100" dirty="0">
              <a:latin typeface="宋体"/>
              <a:cs typeface="Courier New"/>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10850"/>
            <a:ext cx="10692000" cy="2505301"/>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法治是治国理政的基本方式。在法治轨道上全面建设社会主义现代化国家，是中国法治发展的不断演进、一脉相承和不断完善。我国要建设什么样的法治国家？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我国要建设的法治国家具有哪些主要特征？</a:t>
            </a:r>
            <a:endParaRPr lang="zh-CN" altLang="zh-CN" sz="1050" kern="100" dirty="0">
              <a:effectLst/>
              <a:latin typeface="宋体"/>
              <a:cs typeface="Courier New"/>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(1)</a:t>
            </a:r>
            <a:r>
              <a:rPr lang="zh-CN" altLang="zh-CN" kern="100" dirty="0">
                <a:latin typeface="Times New Roman"/>
                <a:ea typeface="华文楷体"/>
                <a:cs typeface="Times New Roman"/>
              </a:rPr>
              <a:t>我国要建设的是实行依法治国、依宪治国、依法执政、依宪执政的法治国家。</a:t>
            </a:r>
            <a:endParaRPr lang="zh-CN" altLang="zh-CN" sz="1050" kern="100" dirty="0">
              <a:latin typeface="宋体"/>
              <a:cs typeface="Courier New"/>
            </a:endParaRPr>
          </a:p>
          <a:p>
            <a:pPr algn="just">
              <a:spcAft>
                <a:spcPts val="0"/>
              </a:spcAft>
            </a:pPr>
            <a:r>
              <a:rPr lang="en-US" altLang="zh-CN" kern="100" dirty="0">
                <a:latin typeface="Times New Roman"/>
                <a:ea typeface="华文楷体"/>
                <a:cs typeface="Courier New"/>
              </a:rPr>
              <a:t>(2)①</a:t>
            </a:r>
            <a:r>
              <a:rPr lang="zh-CN" altLang="zh-CN" kern="100" dirty="0">
                <a:latin typeface="Times New Roman"/>
                <a:ea typeface="华文楷体"/>
                <a:cs typeface="Times New Roman"/>
              </a:rPr>
              <a:t>坚持宪法法律至上。宪法法律是社会治理的最高准则，任何个人和组织都不享有法律之外的特权。</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坚持良法之治。只有良法才能最大限度地得到民众的认同，才能最大程度地发挥法律的效力。</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尊重和保障公民权利。公民依法享有广泛的权利，保护公民的各项权利是法治的主要功能。④规范国家权力的运行。国家的各项权力，包括立法权、行政权、司法权、监督权等，都必须在法律之下运行。</a:t>
            </a:r>
            <a:endParaRPr lang="zh-CN" altLang="zh-CN" sz="105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．法律是治国之重器，良法是善治之前提，以良法促进发展、保障善治。这是因为</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．良法是国家的根本法，是法治的首要内容</a:t>
            </a:r>
            <a:endParaRPr lang="zh-CN" altLang="zh-CN" sz="1050" kern="100" dirty="0">
              <a:latin typeface="宋体"/>
              <a:cs typeface="Courier New"/>
            </a:endParaRPr>
          </a:p>
          <a:p>
            <a:pPr marL="628650" indent="-628650" algn="just">
              <a:spcAft>
                <a:spcPts val="0"/>
              </a:spcAft>
            </a:pPr>
            <a:r>
              <a:rPr lang="en-US" altLang="zh-CN" kern="100" dirty="0">
                <a:latin typeface="Times New Roman"/>
                <a:cs typeface="Courier New"/>
              </a:rPr>
              <a:t>B</a:t>
            </a:r>
            <a:r>
              <a:rPr lang="zh-CN" altLang="zh-CN" kern="100" dirty="0">
                <a:latin typeface="Times New Roman"/>
                <a:cs typeface="Times New Roman"/>
              </a:rPr>
              <a:t>．只有良法才能最大限度地得到民众的认同，才能最大程度地发挥法律的效力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．推进科学立法、民主立法、依法立法，方可制定出良法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．良法能够保证国家权力依法行使，国家各项工作依法开展</a:t>
            </a:r>
            <a:endParaRPr lang="zh-CN" altLang="zh-CN" sz="1050" kern="100" dirty="0">
              <a:effectLst/>
              <a:latin typeface="宋体"/>
              <a:cs typeface="Courier New"/>
            </a:endParaRPr>
          </a:p>
        </p:txBody>
      </p:sp>
      <p:sp>
        <p:nvSpPr>
          <p:cNvPr id="3" name="矩形 2"/>
          <p:cNvSpPr/>
          <p:nvPr/>
        </p:nvSpPr>
        <p:spPr>
          <a:xfrm>
            <a:off x="309388" y="320408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宪法是国家的根本法，宪法法律至上是法治的首要内容，</a:t>
            </a:r>
            <a:r>
              <a:rPr lang="en-US" altLang="zh-CN" kern="100" dirty="0">
                <a:latin typeface="Times New Roman"/>
                <a:ea typeface="华文楷体"/>
                <a:cs typeface="Courier New"/>
              </a:rPr>
              <a:t>A</a:t>
            </a:r>
            <a:r>
              <a:rPr lang="zh-CN" altLang="zh-CN" kern="100" dirty="0">
                <a:latin typeface="Times New Roman"/>
                <a:ea typeface="华文楷体"/>
                <a:cs typeface="Times New Roman"/>
              </a:rPr>
              <a:t>错误。只有良法才能最大限度地得到民众的认同，才能最大程度地发挥法律的效力，所以良法是善治之前提，以良法促进发展、保障善治，</a:t>
            </a:r>
            <a:r>
              <a:rPr lang="en-US" altLang="zh-CN" kern="100" dirty="0">
                <a:latin typeface="Times New Roman"/>
                <a:ea typeface="华文楷体"/>
                <a:cs typeface="Courier New"/>
              </a:rPr>
              <a:t>B</a:t>
            </a:r>
            <a:r>
              <a:rPr lang="zh-CN" altLang="zh-CN" kern="100" dirty="0">
                <a:latin typeface="Times New Roman"/>
                <a:ea typeface="华文楷体"/>
                <a:cs typeface="Times New Roman"/>
              </a:rPr>
              <a:t>正确。推进科学立法、民主立法、依法立法，方可制定出良法，强调的是良法的制定，</a:t>
            </a:r>
            <a:r>
              <a:rPr lang="en-US" altLang="zh-CN" kern="100" dirty="0">
                <a:latin typeface="Times New Roman"/>
                <a:ea typeface="华文楷体"/>
                <a:cs typeface="Courier New"/>
              </a:rPr>
              <a:t>C</a:t>
            </a:r>
            <a:r>
              <a:rPr lang="zh-CN" altLang="zh-CN" kern="100" dirty="0">
                <a:latin typeface="Times New Roman"/>
                <a:ea typeface="华文楷体"/>
                <a:cs typeface="Times New Roman"/>
              </a:rPr>
              <a:t>不符合题意。</a:t>
            </a:r>
            <a:r>
              <a:rPr lang="en-US" altLang="zh-CN" kern="100" dirty="0">
                <a:latin typeface="Times New Roman"/>
                <a:ea typeface="华文楷体"/>
                <a:cs typeface="Courier New"/>
              </a:rPr>
              <a:t>D</a:t>
            </a:r>
            <a:r>
              <a:rPr lang="zh-CN" altLang="zh-CN" kern="100" dirty="0">
                <a:latin typeface="Times New Roman"/>
                <a:ea typeface="华文楷体"/>
                <a:cs typeface="Times New Roman"/>
              </a:rPr>
              <a:t>中</a:t>
            </a:r>
            <a:r>
              <a:rPr lang="en-US" altLang="zh-CN" kern="100" dirty="0">
                <a:latin typeface="宋体"/>
                <a:cs typeface="Times New Roman"/>
              </a:rPr>
              <a:t>“</a:t>
            </a:r>
            <a:r>
              <a:rPr lang="zh-CN" altLang="zh-CN" kern="100" dirty="0">
                <a:latin typeface="Times New Roman"/>
                <a:ea typeface="华文楷体"/>
                <a:cs typeface="Times New Roman"/>
              </a:rPr>
              <a:t>保证</a:t>
            </a:r>
            <a:r>
              <a:rPr lang="en-US" altLang="zh-CN" kern="100" dirty="0">
                <a:latin typeface="宋体"/>
                <a:cs typeface="Times New Roman"/>
              </a:rPr>
              <a:t>”</a:t>
            </a:r>
            <a:r>
              <a:rPr lang="zh-CN" altLang="zh-CN" kern="100" dirty="0">
                <a:latin typeface="Times New Roman"/>
                <a:ea typeface="华文楷体"/>
                <a:cs typeface="Times New Roman"/>
              </a:rPr>
              <a:t>说法太绝对，排除。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ea typeface="华文楷体"/>
                <a:cs typeface="Courier New"/>
              </a:rPr>
              <a:t>2</a:t>
            </a:r>
            <a:r>
              <a:rPr lang="zh-CN" altLang="zh-CN" kern="100" dirty="0">
                <a:latin typeface="Times New Roman"/>
                <a:ea typeface="华文楷体"/>
                <a:cs typeface="Times New Roman"/>
              </a:rPr>
              <a:t>．</a:t>
            </a:r>
            <a:r>
              <a:rPr lang="zh-CN" altLang="zh-CN" kern="100" dirty="0">
                <a:latin typeface="Times New Roman"/>
                <a:cs typeface="Times New Roman"/>
              </a:rPr>
              <a:t>在国家宪法日当天，某校开展了以</a:t>
            </a:r>
            <a:r>
              <a:rPr lang="en-US" altLang="zh-CN" kern="100" dirty="0">
                <a:latin typeface="宋体"/>
                <a:cs typeface="Times New Roman"/>
              </a:rPr>
              <a:t>“</a:t>
            </a:r>
            <a:r>
              <a:rPr lang="zh-CN" altLang="zh-CN" kern="100" dirty="0">
                <a:latin typeface="Times New Roman"/>
                <a:cs typeface="Times New Roman"/>
              </a:rPr>
              <a:t>弘扬宪法精神</a:t>
            </a:r>
            <a:r>
              <a:rPr lang="en-US" altLang="zh-CN" kern="100" dirty="0">
                <a:latin typeface="宋体"/>
                <a:cs typeface="Times New Roman"/>
              </a:rPr>
              <a:t>”</a:t>
            </a:r>
            <a:r>
              <a:rPr lang="zh-CN" altLang="zh-CN" kern="100" dirty="0">
                <a:latin typeface="Times New Roman"/>
                <a:cs typeface="Times New Roman"/>
              </a:rPr>
              <a:t>为主题的</a:t>
            </a:r>
            <a:r>
              <a:rPr lang="en-US" altLang="zh-CN" kern="100" dirty="0">
                <a:latin typeface="宋体"/>
                <a:cs typeface="Times New Roman"/>
              </a:rPr>
              <a:t>“</a:t>
            </a:r>
            <a:r>
              <a:rPr lang="zh-CN" altLang="zh-CN" kern="100" dirty="0">
                <a:latin typeface="Times New Roman"/>
                <a:cs typeface="Times New Roman"/>
              </a:rPr>
              <a:t>宪法晨读</a:t>
            </a:r>
            <a:r>
              <a:rPr lang="en-US" altLang="zh-CN" kern="100" dirty="0">
                <a:latin typeface="宋体"/>
                <a:cs typeface="Times New Roman"/>
              </a:rPr>
              <a:t>”“</a:t>
            </a:r>
            <a:r>
              <a:rPr lang="zh-CN" altLang="zh-CN" kern="100" dirty="0">
                <a:latin typeface="Times New Roman"/>
                <a:cs typeface="Times New Roman"/>
              </a:rPr>
              <a:t>国旗下演讲</a:t>
            </a:r>
            <a:r>
              <a:rPr lang="en-US" altLang="zh-CN" kern="100" dirty="0">
                <a:latin typeface="宋体"/>
                <a:cs typeface="Times New Roman"/>
              </a:rPr>
              <a:t>”</a:t>
            </a:r>
            <a:r>
              <a:rPr lang="zh-CN" altLang="zh-CN" kern="100" dirty="0">
                <a:latin typeface="Times New Roman"/>
                <a:cs typeface="Times New Roman"/>
              </a:rPr>
              <a:t>和</a:t>
            </a:r>
            <a:r>
              <a:rPr lang="en-US" altLang="zh-CN" kern="100" dirty="0">
                <a:latin typeface="宋体"/>
                <a:cs typeface="Times New Roman"/>
              </a:rPr>
              <a:t>“</a:t>
            </a:r>
            <a:r>
              <a:rPr lang="zh-CN" altLang="zh-CN" kern="100" dirty="0">
                <a:latin typeface="Times New Roman"/>
                <a:cs typeface="Times New Roman"/>
              </a:rPr>
              <a:t>宪法学习班会</a:t>
            </a:r>
            <a:r>
              <a:rPr lang="en-US" altLang="zh-CN" kern="100" dirty="0">
                <a:latin typeface="宋体"/>
                <a:cs typeface="Times New Roman"/>
              </a:rPr>
              <a:t>”</a:t>
            </a:r>
            <a:r>
              <a:rPr lang="zh-CN" altLang="zh-CN" kern="100" dirty="0">
                <a:latin typeface="Times New Roman"/>
                <a:cs typeface="Times New Roman"/>
              </a:rPr>
              <a:t>等活动。开展这些活动有利于青少年</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传播宪法文化，尊崇宪法权威</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增强宪法意识，弘扬宪法精神</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树立宪法思维，实施宪法监督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提升宪法价值，筑牢宪法信仰</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a:t>
            </a:r>
            <a:r>
              <a:rPr lang="zh-CN"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a:t>
            </a:r>
            <a:r>
              <a:rPr lang="en-US" altLang="zh-CN" kern="100" dirty="0">
                <a:latin typeface="Times New Roman"/>
                <a:cs typeface="Courier New"/>
              </a:rPr>
              <a:t>①③</a:t>
            </a:r>
            <a:r>
              <a:rPr lang="zh-CN" altLang="zh-CN" kern="100" dirty="0">
                <a:latin typeface="Times New Roman"/>
                <a:cs typeface="Times New Roman"/>
              </a:rPr>
              <a:t>　　</a:t>
            </a:r>
            <a:r>
              <a:rPr lang="en-US" altLang="zh-CN" kern="100" dirty="0">
                <a:latin typeface="Times New Roman"/>
                <a:cs typeface="Courier New"/>
              </a:rPr>
              <a:t>C</a:t>
            </a:r>
            <a:r>
              <a:rPr lang="zh-CN" altLang="zh-CN" kern="100" dirty="0">
                <a:latin typeface="Times New Roman"/>
                <a:cs typeface="Times New Roman"/>
              </a:rPr>
              <a:t>．</a:t>
            </a:r>
            <a:r>
              <a:rPr lang="en-US" altLang="zh-CN" kern="100" dirty="0">
                <a:latin typeface="Times New Roman"/>
                <a:cs typeface="Courier New"/>
              </a:rPr>
              <a:t>②④</a:t>
            </a:r>
            <a:r>
              <a:rPr lang="zh-CN"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14721" y="504028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3889006654"/>
              </p:ext>
            </p:extLst>
          </p:nvPr>
        </p:nvGraphicFramePr>
        <p:xfrm>
          <a:off x="576263" y="2339987"/>
          <a:ext cx="10369550" cy="2319274"/>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．通过了解法治国家的建设实践，懂得法治国家的内容，理解建设法治国家的具体措施。</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．根据我国法治国家建设的实践，理解法治国家的内容，认同拥护、积极参与依法治国、建设社会主义法治国家。</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国家宪法日当天，某校开展了以</a:t>
            </a:r>
            <a:r>
              <a:rPr lang="en-US" altLang="zh-CN" kern="100" dirty="0">
                <a:latin typeface="宋体"/>
                <a:cs typeface="Times New Roman"/>
              </a:rPr>
              <a:t>“</a:t>
            </a:r>
            <a:r>
              <a:rPr lang="zh-CN" altLang="zh-CN" kern="100" dirty="0">
                <a:latin typeface="Times New Roman"/>
                <a:ea typeface="华文楷体"/>
                <a:cs typeface="Times New Roman"/>
              </a:rPr>
              <a:t>弘扬宪法精神</a:t>
            </a:r>
            <a:r>
              <a:rPr lang="en-US" altLang="zh-CN" kern="100" dirty="0">
                <a:latin typeface="宋体"/>
                <a:cs typeface="Times New Roman"/>
              </a:rPr>
              <a:t>”</a:t>
            </a:r>
            <a:r>
              <a:rPr lang="zh-CN" altLang="zh-CN" kern="100" dirty="0">
                <a:latin typeface="Times New Roman"/>
                <a:ea typeface="华文楷体"/>
                <a:cs typeface="Times New Roman"/>
              </a:rPr>
              <a:t>为主题的活动，有利于青少年传播宪法文化，尊崇宪法权威，增强宪法意识，弘扬宪法精神，</a:t>
            </a:r>
            <a:r>
              <a:rPr lang="en-US" altLang="zh-CN" kern="100" dirty="0">
                <a:latin typeface="Times New Roman"/>
                <a:ea typeface="华文楷体"/>
                <a:cs typeface="Courier New"/>
              </a:rPr>
              <a:t>①②</a:t>
            </a:r>
            <a:r>
              <a:rPr lang="zh-CN" altLang="zh-CN" kern="100" dirty="0">
                <a:latin typeface="Times New Roman"/>
                <a:ea typeface="华文楷体"/>
                <a:cs typeface="Times New Roman"/>
              </a:rPr>
              <a:t>符合题意。实施宪法监督的主体不是青少年，全国人大及其常委会加强宪法监督，</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错误。宪法在我国居于最高的法律地位，④</a:t>
            </a:r>
            <a:r>
              <a:rPr lang="zh-CN" altLang="zh-CN" kern="100" dirty="0">
                <a:latin typeface="宋体"/>
                <a:cs typeface="Times New Roman"/>
              </a:rPr>
              <a:t>“</a:t>
            </a:r>
            <a:r>
              <a:rPr lang="zh-CN" altLang="zh-CN" kern="100" dirty="0">
                <a:latin typeface="Times New Roman"/>
                <a:ea typeface="华文楷体"/>
                <a:cs typeface="Times New Roman"/>
              </a:rPr>
              <a:t>提升宪法价值</a:t>
            </a:r>
            <a:r>
              <a:rPr lang="zh-CN" altLang="zh-CN" kern="100" dirty="0">
                <a:latin typeface="宋体"/>
                <a:cs typeface="Times New Roman"/>
              </a:rPr>
              <a:t>”</a:t>
            </a:r>
            <a:r>
              <a:rPr lang="zh-CN" altLang="zh-CN" kern="100" dirty="0">
                <a:latin typeface="Times New Roman"/>
                <a:ea typeface="华文楷体"/>
                <a:cs typeface="Times New Roman"/>
              </a:rPr>
              <a:t>的说法错误。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11576800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25584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依法治国、依法执政和依法行政</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依法治国是党领导人民治理国家的基本方略。依法执政是中国共产党执政的基本方式。依法行政是指政府及其工作人员行使行政权力必须依据宪法和法律规定。</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依法行政和依法执政都是依法治国的要求；党的领导和依法执政是行政机关依法行政的保证；行政机关依法行政是党领导人民实施依法治国方略的重要环节和依法执政的关键。</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建设法治国家</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4828053"/>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zh-CN" altLang="zh-CN" kern="100" dirty="0">
                <a:latin typeface="Times New Roman"/>
                <a:ea typeface="华文楷体"/>
                <a:cs typeface="Times New Roman"/>
              </a:rPr>
              <a:t>我国法治建设不再仅局限于形式完备的法律法规，也在向有利于社会公平正义的良法善治转变。我国法治建设从</a:t>
            </a:r>
            <a:r>
              <a:rPr lang="en-US" altLang="zh-CN" kern="100" dirty="0">
                <a:latin typeface="宋体"/>
                <a:cs typeface="Times New Roman"/>
              </a:rPr>
              <a:t>“</a:t>
            </a:r>
            <a:r>
              <a:rPr lang="zh-CN" altLang="zh-CN" kern="100" dirty="0">
                <a:latin typeface="Times New Roman"/>
                <a:ea typeface="华文楷体"/>
                <a:cs typeface="Times New Roman"/>
              </a:rPr>
              <a:t>有法可依</a:t>
            </a:r>
            <a:r>
              <a:rPr lang="en-US" altLang="zh-CN" kern="100" dirty="0">
                <a:latin typeface="宋体"/>
                <a:cs typeface="Times New Roman"/>
              </a:rPr>
              <a:t>”</a:t>
            </a:r>
            <a:r>
              <a:rPr lang="zh-CN" altLang="zh-CN" kern="100" dirty="0">
                <a:latin typeface="Times New Roman"/>
                <a:ea typeface="华文楷体"/>
                <a:cs typeface="Times New Roman"/>
              </a:rPr>
              <a:t>走向</a:t>
            </a:r>
            <a:r>
              <a:rPr lang="en-US" altLang="zh-CN" kern="100" dirty="0">
                <a:latin typeface="宋体"/>
                <a:cs typeface="Times New Roman"/>
              </a:rPr>
              <a:t>“</a:t>
            </a:r>
            <a:r>
              <a:rPr lang="zh-CN" altLang="zh-CN" kern="100" dirty="0">
                <a:latin typeface="Times New Roman"/>
                <a:ea typeface="华文楷体"/>
                <a:cs typeface="Times New Roman"/>
              </a:rPr>
              <a:t>良法善治</a:t>
            </a:r>
            <a:r>
              <a:rPr lang="en-US" altLang="zh-CN" kern="100" dirty="0">
                <a:latin typeface="宋体"/>
                <a:cs typeface="Times New Roman"/>
              </a:rPr>
              <a:t>”</a:t>
            </a:r>
            <a:r>
              <a:rPr lang="zh-CN" altLang="zh-CN" kern="100" dirty="0">
                <a:latin typeface="Times New Roman"/>
                <a:ea typeface="华文楷体"/>
                <a:cs typeface="Times New Roman"/>
              </a:rPr>
              <a:t>的步伐更加铿锵有力。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我国是如何坚定从</a:t>
            </a:r>
            <a:r>
              <a:rPr lang="en-US" altLang="zh-CN" kern="100" dirty="0">
                <a:latin typeface="宋体"/>
                <a:cs typeface="Times New Roman"/>
              </a:rPr>
              <a:t>“</a:t>
            </a:r>
            <a:r>
              <a:rPr lang="zh-CN" altLang="zh-CN" kern="100" dirty="0">
                <a:latin typeface="Times New Roman"/>
                <a:cs typeface="Times New Roman"/>
              </a:rPr>
              <a:t>有法可依</a:t>
            </a:r>
            <a:r>
              <a:rPr lang="en-US" altLang="zh-CN" kern="100" dirty="0">
                <a:latin typeface="宋体"/>
                <a:cs typeface="Times New Roman"/>
              </a:rPr>
              <a:t>”</a:t>
            </a:r>
            <a:r>
              <a:rPr lang="zh-CN" altLang="zh-CN" kern="100" dirty="0">
                <a:latin typeface="Times New Roman"/>
                <a:cs typeface="Times New Roman"/>
              </a:rPr>
              <a:t>走向</a:t>
            </a:r>
            <a:r>
              <a:rPr lang="en-US" altLang="zh-CN" kern="100" dirty="0">
                <a:latin typeface="宋体"/>
                <a:cs typeface="Times New Roman"/>
              </a:rPr>
              <a:t>“</a:t>
            </a:r>
            <a:r>
              <a:rPr lang="zh-CN" altLang="zh-CN" kern="100" dirty="0">
                <a:latin typeface="Times New Roman"/>
                <a:cs typeface="Times New Roman"/>
              </a:rPr>
              <a:t>良法善治</a:t>
            </a:r>
            <a:r>
              <a:rPr lang="en-US" altLang="zh-CN" kern="100" dirty="0">
                <a:latin typeface="宋体"/>
                <a:cs typeface="Times New Roman"/>
              </a:rPr>
              <a:t>”</a:t>
            </a:r>
            <a:r>
              <a:rPr lang="zh-CN" altLang="zh-CN" kern="100" dirty="0">
                <a:latin typeface="Times New Roman"/>
                <a:cs typeface="Times New Roman"/>
              </a:rPr>
              <a:t>的法治建设步伐的？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积极推进法治建设步伐，从</a:t>
            </a:r>
            <a:r>
              <a:rPr lang="zh-CN" altLang="zh-CN" kern="100" dirty="0">
                <a:latin typeface="宋体"/>
                <a:cs typeface="Times New Roman"/>
              </a:rPr>
              <a:t>“</a:t>
            </a:r>
            <a:r>
              <a:rPr lang="zh-CN" altLang="zh-CN" kern="100" dirty="0">
                <a:latin typeface="Times New Roman"/>
                <a:cs typeface="Times New Roman"/>
              </a:rPr>
              <a:t>有法可依</a:t>
            </a:r>
            <a:r>
              <a:rPr lang="zh-CN" altLang="zh-CN" kern="100" dirty="0">
                <a:latin typeface="宋体"/>
                <a:cs typeface="Times New Roman"/>
              </a:rPr>
              <a:t>”</a:t>
            </a:r>
            <a:r>
              <a:rPr lang="zh-CN" altLang="zh-CN" kern="100" dirty="0">
                <a:latin typeface="Times New Roman"/>
                <a:cs typeface="Times New Roman"/>
              </a:rPr>
              <a:t>走向</a:t>
            </a:r>
            <a:r>
              <a:rPr lang="zh-CN" altLang="zh-CN" kern="100" dirty="0">
                <a:latin typeface="宋体"/>
                <a:cs typeface="Times New Roman"/>
              </a:rPr>
              <a:t>“</a:t>
            </a:r>
            <a:r>
              <a:rPr lang="zh-CN" altLang="zh-CN" kern="100" dirty="0">
                <a:latin typeface="Times New Roman"/>
                <a:cs typeface="Times New Roman"/>
              </a:rPr>
              <a:t>良法善治</a:t>
            </a:r>
            <a:r>
              <a:rPr lang="zh-CN" altLang="zh-CN" kern="100" dirty="0">
                <a:latin typeface="宋体"/>
                <a:cs typeface="Times New Roman"/>
              </a:rPr>
              <a:t>”</a:t>
            </a:r>
            <a:r>
              <a:rPr lang="zh-CN" altLang="zh-CN" kern="100" dirty="0">
                <a:latin typeface="Times New Roman"/>
                <a:cs typeface="Times New Roman"/>
              </a:rPr>
              <a:t>有哪些重要意义？</a:t>
            </a:r>
            <a:endParaRPr lang="zh-CN" altLang="zh-CN" sz="1050" kern="100" dirty="0">
              <a:effectLst/>
              <a:latin typeface="宋体"/>
              <a:cs typeface="Courier New"/>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5908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(1)①</a:t>
            </a:r>
            <a:r>
              <a:rPr lang="zh-CN" altLang="zh-CN" kern="100" dirty="0">
                <a:latin typeface="Times New Roman"/>
                <a:ea typeface="华文楷体"/>
                <a:cs typeface="Times New Roman"/>
              </a:rPr>
              <a:t>推进宪法实施。依法治国首先要坚持依宪治国，依法执政首先要坚持依宪执政。</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建立完备的法律体系。积极推进重要领域立法，健全国家治理急需的法律制度，满足人民日益增长的美好生活需要必备的法律制度，实现国家治理有法可依。</a:t>
            </a:r>
            <a:r>
              <a:rPr lang="en-US" altLang="zh-CN" kern="100" dirty="0">
                <a:latin typeface="Times New Roman"/>
                <a:ea typeface="华文楷体"/>
                <a:cs typeface="Courier New"/>
              </a:rPr>
              <a:t> ③</a:t>
            </a:r>
            <a:r>
              <a:rPr lang="zh-CN" altLang="zh-CN" kern="100" dirty="0">
                <a:latin typeface="Times New Roman"/>
                <a:ea typeface="华文楷体"/>
                <a:cs typeface="Times New Roman"/>
              </a:rPr>
              <a:t>完善法律实施机制。以良法善治保障新业态新模式健康发展。</a:t>
            </a:r>
            <a:endParaRPr lang="zh-CN" altLang="zh-CN" sz="1050" kern="100" dirty="0">
              <a:latin typeface="宋体"/>
              <a:cs typeface="Courier New"/>
            </a:endParaRPr>
          </a:p>
          <a:p>
            <a:pPr algn="just">
              <a:spcAft>
                <a:spcPts val="0"/>
              </a:spcAft>
            </a:pPr>
            <a:r>
              <a:rPr lang="en-US" altLang="zh-CN" kern="100" dirty="0">
                <a:latin typeface="Times New Roman"/>
                <a:ea typeface="华文楷体"/>
                <a:cs typeface="Courier New"/>
              </a:rPr>
              <a:t>(2)①</a:t>
            </a:r>
            <a:r>
              <a:rPr lang="zh-CN" altLang="zh-CN" kern="100" dirty="0">
                <a:latin typeface="Times New Roman"/>
                <a:ea typeface="华文楷体"/>
                <a:cs typeface="Times New Roman"/>
              </a:rPr>
              <a:t>积极推进法治建设步伐，从</a:t>
            </a:r>
            <a:r>
              <a:rPr lang="en-US" altLang="zh-CN" kern="100" dirty="0">
                <a:latin typeface="宋体"/>
                <a:cs typeface="Times New Roman"/>
              </a:rPr>
              <a:t>“</a:t>
            </a:r>
            <a:r>
              <a:rPr lang="zh-CN" altLang="zh-CN" kern="100" dirty="0">
                <a:latin typeface="Times New Roman"/>
                <a:ea typeface="华文楷体"/>
                <a:cs typeface="Times New Roman"/>
              </a:rPr>
              <a:t>有法可依</a:t>
            </a:r>
            <a:r>
              <a:rPr lang="en-US" altLang="zh-CN" kern="100" dirty="0">
                <a:latin typeface="宋体"/>
                <a:cs typeface="Times New Roman"/>
              </a:rPr>
              <a:t>”</a:t>
            </a:r>
            <a:r>
              <a:rPr lang="zh-CN" altLang="zh-CN" kern="100" dirty="0">
                <a:latin typeface="Times New Roman"/>
                <a:ea typeface="华文楷体"/>
                <a:cs typeface="Times New Roman"/>
              </a:rPr>
              <a:t>走向</a:t>
            </a:r>
            <a:r>
              <a:rPr lang="en-US" altLang="zh-CN" kern="100" dirty="0">
                <a:latin typeface="宋体"/>
                <a:cs typeface="Times New Roman"/>
              </a:rPr>
              <a:t>“</a:t>
            </a:r>
            <a:r>
              <a:rPr lang="zh-CN" altLang="zh-CN" kern="100" dirty="0">
                <a:latin typeface="Times New Roman"/>
                <a:ea typeface="华文楷体"/>
                <a:cs typeface="Times New Roman"/>
              </a:rPr>
              <a:t>良法善治</a:t>
            </a:r>
            <a:r>
              <a:rPr lang="en-US" altLang="zh-CN" kern="100" dirty="0">
                <a:latin typeface="宋体"/>
                <a:cs typeface="Times New Roman"/>
              </a:rPr>
              <a:t>”</a:t>
            </a:r>
            <a:r>
              <a:rPr lang="zh-CN" altLang="zh-CN" kern="100" dirty="0">
                <a:latin typeface="Times New Roman"/>
                <a:ea typeface="华文楷体"/>
                <a:cs typeface="Times New Roman"/>
              </a:rPr>
              <a:t>，能够有效规范权力运行，保障公民合法权益。②能够推动实现国家治理现代化，实现长治久安。</a:t>
            </a:r>
            <a:endParaRPr lang="zh-CN" altLang="zh-CN" sz="1050" kern="100" dirty="0">
              <a:effectLst/>
              <a:latin typeface="宋体"/>
              <a:cs typeface="Courier New"/>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cs typeface="Courier New"/>
              </a:rPr>
              <a:t>2024</a:t>
            </a:r>
            <a:r>
              <a:rPr lang="zh-CN" altLang="zh-CN" kern="100" dirty="0">
                <a:latin typeface="Times New Roman"/>
                <a:cs typeface="Times New Roman"/>
              </a:rPr>
              <a:t>年，全国人大</a:t>
            </a:r>
            <a:r>
              <a:rPr lang="zh-CN" altLang="en-US" kern="100" dirty="0">
                <a:latin typeface="Times New Roman"/>
                <a:cs typeface="Times New Roman"/>
              </a:rPr>
              <a:t>常委会通过农村集体经济组织法、</a:t>
            </a:r>
            <a:r>
              <a:rPr lang="zh-CN" altLang="zh-CN" kern="100" dirty="0">
                <a:latin typeface="Times New Roman"/>
                <a:cs typeface="Times New Roman"/>
              </a:rPr>
              <a:t>学前教育法、</a:t>
            </a:r>
            <a:r>
              <a:rPr lang="zh-CN" altLang="en-US" kern="100" dirty="0">
                <a:latin typeface="Times New Roman"/>
                <a:cs typeface="Times New Roman"/>
              </a:rPr>
              <a:t>增值税</a:t>
            </a:r>
            <a:r>
              <a:rPr lang="zh-CN" altLang="zh-CN" kern="100" dirty="0">
                <a:latin typeface="Times New Roman"/>
                <a:cs typeface="Times New Roman"/>
              </a:rPr>
              <a:t>法等，修改城市居民委员会组织法、文物保护法、</a:t>
            </a:r>
            <a:r>
              <a:rPr lang="zh-CN" altLang="en-US" kern="100" dirty="0">
                <a:latin typeface="Times New Roman"/>
                <a:cs typeface="Times New Roman"/>
              </a:rPr>
              <a:t>科学技术普及</a:t>
            </a:r>
            <a:r>
              <a:rPr lang="zh-CN" altLang="zh-CN" kern="100" dirty="0">
                <a:latin typeface="Times New Roman"/>
                <a:cs typeface="Times New Roman"/>
              </a:rPr>
              <a:t>法等。这些立法从一个侧面表明</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建设法治国家需要有完备的法律体系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en-US" kern="100" dirty="0">
                <a:latin typeface="Times New Roman"/>
                <a:cs typeface="Courier New"/>
              </a:rPr>
              <a:t>我国</a:t>
            </a:r>
            <a:r>
              <a:rPr lang="zh-CN" altLang="zh-CN" kern="100" dirty="0">
                <a:latin typeface="Times New Roman"/>
                <a:cs typeface="Times New Roman"/>
              </a:rPr>
              <a:t>不断建立和完善法治实施和监督体系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符合国家发展目标的法律体系日趋完备</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en-US" kern="100" dirty="0">
                <a:latin typeface="Times New Roman"/>
                <a:cs typeface="Times New Roman"/>
              </a:rPr>
              <a:t>我国形成</a:t>
            </a:r>
            <a:r>
              <a:rPr lang="zh-CN" altLang="zh-CN" kern="100" dirty="0">
                <a:latin typeface="Times New Roman"/>
                <a:cs typeface="Times New Roman"/>
              </a:rPr>
              <a:t>了中国特色社会主义法律体系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②④    C</a:t>
            </a:r>
            <a:r>
              <a:rPr lang="zh-CN" altLang="zh-CN" kern="100" dirty="0">
                <a:latin typeface="Times New Roman"/>
                <a:cs typeface="Times New Roman"/>
              </a:rPr>
              <a:t>．</a:t>
            </a:r>
            <a:r>
              <a:rPr lang="en-US" altLang="zh-CN" kern="100" dirty="0">
                <a:latin typeface="Times New Roman"/>
                <a:cs typeface="Courier New"/>
              </a:rPr>
              <a:t>①②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565235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9668123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一系列的立法从一个侧面表明建设法治国家需要有完备的法律体系，也说明符合国家发展目标的法律体系日趋完备，</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符合题意。材料反映的是完善我国的法律体系，而不是完善法治实施体系和法治监督体系，</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不符合题意。新中国成立以来，我国法治建设取得了重大的成就，形成了中国特色社会主义法律体系，</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415388332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．新一届全国人大及其常委会履职以来，全国人大常委会持续推进合宪性审查，按照</a:t>
            </a:r>
            <a:r>
              <a:rPr lang="en-US" altLang="zh-CN" kern="100" dirty="0">
                <a:latin typeface="宋体"/>
                <a:cs typeface="Times New Roman"/>
              </a:rPr>
              <a:t>“</a:t>
            </a:r>
            <a:r>
              <a:rPr lang="zh-CN" altLang="zh-CN" kern="100" dirty="0">
                <a:latin typeface="Times New Roman"/>
                <a:cs typeface="Times New Roman"/>
              </a:rPr>
              <a:t>有件必备、有备必审、有错必纠</a:t>
            </a:r>
            <a:r>
              <a:rPr lang="en-US" altLang="zh-CN" kern="100" dirty="0">
                <a:latin typeface="宋体"/>
                <a:cs typeface="Times New Roman"/>
              </a:rPr>
              <a:t>”</a:t>
            </a:r>
            <a:r>
              <a:rPr lang="zh-CN" altLang="zh-CN" kern="100" dirty="0">
                <a:latin typeface="Times New Roman"/>
                <a:cs typeface="Times New Roman"/>
              </a:rPr>
              <a:t>的要求，备案审查工作程序机制更加健全，主动审查、专项审查的力度不断加大，督促纠正了一批与宪法法律不符的规范性文件。这</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是全国人大依照宪法修改国家基本法律的表现</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表明全国人大常委会依法行使了监督宪法实施的权力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使得我国的宪法法律成为社会治理的最高准则</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有利于确保法律法规和政策文件符合宪法精神</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5330730" y="5582088"/>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9622980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全国人大常委会持续推进合宪性审查，表明全国人大常委会依法行使了监督宪法实施的权力，有利于确保法律法规和政策文件符合宪法精神，②④符合题意。全国人大常委会持续推进合宪性审查，并不是修改国家基本法律，①错误。我国的宪法法律是社会治理的最高准则，而不是通过全国人大常委会持续推进合宪性审查而成为社会治理的最高准则的，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252705143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25584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全面推进法治国家建设</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我们要坚持走中国特色社会主义法治道路，建设中国特色社会主义法治体系、建设社会主义法治国家。</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围绕保障和促进社会公平正义，坚持依法治国、依法执政、依法行政共同推进，坚持法治国家、法治政府、法治社会一体建设，全面推进科学立法、严格执法、公正司法、全民守法，全面推进国家各方面工作法治化。</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descr="S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48669" y="2051955"/>
            <a:ext cx="6124575" cy="219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108543"/>
          </a:xfrm>
        </p:spPr>
        <p:txBody>
          <a:bodyPr/>
          <a:lstStyle/>
          <a:p>
            <a:pPr algn="just">
              <a:spcAft>
                <a:spcPts val="0"/>
              </a:spcAft>
            </a:pPr>
            <a:r>
              <a:rPr lang="zh-CN" altLang="zh-CN" kern="100" dirty="0">
                <a:latin typeface="Times New Roman"/>
                <a:ea typeface="黑体"/>
                <a:cs typeface="Times New Roman"/>
              </a:rPr>
              <a:t>一、法治国家的内涵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．法治国家的内涵是什么？</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法治国家，就是实行依法治国、依宪治国、依法执政、依宪执政的国家。在现代社会，法治国家意味着国家权力依法行使，国家各项工作依法开展。</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315027"/>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cs typeface="Times New Roman"/>
              </a:rPr>
              <a:t>．《战国策·秦策一》在评价商鞅治秦的成就时称赞道：</a:t>
            </a:r>
            <a:r>
              <a:rPr lang="zh-CN" altLang="zh-CN" kern="100" dirty="0">
                <a:latin typeface="宋体"/>
                <a:cs typeface="Times New Roman"/>
              </a:rPr>
              <a:t>“</a:t>
            </a:r>
            <a:r>
              <a:rPr lang="zh-CN" altLang="zh-CN" kern="100" dirty="0">
                <a:latin typeface="Times New Roman"/>
                <a:cs typeface="Times New Roman"/>
              </a:rPr>
              <a:t>法令至行，公平无私。</a:t>
            </a:r>
            <a:r>
              <a:rPr lang="zh-CN" altLang="zh-CN" kern="100" dirty="0">
                <a:latin typeface="宋体"/>
                <a:cs typeface="Times New Roman"/>
              </a:rPr>
              <a:t>”</a:t>
            </a:r>
            <a:r>
              <a:rPr lang="zh-CN" altLang="zh-CN" kern="100" dirty="0">
                <a:latin typeface="Times New Roman"/>
                <a:cs typeface="Times New Roman"/>
              </a:rPr>
              <a:t>《商君书·勒令》也说：</a:t>
            </a:r>
            <a:r>
              <a:rPr lang="zh-CN" altLang="zh-CN" kern="100" dirty="0">
                <a:latin typeface="宋体"/>
                <a:cs typeface="Times New Roman"/>
              </a:rPr>
              <a:t>“</a:t>
            </a:r>
            <a:r>
              <a:rPr lang="zh-CN" altLang="zh-CN" kern="100" dirty="0">
                <a:latin typeface="Times New Roman"/>
                <a:cs typeface="Times New Roman"/>
              </a:rPr>
              <a:t>法平则吏无奸。</a:t>
            </a:r>
            <a:r>
              <a:rPr lang="zh-CN" altLang="zh-CN" kern="100" dirty="0">
                <a:latin typeface="宋体"/>
                <a:cs typeface="Times New Roman"/>
              </a:rPr>
              <a:t>”</a:t>
            </a:r>
            <a:r>
              <a:rPr lang="zh-CN" altLang="zh-CN" kern="100" dirty="0">
                <a:latin typeface="Times New Roman"/>
                <a:cs typeface="Times New Roman"/>
              </a:rPr>
              <a:t>这意味着</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．严密的执法程序，是规范执法的重要前提</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．执法公平公正，是推行政策的必要条件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．坚持文明执法，争取实现执法效果最大化</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．落实执法责任制度，确定各部门执法权限</a:t>
            </a:r>
            <a:endParaRPr lang="zh-CN" altLang="zh-CN" sz="1050" kern="100" dirty="0">
              <a:latin typeface="宋体"/>
              <a:cs typeface="Courier New"/>
            </a:endParaRPr>
          </a:p>
        </p:txBody>
      </p:sp>
      <p:sp>
        <p:nvSpPr>
          <p:cNvPr id="4" name="矩形 3"/>
          <p:cNvSpPr/>
          <p:nvPr/>
        </p:nvSpPr>
        <p:spPr>
          <a:xfrm>
            <a:off x="324432" y="40321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ea typeface="黑体"/>
                <a:cs typeface="Courier New"/>
              </a:rPr>
              <a:t>2</a:t>
            </a:r>
            <a:r>
              <a:rPr lang="zh-CN" altLang="zh-CN" kern="100" dirty="0">
                <a:latin typeface="Times New Roman"/>
                <a:cs typeface="Times New Roman"/>
              </a:rPr>
              <a:t>．《法治中国》第二集《大智立法》中说道：</a:t>
            </a:r>
            <a:r>
              <a:rPr lang="en-US" altLang="zh-CN" kern="100" dirty="0">
                <a:latin typeface="宋体"/>
                <a:cs typeface="Times New Roman"/>
              </a:rPr>
              <a:t>“</a:t>
            </a:r>
            <a:r>
              <a:rPr lang="zh-CN" altLang="zh-CN" kern="100" dirty="0">
                <a:latin typeface="Times New Roman"/>
                <a:cs typeface="Times New Roman"/>
              </a:rPr>
              <a:t>国无法不治，民无法不立，法律是治国之重器，良法是善治之前提。制定良法，是人民对立法者的基本要求。</a:t>
            </a:r>
            <a:r>
              <a:rPr lang="en-US" altLang="zh-CN" kern="100" dirty="0">
                <a:latin typeface="宋体"/>
                <a:cs typeface="Times New Roman"/>
              </a:rPr>
              <a:t>”</a:t>
            </a:r>
            <a:r>
              <a:rPr lang="zh-CN" altLang="zh-CN" kern="100" dirty="0">
                <a:latin typeface="Times New Roman"/>
                <a:cs typeface="Times New Roman"/>
              </a:rPr>
              <a:t>制定良法的标准不包括</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．良法应当反映整个人类的利益，放之四海而皆准</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．良法应当反映最广大人民群众的意志和利益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．良法应当反映社会的发展规律</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．良法应当促进人与社会的共同发展</a:t>
            </a:r>
            <a:endParaRPr lang="zh-CN" altLang="zh-CN" sz="1050" kern="100" dirty="0">
              <a:effectLst/>
              <a:latin typeface="宋体"/>
              <a:cs typeface="Courier New"/>
            </a:endParaRPr>
          </a:p>
        </p:txBody>
      </p:sp>
      <p:sp>
        <p:nvSpPr>
          <p:cNvPr id="3" name="矩形 2"/>
          <p:cNvSpPr/>
          <p:nvPr/>
        </p:nvSpPr>
        <p:spPr>
          <a:xfrm>
            <a:off x="324246" y="26280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3</a:t>
            </a:r>
            <a:r>
              <a:rPr lang="zh-CN" altLang="zh-CN" kern="100" dirty="0">
                <a:latin typeface="Times New Roman"/>
                <a:cs typeface="Times New Roman"/>
              </a:rPr>
              <a:t>．《全国人大常委会</a:t>
            </a:r>
            <a:r>
              <a:rPr lang="en-US" altLang="zh-CN" kern="100" dirty="0">
                <a:latin typeface="Times New Roman"/>
                <a:cs typeface="Courier New"/>
              </a:rPr>
              <a:t>2024</a:t>
            </a:r>
            <a:r>
              <a:rPr lang="zh-CN" altLang="zh-CN" kern="100" dirty="0">
                <a:latin typeface="Times New Roman"/>
                <a:cs typeface="Times New Roman"/>
              </a:rPr>
              <a:t>年度立法工作计划》指出，贯彻落实常委会关于完善和加强备案审查制度的决定，在备案审查工作中注重审查规范性文件是否符合宪法规定、原则和精神，坚决纠正和撤销违反宪法法律的规范性文件。可见，完善和加强备案审查制度有利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健全保证宪法全面实施的制度体系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建立以宪法为核心的社会主义法律体系</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③坚持依宪治国，维护宪法尊严和权威</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④坚定法治自信，宣传中国特色法治理念</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052625" y="53283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法律是治国之重器，良法是善治之前提。</a:t>
            </a:r>
            <a:r>
              <a:rPr lang="en-US" altLang="zh-CN" kern="100" dirty="0">
                <a:latin typeface="宋体"/>
                <a:cs typeface="Times New Roman"/>
              </a:rPr>
              <a:t>”</a:t>
            </a:r>
            <a:r>
              <a:rPr lang="zh-CN" altLang="zh-CN" kern="100" dirty="0">
                <a:latin typeface="Times New Roman"/>
                <a:cs typeface="Times New Roman"/>
              </a:rPr>
              <a:t>这句话强调</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．立法的重要性</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．执法的重要性</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．司法的重要性</a:t>
            </a:r>
            <a:endParaRPr lang="zh-CN" altLang="zh-CN" sz="1050" kern="100" dirty="0">
              <a:latin typeface="宋体"/>
              <a:cs typeface="Courier New"/>
            </a:endParaRPr>
          </a:p>
          <a:p>
            <a:pPr>
              <a:spcAft>
                <a:spcPts val="0"/>
              </a:spcAft>
            </a:pPr>
            <a:r>
              <a:rPr lang="en-US" altLang="zh-CN" kern="100" dirty="0">
                <a:latin typeface="Times New Roman"/>
                <a:cs typeface="Courier New"/>
              </a:rPr>
              <a:t>D</a:t>
            </a:r>
            <a:r>
              <a:rPr lang="zh-CN" altLang="zh-CN" kern="100" dirty="0">
                <a:latin typeface="Times New Roman"/>
                <a:cs typeface="Times New Roman"/>
              </a:rPr>
              <a:t>．守法的重要性</a:t>
            </a:r>
            <a:endParaRPr lang="zh-CN" altLang="zh-CN" sz="1050" kern="100" dirty="0">
              <a:effectLst/>
              <a:latin typeface="宋体"/>
              <a:cs typeface="Courier New"/>
            </a:endParaRPr>
          </a:p>
        </p:txBody>
      </p:sp>
      <p:sp>
        <p:nvSpPr>
          <p:cNvPr id="3" name="矩形 2"/>
          <p:cNvSpPr/>
          <p:nvPr/>
        </p:nvSpPr>
        <p:spPr>
          <a:xfrm>
            <a:off x="324433" y="1475891"/>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十六</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法治国家</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44129"/>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396441" y="1149038"/>
            <a:ext cx="10692000" cy="2415085"/>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．特征</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坚持宪法法律至上。宪法法律至上是法治的首要内容，即宪法法律是社会治理的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，任何个人和组织都不享有法律之外的特权。</a:t>
            </a:r>
            <a:endParaRPr lang="zh-CN" altLang="zh-CN" sz="1050" kern="100" dirty="0">
              <a:latin typeface="宋体"/>
              <a:cs typeface="Courier New"/>
            </a:endParaRPr>
          </a:p>
        </p:txBody>
      </p:sp>
      <p:sp>
        <p:nvSpPr>
          <p:cNvPr id="2" name="矩形 1"/>
          <p:cNvSpPr/>
          <p:nvPr/>
        </p:nvSpPr>
        <p:spPr>
          <a:xfrm>
            <a:off x="2952725" y="2411995"/>
            <a:ext cx="1620957" cy="523220"/>
          </a:xfrm>
          <a:prstGeom prst="rect">
            <a:avLst/>
          </a:prstGeom>
        </p:spPr>
        <p:txBody>
          <a:bodyPr wrap="none">
            <a:spAutoFit/>
          </a:bodyPr>
          <a:lstStyle/>
          <a:p>
            <a:r>
              <a:rPr lang="zh-CN" altLang="zh-CN" b="1" dirty="0">
                <a:latin typeface="Times New Roman"/>
                <a:ea typeface="华文楷体"/>
                <a:cs typeface="Times New Roman"/>
              </a:rPr>
              <a:t>最高准则</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575791"/>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坚持良法之治</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2460767404"/>
              </p:ext>
            </p:extLst>
          </p:nvPr>
        </p:nvGraphicFramePr>
        <p:xfrm>
          <a:off x="576263" y="1295871"/>
          <a:ext cx="10369550" cy="4779264"/>
        </p:xfrm>
        <a:graphic>
          <a:graphicData uri="http://schemas.openxmlformats.org/drawingml/2006/table">
            <a:tbl>
              <a:tblPr/>
              <a:tblGrid>
                <a:gridCol w="983033">
                  <a:extLst>
                    <a:ext uri="{9D8B030D-6E8A-4147-A177-3AD203B41FA5}">
                      <a16:colId xmlns:a16="http://schemas.microsoft.com/office/drawing/2014/main" val="20000"/>
                    </a:ext>
                  </a:extLst>
                </a:gridCol>
                <a:gridCol w="9386517">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solidFill>
                            <a:srgbClr val="C00000"/>
                          </a:solidFill>
                          <a:effectLst/>
                          <a:latin typeface="宋体"/>
                          <a:ea typeface="微软雅黑"/>
                          <a:cs typeface="Times New Roman"/>
                        </a:rPr>
                        <a:t>原因</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a:effectLst/>
                          <a:latin typeface="Times New Roman"/>
                          <a:cs typeface="Times New Roman"/>
                        </a:rPr>
                        <a:t>只有良法才能最大限度地得到民众的</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，才能最大程度地发挥法律的</a:t>
                      </a:r>
                      <a:r>
                        <a:rPr lang="en-US" sz="2800" b="1" kern="100">
                          <a:solidFill>
                            <a:srgbClr val="000000"/>
                          </a:solidFill>
                          <a:effectLst/>
                          <a:latin typeface="Times New Roman"/>
                          <a:ea typeface="华文楷体"/>
                          <a:cs typeface="Courier New"/>
                        </a:rPr>
                        <a:t>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标准</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a:effectLst/>
                          <a:latin typeface="Times New Roman"/>
                          <a:cs typeface="Times New Roman"/>
                        </a:rPr>
                        <a:t>一方面，良法应</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，在制定过程中应广泛听取各方意见，符合社会和人民的需要，符合社会公平正义的理念。</a:t>
                      </a:r>
                      <a:endParaRPr lang="zh-CN" sz="1050" kern="100">
                        <a:effectLst/>
                        <a:latin typeface="宋体"/>
                        <a:cs typeface="Courier New"/>
                      </a:endParaRPr>
                    </a:p>
                    <a:p>
                      <a:pPr algn="l">
                        <a:lnSpc>
                          <a:spcPct val="140000"/>
                        </a:lnSpc>
                        <a:spcAft>
                          <a:spcPts val="0"/>
                        </a:spcAft>
                      </a:pPr>
                      <a:r>
                        <a:rPr lang="zh-CN" sz="2800" b="1" kern="100">
                          <a:effectLst/>
                          <a:latin typeface="Times New Roman"/>
                          <a:cs typeface="Times New Roman"/>
                        </a:rPr>
                        <a:t>另一方面，良法应</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、类别齐全、协调统一，能够涵盖社会生活的各个方面</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solidFill>
                            <a:srgbClr val="C00000"/>
                          </a:solidFill>
                          <a:effectLst/>
                          <a:latin typeface="宋体"/>
                          <a:ea typeface="微软雅黑"/>
                          <a:cs typeface="Times New Roman"/>
                        </a:rPr>
                        <a:t>要求</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l">
                        <a:lnSpc>
                          <a:spcPct val="140000"/>
                        </a:lnSpc>
                        <a:spcAft>
                          <a:spcPts val="0"/>
                        </a:spcAft>
                      </a:pPr>
                      <a:r>
                        <a:rPr lang="zh-CN" sz="2800" b="1" kern="100" dirty="0">
                          <a:effectLst/>
                          <a:latin typeface="Times New Roman"/>
                          <a:cs typeface="Times New Roman"/>
                        </a:rPr>
                        <a:t>推进</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立法、</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立法、依法立法，方可制定出良法，良法之下才有法治国家</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矩形 2"/>
          <p:cNvSpPr/>
          <p:nvPr/>
        </p:nvSpPr>
        <p:spPr>
          <a:xfrm>
            <a:off x="7270494" y="1367879"/>
            <a:ext cx="902811" cy="523220"/>
          </a:xfrm>
          <a:prstGeom prst="rect">
            <a:avLst/>
          </a:prstGeom>
        </p:spPr>
        <p:txBody>
          <a:bodyPr wrap="none">
            <a:spAutoFit/>
          </a:bodyPr>
          <a:lstStyle/>
          <a:p>
            <a:r>
              <a:rPr lang="zh-CN" altLang="zh-CN" b="1" dirty="0">
                <a:latin typeface="Times New Roman"/>
                <a:ea typeface="华文楷体"/>
                <a:cs typeface="Times New Roman"/>
              </a:rPr>
              <a:t>认同</a:t>
            </a:r>
            <a:endParaRPr lang="zh-CN" altLang="en-US" dirty="0"/>
          </a:p>
        </p:txBody>
      </p:sp>
      <p:sp>
        <p:nvSpPr>
          <p:cNvPr id="4" name="矩形 3"/>
          <p:cNvSpPr/>
          <p:nvPr/>
        </p:nvSpPr>
        <p:spPr>
          <a:xfrm>
            <a:off x="3708809" y="1943943"/>
            <a:ext cx="902811" cy="523220"/>
          </a:xfrm>
          <a:prstGeom prst="rect">
            <a:avLst/>
          </a:prstGeom>
        </p:spPr>
        <p:txBody>
          <a:bodyPr wrap="none">
            <a:spAutoFit/>
          </a:bodyPr>
          <a:lstStyle/>
          <a:p>
            <a:r>
              <a:rPr lang="zh-CN" altLang="zh-CN" b="1" dirty="0">
                <a:latin typeface="Times New Roman"/>
                <a:ea typeface="华文楷体"/>
                <a:cs typeface="Times New Roman"/>
              </a:rPr>
              <a:t>效力</a:t>
            </a:r>
            <a:endParaRPr lang="zh-CN" altLang="en-US" dirty="0"/>
          </a:p>
        </p:txBody>
      </p:sp>
      <p:sp>
        <p:nvSpPr>
          <p:cNvPr id="5" name="矩形 4"/>
          <p:cNvSpPr/>
          <p:nvPr/>
        </p:nvSpPr>
        <p:spPr>
          <a:xfrm>
            <a:off x="4068849" y="2536847"/>
            <a:ext cx="1620957" cy="523220"/>
          </a:xfrm>
          <a:prstGeom prst="rect">
            <a:avLst/>
          </a:prstGeom>
        </p:spPr>
        <p:txBody>
          <a:bodyPr wrap="none">
            <a:spAutoFit/>
          </a:bodyPr>
          <a:lstStyle/>
          <a:p>
            <a:r>
              <a:rPr lang="zh-CN" altLang="zh-CN" b="1" dirty="0">
                <a:latin typeface="Times New Roman"/>
                <a:ea typeface="华文楷体"/>
                <a:cs typeface="Times New Roman"/>
              </a:rPr>
              <a:t>内容合理</a:t>
            </a:r>
            <a:endParaRPr lang="zh-CN" altLang="en-US" dirty="0"/>
          </a:p>
        </p:txBody>
      </p:sp>
      <p:sp>
        <p:nvSpPr>
          <p:cNvPr id="7" name="矩形 6"/>
          <p:cNvSpPr/>
          <p:nvPr/>
        </p:nvSpPr>
        <p:spPr>
          <a:xfrm>
            <a:off x="4428112" y="3708139"/>
            <a:ext cx="1620957" cy="523220"/>
          </a:xfrm>
          <a:prstGeom prst="rect">
            <a:avLst/>
          </a:prstGeom>
        </p:spPr>
        <p:txBody>
          <a:bodyPr wrap="none">
            <a:spAutoFit/>
          </a:bodyPr>
          <a:lstStyle/>
          <a:p>
            <a:r>
              <a:rPr lang="zh-CN" altLang="zh-CN" b="1" dirty="0">
                <a:latin typeface="Times New Roman"/>
                <a:ea typeface="华文楷体"/>
                <a:cs typeface="Times New Roman"/>
              </a:rPr>
              <a:t>体系完备</a:t>
            </a:r>
            <a:endParaRPr lang="zh-CN" altLang="en-US" dirty="0"/>
          </a:p>
        </p:txBody>
      </p:sp>
      <p:sp>
        <p:nvSpPr>
          <p:cNvPr id="8" name="矩形 7"/>
          <p:cNvSpPr/>
          <p:nvPr/>
        </p:nvSpPr>
        <p:spPr>
          <a:xfrm>
            <a:off x="6156304" y="3724979"/>
            <a:ext cx="1620957" cy="523220"/>
          </a:xfrm>
          <a:prstGeom prst="rect">
            <a:avLst/>
          </a:prstGeom>
        </p:spPr>
        <p:txBody>
          <a:bodyPr wrap="none">
            <a:spAutoFit/>
          </a:bodyPr>
          <a:lstStyle/>
          <a:p>
            <a:r>
              <a:rPr lang="zh-CN" altLang="zh-CN" b="1" dirty="0">
                <a:latin typeface="Times New Roman"/>
                <a:ea typeface="华文楷体"/>
                <a:cs typeface="Times New Roman"/>
              </a:rPr>
              <a:t>规范系统</a:t>
            </a:r>
            <a:endParaRPr lang="zh-CN" altLang="en-US" dirty="0"/>
          </a:p>
        </p:txBody>
      </p:sp>
      <p:sp>
        <p:nvSpPr>
          <p:cNvPr id="9" name="矩形 8"/>
          <p:cNvSpPr/>
          <p:nvPr/>
        </p:nvSpPr>
        <p:spPr>
          <a:xfrm>
            <a:off x="2229934" y="4896271"/>
            <a:ext cx="902811" cy="523220"/>
          </a:xfrm>
          <a:prstGeom prst="rect">
            <a:avLst/>
          </a:prstGeom>
        </p:spPr>
        <p:txBody>
          <a:bodyPr wrap="none">
            <a:spAutoFit/>
          </a:bodyPr>
          <a:lstStyle/>
          <a:p>
            <a:r>
              <a:rPr lang="zh-CN" altLang="zh-CN" b="1" dirty="0">
                <a:latin typeface="Times New Roman"/>
                <a:ea typeface="华文楷体"/>
                <a:cs typeface="Times New Roman"/>
              </a:rPr>
              <a:t>科学</a:t>
            </a:r>
            <a:endParaRPr lang="zh-CN" altLang="en-US" dirty="0"/>
          </a:p>
        </p:txBody>
      </p:sp>
      <p:sp>
        <p:nvSpPr>
          <p:cNvPr id="10" name="矩形 9"/>
          <p:cNvSpPr/>
          <p:nvPr/>
        </p:nvSpPr>
        <p:spPr>
          <a:xfrm>
            <a:off x="4030134" y="4913111"/>
            <a:ext cx="902811" cy="523220"/>
          </a:xfrm>
          <a:prstGeom prst="rect">
            <a:avLst/>
          </a:prstGeom>
        </p:spPr>
        <p:txBody>
          <a:bodyPr wrap="none">
            <a:spAutoFit/>
          </a:bodyPr>
          <a:lstStyle/>
          <a:p>
            <a:r>
              <a:rPr lang="zh-CN" altLang="zh-CN" b="1" dirty="0">
                <a:latin typeface="Times New Roman"/>
                <a:ea typeface="华文楷体"/>
                <a:cs typeface="Times New Roman"/>
              </a:rPr>
              <a:t>民主</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396441" y="1187859"/>
            <a:ext cx="10692000" cy="3108543"/>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尊重和保障公民权利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公民依法享有广泛的权利，包括</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、财产权、知情权、参与权、表达权和监督权等。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保护公民的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是法治的主要功能。在法治国家，公民的权利和尊严应得到法律的确认，并通过执法和司法加以保障。</a:t>
            </a:r>
            <a:endParaRPr lang="zh-CN" altLang="zh-CN" sz="1050" kern="100" dirty="0">
              <a:effectLst/>
              <a:latin typeface="宋体"/>
              <a:cs typeface="Courier New"/>
            </a:endParaRPr>
          </a:p>
        </p:txBody>
      </p:sp>
      <p:sp>
        <p:nvSpPr>
          <p:cNvPr id="3" name="矩形 2"/>
          <p:cNvSpPr/>
          <p:nvPr/>
        </p:nvSpPr>
        <p:spPr>
          <a:xfrm>
            <a:off x="5833045" y="1871935"/>
            <a:ext cx="1261884" cy="523220"/>
          </a:xfrm>
          <a:prstGeom prst="rect">
            <a:avLst/>
          </a:prstGeom>
        </p:spPr>
        <p:txBody>
          <a:bodyPr wrap="none">
            <a:spAutoFit/>
          </a:bodyPr>
          <a:lstStyle/>
          <a:p>
            <a:r>
              <a:rPr lang="zh-CN" altLang="zh-CN" b="1" dirty="0">
                <a:latin typeface="Times New Roman"/>
                <a:ea typeface="华文楷体"/>
                <a:cs typeface="Times New Roman"/>
              </a:rPr>
              <a:t>人身权</a:t>
            </a:r>
            <a:endParaRPr lang="zh-CN" altLang="en-US" dirty="0"/>
          </a:p>
        </p:txBody>
      </p:sp>
      <p:sp>
        <p:nvSpPr>
          <p:cNvPr id="4" name="矩形 3"/>
          <p:cNvSpPr/>
          <p:nvPr/>
        </p:nvSpPr>
        <p:spPr>
          <a:xfrm>
            <a:off x="2556681" y="3040903"/>
            <a:ext cx="1620957" cy="523220"/>
          </a:xfrm>
          <a:prstGeom prst="rect">
            <a:avLst/>
          </a:prstGeom>
        </p:spPr>
        <p:txBody>
          <a:bodyPr wrap="none">
            <a:spAutoFit/>
          </a:bodyPr>
          <a:lstStyle/>
          <a:p>
            <a:r>
              <a:rPr lang="zh-CN" altLang="zh-CN" b="1" dirty="0">
                <a:latin typeface="Times New Roman"/>
                <a:ea typeface="华文楷体"/>
                <a:cs typeface="Times New Roman"/>
              </a:rPr>
              <a:t>各项权利</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规范国家权力的运行</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国家的各项权力，包括</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、行政权、司法权、监督权等，都必须在法律之下运行。</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为了规范权力的运行，就需要通过完善的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，加强对权力运行的制约和监督，把权力关进制度的笼子里，构建不敢腐、不能腐、不想腐的体制机制。</a:t>
            </a:r>
            <a:endParaRPr lang="zh-CN" altLang="zh-CN" sz="1050" kern="100" dirty="0">
              <a:effectLst/>
              <a:latin typeface="宋体"/>
              <a:cs typeface="Courier New"/>
            </a:endParaRPr>
          </a:p>
        </p:txBody>
      </p:sp>
      <p:sp>
        <p:nvSpPr>
          <p:cNvPr id="3" name="矩形 2"/>
          <p:cNvSpPr/>
          <p:nvPr/>
        </p:nvSpPr>
        <p:spPr>
          <a:xfrm>
            <a:off x="4392885" y="1420723"/>
            <a:ext cx="1261884" cy="523220"/>
          </a:xfrm>
          <a:prstGeom prst="rect">
            <a:avLst/>
          </a:prstGeom>
        </p:spPr>
        <p:txBody>
          <a:bodyPr wrap="none">
            <a:spAutoFit/>
          </a:bodyPr>
          <a:lstStyle/>
          <a:p>
            <a:r>
              <a:rPr lang="zh-CN" altLang="zh-CN" b="1" dirty="0">
                <a:latin typeface="Times New Roman"/>
                <a:ea typeface="华文楷体"/>
                <a:cs typeface="Times New Roman"/>
              </a:rPr>
              <a:t>立法权</a:t>
            </a:r>
            <a:endParaRPr lang="zh-CN" altLang="en-US" dirty="0"/>
          </a:p>
        </p:txBody>
      </p:sp>
      <p:sp>
        <p:nvSpPr>
          <p:cNvPr id="4" name="矩形 3"/>
          <p:cNvSpPr/>
          <p:nvPr/>
        </p:nvSpPr>
        <p:spPr>
          <a:xfrm>
            <a:off x="7273205" y="2572851"/>
            <a:ext cx="1620957" cy="523220"/>
          </a:xfrm>
          <a:prstGeom prst="rect">
            <a:avLst/>
          </a:prstGeom>
        </p:spPr>
        <p:txBody>
          <a:bodyPr wrap="none">
            <a:spAutoFit/>
          </a:bodyPr>
          <a:lstStyle/>
          <a:p>
            <a:r>
              <a:rPr lang="zh-CN" altLang="zh-CN" b="1" dirty="0">
                <a:latin typeface="Times New Roman"/>
                <a:ea typeface="华文楷体"/>
                <a:cs typeface="Times New Roman"/>
              </a:rPr>
              <a:t>法律制度</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画里话外</a:t>
            </a:r>
            <a:r>
              <a:rPr lang="en-US" altLang="zh-CN" kern="100" dirty="0">
                <a:latin typeface="Times New Roman"/>
                <a:ea typeface="黑体"/>
                <a:cs typeface="Courier New"/>
              </a:rPr>
              <a:t>]</a:t>
            </a:r>
            <a:r>
              <a:rPr lang="zh-CN" altLang="zh-CN" kern="100" dirty="0">
                <a:latin typeface="Times New Roman"/>
                <a:ea typeface="华文楷体"/>
                <a:cs typeface="Times New Roman"/>
              </a:rPr>
              <a:t>权力行使必须在法律之下运行、在阳光之下运行，即依法公开行使权力。需要通过完善的法律制度，加强对权力运行的制约和监督，把权力关进制度的笼子里，构建不敢腐、不能腐、不想腐的体制机制。</a:t>
            </a:r>
            <a:endParaRPr lang="zh-CN" altLang="zh-CN" sz="1050" kern="100" dirty="0">
              <a:effectLst/>
              <a:latin typeface="宋体"/>
              <a:cs typeface="Courier New"/>
            </a:endParaRPr>
          </a:p>
        </p:txBody>
      </p:sp>
      <p:pic>
        <p:nvPicPr>
          <p:cNvPr id="3074" name="Picture 2" descr="ZZ116-29"/>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56881" y="2700027"/>
            <a:ext cx="2466975" cy="3157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736400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33603"/>
          </a:xfrm>
        </p:spPr>
        <p:txBody>
          <a:bodyPr/>
          <a:lstStyle/>
          <a:p>
            <a:pPr algn="just">
              <a:lnSpc>
                <a:spcPct val="114000"/>
              </a:lnSpc>
              <a:spcAft>
                <a:spcPts val="0"/>
              </a:spcAft>
            </a:pPr>
            <a:r>
              <a:rPr lang="zh-CN" altLang="zh-CN" kern="100" dirty="0">
                <a:latin typeface="Times New Roman"/>
                <a:ea typeface="黑体"/>
                <a:cs typeface="Times New Roman"/>
              </a:rPr>
              <a:t>二、建设法治国家</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1</a:t>
            </a:r>
            <a:r>
              <a:rPr lang="zh-CN" altLang="zh-CN" kern="100" dirty="0">
                <a:latin typeface="Times New Roman"/>
                <a:cs typeface="Times New Roman"/>
              </a:rPr>
              <a:t>．建设法治国家的总要求：法治国家意味着</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成为治国理政的基本方式。建设法治国家，既需要有完备的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，更需要法律的严格实施。</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2</a:t>
            </a:r>
            <a:r>
              <a:rPr lang="zh-CN" altLang="zh-CN" kern="100" dirty="0">
                <a:latin typeface="Times New Roman"/>
                <a:cs typeface="Times New Roman"/>
              </a:rPr>
              <a:t>．具体落实措施</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(1)</a:t>
            </a:r>
            <a:r>
              <a:rPr lang="zh-CN" altLang="zh-CN" kern="100" dirty="0">
                <a:latin typeface="Times New Roman"/>
                <a:cs typeface="Times New Roman"/>
              </a:rPr>
              <a:t>推进宪法实施</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①</a:t>
            </a:r>
            <a:r>
              <a:rPr lang="zh-CN" altLang="zh-CN" kern="100" dirty="0">
                <a:latin typeface="Times New Roman"/>
                <a:cs typeface="Times New Roman"/>
              </a:rPr>
              <a:t>原因：依法治国首先要坚持</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，依法执政首先要坚持</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lnSpc>
                <a:spcPct val="114000"/>
              </a:lnSpc>
              <a:spcAft>
                <a:spcPts val="0"/>
              </a:spcAft>
            </a:pPr>
            <a:r>
              <a:rPr lang="en-US" altLang="zh-CN" kern="100" dirty="0">
                <a:latin typeface="Times New Roman"/>
                <a:cs typeface="Courier New"/>
              </a:rPr>
              <a:t>②</a:t>
            </a:r>
            <a:r>
              <a:rPr lang="zh-CN" altLang="zh-CN" kern="100" dirty="0">
                <a:latin typeface="Times New Roman"/>
                <a:cs typeface="Times New Roman"/>
              </a:rPr>
              <a:t>要求：加强宪法实施和监督，落实</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程序机制，推进</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审查工作，加强备案审查制度和能力建设，依法撤销和纠正违宪违法的规范性文件。</a:t>
            </a:r>
            <a:endParaRPr lang="zh-CN" altLang="zh-CN" sz="1050" kern="100" dirty="0">
              <a:effectLst/>
              <a:latin typeface="宋体"/>
              <a:cs typeface="Courier New"/>
            </a:endParaRPr>
          </a:p>
        </p:txBody>
      </p:sp>
      <p:sp>
        <p:nvSpPr>
          <p:cNvPr id="3" name="矩形 2"/>
          <p:cNvSpPr/>
          <p:nvPr/>
        </p:nvSpPr>
        <p:spPr>
          <a:xfrm>
            <a:off x="7633245" y="1259867"/>
            <a:ext cx="902811" cy="523220"/>
          </a:xfrm>
          <a:prstGeom prst="rect">
            <a:avLst/>
          </a:prstGeom>
        </p:spPr>
        <p:txBody>
          <a:bodyPr wrap="none">
            <a:spAutoFit/>
          </a:bodyPr>
          <a:lstStyle/>
          <a:p>
            <a:r>
              <a:rPr lang="zh-CN" altLang="zh-CN" b="1" dirty="0">
                <a:latin typeface="Times New Roman"/>
                <a:ea typeface="华文楷体"/>
                <a:cs typeface="Times New Roman"/>
              </a:rPr>
              <a:t>法治</a:t>
            </a:r>
            <a:endParaRPr lang="zh-CN" altLang="en-US" dirty="0"/>
          </a:p>
        </p:txBody>
      </p:sp>
      <p:sp>
        <p:nvSpPr>
          <p:cNvPr id="4" name="矩形 3"/>
          <p:cNvSpPr/>
          <p:nvPr/>
        </p:nvSpPr>
        <p:spPr>
          <a:xfrm>
            <a:off x="7308432" y="1744759"/>
            <a:ext cx="1620957" cy="523220"/>
          </a:xfrm>
          <a:prstGeom prst="rect">
            <a:avLst/>
          </a:prstGeom>
        </p:spPr>
        <p:txBody>
          <a:bodyPr wrap="none">
            <a:spAutoFit/>
          </a:bodyPr>
          <a:lstStyle/>
          <a:p>
            <a:r>
              <a:rPr lang="zh-CN" altLang="zh-CN" b="1" dirty="0">
                <a:latin typeface="Times New Roman"/>
                <a:ea typeface="华文楷体"/>
                <a:cs typeface="Times New Roman"/>
              </a:rPr>
              <a:t>法律体系</a:t>
            </a:r>
            <a:endParaRPr lang="zh-CN" altLang="en-US" dirty="0"/>
          </a:p>
        </p:txBody>
      </p:sp>
      <p:sp>
        <p:nvSpPr>
          <p:cNvPr id="5" name="矩形 4"/>
          <p:cNvSpPr/>
          <p:nvPr/>
        </p:nvSpPr>
        <p:spPr>
          <a:xfrm>
            <a:off x="5545013" y="3672135"/>
            <a:ext cx="1620957" cy="523220"/>
          </a:xfrm>
          <a:prstGeom prst="rect">
            <a:avLst/>
          </a:prstGeom>
        </p:spPr>
        <p:txBody>
          <a:bodyPr wrap="none">
            <a:spAutoFit/>
          </a:bodyPr>
          <a:lstStyle/>
          <a:p>
            <a:r>
              <a:rPr lang="zh-CN" altLang="zh-CN" b="1" dirty="0">
                <a:latin typeface="Times New Roman"/>
                <a:ea typeface="华文楷体"/>
                <a:cs typeface="Times New Roman"/>
              </a:rPr>
              <a:t>依宪治国</a:t>
            </a:r>
            <a:endParaRPr lang="zh-CN" altLang="en-US" dirty="0"/>
          </a:p>
        </p:txBody>
      </p:sp>
      <p:sp>
        <p:nvSpPr>
          <p:cNvPr id="6" name="矩形 5"/>
          <p:cNvSpPr/>
          <p:nvPr/>
        </p:nvSpPr>
        <p:spPr>
          <a:xfrm>
            <a:off x="432445" y="4195355"/>
            <a:ext cx="1620957" cy="523220"/>
          </a:xfrm>
          <a:prstGeom prst="rect">
            <a:avLst/>
          </a:prstGeom>
        </p:spPr>
        <p:txBody>
          <a:bodyPr wrap="none">
            <a:spAutoFit/>
          </a:bodyPr>
          <a:lstStyle/>
          <a:p>
            <a:r>
              <a:rPr lang="zh-CN" altLang="zh-CN" b="1" dirty="0">
                <a:latin typeface="Times New Roman"/>
                <a:ea typeface="华文楷体"/>
                <a:cs typeface="Times New Roman"/>
              </a:rPr>
              <a:t>依宪执政</a:t>
            </a:r>
            <a:endParaRPr lang="zh-CN" altLang="en-US" dirty="0"/>
          </a:p>
        </p:txBody>
      </p:sp>
      <p:sp>
        <p:nvSpPr>
          <p:cNvPr id="7" name="矩形 6"/>
          <p:cNvSpPr/>
          <p:nvPr/>
        </p:nvSpPr>
        <p:spPr>
          <a:xfrm>
            <a:off x="6697141" y="4625079"/>
            <a:ext cx="1620957" cy="523220"/>
          </a:xfrm>
          <a:prstGeom prst="rect">
            <a:avLst/>
          </a:prstGeom>
        </p:spPr>
        <p:txBody>
          <a:bodyPr wrap="none">
            <a:spAutoFit/>
          </a:bodyPr>
          <a:lstStyle/>
          <a:p>
            <a:r>
              <a:rPr lang="zh-CN" altLang="zh-CN" b="1" dirty="0">
                <a:latin typeface="Times New Roman"/>
                <a:ea typeface="华文楷体"/>
                <a:cs typeface="Times New Roman"/>
              </a:rPr>
              <a:t>宪法解释</a:t>
            </a:r>
            <a:endParaRPr lang="zh-CN" altLang="en-US" dirty="0"/>
          </a:p>
        </p:txBody>
      </p:sp>
      <p:sp>
        <p:nvSpPr>
          <p:cNvPr id="8" name="矩形 7"/>
          <p:cNvSpPr/>
          <p:nvPr/>
        </p:nvSpPr>
        <p:spPr>
          <a:xfrm>
            <a:off x="432445" y="5148299"/>
            <a:ext cx="1261884" cy="523220"/>
          </a:xfrm>
          <a:prstGeom prst="rect">
            <a:avLst/>
          </a:prstGeom>
        </p:spPr>
        <p:txBody>
          <a:bodyPr wrap="none">
            <a:spAutoFit/>
          </a:bodyPr>
          <a:lstStyle/>
          <a:p>
            <a:r>
              <a:rPr lang="zh-CN" altLang="zh-CN" b="1" dirty="0">
                <a:latin typeface="Times New Roman"/>
                <a:ea typeface="华文楷体"/>
                <a:cs typeface="Times New Roman"/>
              </a:rPr>
              <a:t>合宪性</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randombar(horizontal)">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TotalTime>
  <Words>2935</Words>
  <Application>Microsoft Office PowerPoint</Application>
  <PresentationFormat>自定义</PresentationFormat>
  <Paragraphs>188</Paragraphs>
  <Slides>35</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35</vt:i4>
      </vt:variant>
    </vt:vector>
  </HeadingPairs>
  <TitlesOfParts>
    <vt:vector size="49"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1356</cp:revision>
  <dcterms:created xsi:type="dcterms:W3CDTF">2016-06-29T09:22:00Z</dcterms:created>
  <dcterms:modified xsi:type="dcterms:W3CDTF">2026-02-05T08:57:21Z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