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2"/>
  </p:notesMasterIdLst>
  <p:handoutMasterIdLst>
    <p:handoutMasterId r:id="rId43"/>
  </p:handoutMasterIdLst>
  <p:sldIdLst>
    <p:sldId id="2476" r:id="rId4"/>
    <p:sldId id="3800" r:id="rId5"/>
    <p:sldId id="2478" r:id="rId6"/>
    <p:sldId id="2343" r:id="rId7"/>
    <p:sldId id="3858" r:id="rId8"/>
    <p:sldId id="3903" r:id="rId9"/>
    <p:sldId id="3904" r:id="rId10"/>
    <p:sldId id="3905" r:id="rId11"/>
    <p:sldId id="3873" r:id="rId12"/>
    <p:sldId id="3664" r:id="rId13"/>
    <p:sldId id="3671" r:id="rId14"/>
    <p:sldId id="3907" r:id="rId15"/>
    <p:sldId id="3908" r:id="rId16"/>
    <p:sldId id="3909" r:id="rId17"/>
    <p:sldId id="3910" r:id="rId18"/>
    <p:sldId id="3911" r:id="rId19"/>
    <p:sldId id="3919" r:id="rId20"/>
    <p:sldId id="3920" r:id="rId21"/>
    <p:sldId id="3888" r:id="rId22"/>
    <p:sldId id="3785" r:id="rId23"/>
    <p:sldId id="3786" r:id="rId24"/>
    <p:sldId id="3921" r:id="rId25"/>
    <p:sldId id="3922" r:id="rId26"/>
    <p:sldId id="3923" r:id="rId27"/>
    <p:sldId id="3924" r:id="rId28"/>
    <p:sldId id="3925" r:id="rId29"/>
    <p:sldId id="3926" r:id="rId30"/>
    <p:sldId id="3927" r:id="rId31"/>
    <p:sldId id="3886" r:id="rId32"/>
    <p:sldId id="3863" r:id="rId33"/>
    <p:sldId id="3881" r:id="rId34"/>
    <p:sldId id="3882" r:id="rId35"/>
    <p:sldId id="3912" r:id="rId36"/>
    <p:sldId id="3913" r:id="rId37"/>
    <p:sldId id="3914" r:id="rId38"/>
    <p:sldId id="3915" r:id="rId39"/>
    <p:sldId id="3780" r:id="rId40"/>
    <p:sldId id="2276" r:id="rId41"/>
  </p:sldIdLst>
  <p:sldSz cx="11522075" cy="6480175"/>
  <p:notesSz cx="6858000" cy="9144000"/>
  <p:custDataLst>
    <p:tags r:id="rId44"/>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37</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38</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10</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11</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37.xml"/><Relationship Id="rId1" Type="http://schemas.openxmlformats.org/officeDocument/2006/relationships/slideMaster" Target="../slideMasters/slideMaster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科学立法</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科学立法</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科学立法</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9%20%20&#35838;&#21518;&#32032;&#20859;&#35780;&#20215;(&#21313;&#20061;)&#12288;&#31185;&#23398;&#31435;&#27861;.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第九课　全面推进依法治国的基本要求</a:t>
            </a:r>
            <a:endPar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科学立法</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科学立法的内涵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4107150"/>
          </a:xfrm>
        </p:spPr>
        <p:txBody>
          <a:bodyPr/>
          <a:lstStyle/>
          <a:p>
            <a:pPr algn="just">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探究活动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华文楷体"/>
                <a:cs typeface="Courier New"/>
              </a:rPr>
              <a:t>2024</a:t>
            </a:r>
            <a:r>
              <a:rPr lang="zh-CN" altLang="zh-CN" sz="2700" kern="100" dirty="0">
                <a:latin typeface="Times New Roman"/>
                <a:ea typeface="华文楷体"/>
                <a:cs typeface="Times New Roman"/>
              </a:rPr>
              <a:t>年</a:t>
            </a:r>
            <a:r>
              <a:rPr lang="en-US" altLang="zh-CN" sz="2700" kern="100" dirty="0">
                <a:latin typeface="Times New Roman"/>
                <a:ea typeface="华文楷体"/>
                <a:cs typeface="Courier New"/>
              </a:rPr>
              <a:t>9</a:t>
            </a:r>
            <a:r>
              <a:rPr lang="zh-CN" altLang="zh-CN" sz="2700" kern="100" dirty="0">
                <a:latin typeface="Times New Roman"/>
                <a:ea typeface="华文楷体"/>
                <a:cs typeface="Times New Roman"/>
              </a:rPr>
              <a:t>月</a:t>
            </a:r>
            <a:r>
              <a:rPr lang="en-US" altLang="zh-CN" sz="2700" kern="100" dirty="0">
                <a:latin typeface="Times New Roman"/>
                <a:ea typeface="华文楷体"/>
                <a:cs typeface="Courier New"/>
              </a:rPr>
              <a:t>5</a:t>
            </a:r>
            <a:r>
              <a:rPr lang="zh-CN" altLang="zh-CN" sz="2700" kern="100" dirty="0">
                <a:latin typeface="Times New Roman"/>
                <a:ea typeface="华文楷体"/>
                <a:cs typeface="Times New Roman"/>
              </a:rPr>
              <a:t>日，修改后的《中华人民共和国慈善法》正式施行。</a:t>
            </a:r>
            <a:endParaRPr lang="zh-CN" altLang="zh-CN" sz="2700" kern="100" dirty="0">
              <a:latin typeface="宋体"/>
              <a:cs typeface="Courier New"/>
            </a:endParaRPr>
          </a:p>
          <a:p>
            <a:pPr indent="629920" algn="just">
              <a:spcAft>
                <a:spcPts val="0"/>
              </a:spcAft>
            </a:pPr>
            <a:r>
              <a:rPr lang="zh-CN" altLang="zh-CN" sz="2700" kern="100" dirty="0">
                <a:latin typeface="Times New Roman"/>
                <a:ea typeface="华文楷体"/>
                <a:cs typeface="Times New Roman"/>
              </a:rPr>
              <a:t>自</a:t>
            </a:r>
            <a:r>
              <a:rPr lang="en-US" altLang="zh-CN" sz="2700" kern="100" dirty="0">
                <a:latin typeface="Times New Roman"/>
                <a:ea typeface="华文楷体"/>
                <a:cs typeface="Courier New"/>
              </a:rPr>
              <a:t>2016</a:t>
            </a:r>
            <a:r>
              <a:rPr lang="zh-CN" altLang="zh-CN" sz="2700" kern="100" dirty="0">
                <a:latin typeface="Times New Roman"/>
                <a:ea typeface="华文楷体"/>
                <a:cs typeface="Times New Roman"/>
              </a:rPr>
              <a:t>年施行以来，慈善法在规范慈善活动、促进慈善事业发展等方面发挥了重要作用。但是，慈善领域也产生了慈善事业发展缓慢、慈善捐赠规模偏低等新情况新问题。近年来，全国人大代表多次提出修改该法的议案建议，要求将党中央关于慈善事业的决策部署落实为法律规定，为慈善事业全面快速有序发展营造良好法治环境。</a:t>
            </a:r>
            <a:endParaRPr lang="zh-CN" altLang="zh-CN" sz="2700" kern="100" dirty="0">
              <a:latin typeface="宋体"/>
              <a:cs typeface="Courier New"/>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28053"/>
          </a:xfrm>
        </p:spPr>
        <p:txBody>
          <a:bodyPr/>
          <a:lstStyle/>
          <a:p>
            <a:pPr indent="629920" algn="just">
              <a:spcAft>
                <a:spcPts val="0"/>
              </a:spcAft>
            </a:pPr>
            <a:r>
              <a:rPr lang="zh-CN" altLang="zh-CN" kern="100" dirty="0">
                <a:latin typeface="Times New Roman"/>
                <a:ea typeface="华文楷体"/>
                <a:cs typeface="Times New Roman"/>
              </a:rPr>
              <a:t>全国人大常委会积极回应社会关切，在慈善法的修改中，坚持推动慈善事业与经济社会同步协调发展的原则，积极稳妥地将适应慈善发展现实需要、实践证明行之有效、各方面认识比较一致的措施，转化为法律规范，确保慈善事业健康有序发展；坚持慈善法作为慈善领域专门法的定位，注意处理好与民法典、公益事业捐赠法、红十字会法等法律法规的关系。</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运用《政治与法治》的知识，分析全国人大常委会在慈善法的修改中是如何做到科学立法的。</a:t>
            </a:r>
            <a:endParaRPr lang="zh-CN" altLang="zh-CN" sz="1050" kern="100" dirty="0">
              <a:effectLst/>
              <a:latin typeface="宋体"/>
              <a:cs typeface="Courier New"/>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修改法律属于立法。</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慈善法的修改完善，体现了我国人民当家作主的社会主义国家性质，顺应了时代发展要求，有利于推动我国慈善事业的发展进步，保障人民权利；②符合我国的国情和实际，符合为慈善事业全面快速有序发展营造良好法治环境的需求；③遵循法律体系的内在逻辑和立法工作规律，注意处理好与民法典、公益事业捐赠法、红十字会法等法律法规的关系，形成符合慈善事业发展的完善法律体系；④全国人大常委会行使国家立法权，坚持党的领导，充分发扬民主，坚持民主立法，积极回应社会关切。</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63359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．进入新时代，人民群众对立法的期盼，已经不是有没有，而是好不好、管用不管用、能不能解决实际问题。不是什么法都能治国，也不是什么法都能治好国。必须进行科学立法，这是因为</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我国是人民民主专政的社会主义国家</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立法必须照搬西方普通法系和大陆法系</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③</a:t>
            </a:r>
            <a:r>
              <a:rPr lang="zh-CN" altLang="zh-CN" kern="100" dirty="0">
                <a:latin typeface="Times New Roman"/>
                <a:cs typeface="Times New Roman"/>
              </a:rPr>
              <a:t>我国的社会主义法律体系还没有形成</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④</a:t>
            </a:r>
            <a:r>
              <a:rPr lang="zh-CN" altLang="zh-CN" kern="100" dirty="0">
                <a:latin typeface="Times New Roman"/>
                <a:cs typeface="Times New Roman"/>
              </a:rPr>
              <a:t>立良善之法、管用之法才能科学合理地规范国家机关的权力与责任、公民的权利与义务</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52625" y="56523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新时代人民群众对立法的期盼，是好不好、管用不管用、能不能解决实际问题。必须进行科学立法，是因为我国是人民民主专政的社会主义国家，立良善之法、管用之法才能科学合理地规范国家机关的权力与责任、公民的权利与义务，①④符合题意。立法要符合我国的国情和实际，不能照搬西方普通法系和大陆法系，②错误。以宪法为核心的中国特色社会主义法律体系日趋完善，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ea typeface="华文楷体"/>
                <a:cs typeface="Times New Roman"/>
              </a:rPr>
              <a:t>．</a:t>
            </a:r>
            <a:r>
              <a:rPr lang="zh-CN" altLang="zh-CN" sz="2700" kern="100" dirty="0">
                <a:latin typeface="Times New Roman"/>
                <a:cs typeface="Times New Roman"/>
              </a:rPr>
              <a:t>《中华人民共和国反电信网络诈骗法》从人员链、信息链、技术链、资金链等进行全链条治理，严厉打击各类涉诈黑灰产行为。本法的出台充分体现了人民群众的意愿和现实需要，将全方位筑牢反电信网络诈骗法治防火墙。这表明</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全过程人民民主具有广泛性，能进一步增强个人维权的能力与水平</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通过科学立法，有助于提升我国反电信网络诈骗的法治化水平</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保障人民当家作主是中国特色社会主义最本质的特征</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全过程人民民主具有真实性，为个人维权提供更完备的法律保障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 A</a:t>
            </a:r>
            <a:r>
              <a:rPr lang="zh-CN" altLang="zh-CN" sz="2700" kern="100" dirty="0">
                <a:latin typeface="Times New Roman"/>
                <a:cs typeface="Times New Roman"/>
              </a:rPr>
              <a:t>．</a:t>
            </a:r>
            <a:r>
              <a:rPr lang="en-US" altLang="zh-CN" sz="2700" kern="100" dirty="0">
                <a:latin typeface="Times New Roman"/>
                <a:cs typeface="Courier New"/>
              </a:rPr>
              <a:t>①③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②④</a:t>
            </a:r>
            <a:endParaRPr lang="zh-CN" altLang="zh-CN" sz="2700" kern="100" dirty="0">
              <a:effectLst/>
              <a:latin typeface="宋体"/>
              <a:cs typeface="Courier New"/>
            </a:endParaRPr>
          </a:p>
        </p:txBody>
      </p:sp>
      <p:sp>
        <p:nvSpPr>
          <p:cNvPr id="3" name="矩形 2"/>
          <p:cNvSpPr/>
          <p:nvPr/>
        </p:nvSpPr>
        <p:spPr>
          <a:xfrm>
            <a:off x="5292985" y="536606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全过程人民民主具有广泛性与个人维权的能力与水平之间没有必然联系，而且材料体现的是全过程人民民主的真实性，</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本法的出台充分体现了人民群众的意愿和现实需要，将全方位筑牢反电信网络诈骗法治防火墙。说明全过程人民民主具有真实性，人民的财产安全受到法律保护，这部法律的颁布有助于提升我国反电信网络诈骗的法治化水平，②④正确。中国特色社会主义最本质的特征是中国共产党领导，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3</a:t>
            </a:r>
            <a:r>
              <a:rPr lang="zh-CN" altLang="zh-CN" kern="100" dirty="0">
                <a:latin typeface="Times New Roman"/>
                <a:ea typeface="华文楷体"/>
                <a:cs typeface="Times New Roman"/>
              </a:rPr>
              <a:t>．</a:t>
            </a:r>
            <a:r>
              <a:rPr lang="zh-CN" altLang="zh-CN" kern="100" dirty="0">
                <a:latin typeface="Times New Roman"/>
                <a:cs typeface="Times New Roman"/>
              </a:rPr>
              <a:t>十四届全国人大一次会议表决通过了修改立法法的决定。此次立法法修改对地方性法规、规章的立法权限和程序作了进一步完善，并赋予区域协同立法以相应的法律地位和效力。由此可见，此次立法法的修改完善能够</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为人民当家作主提供根本保证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为全国人大的立法工作提供支持</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③使法律更适应地方治理的实际需要</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④更好地发挥立法引领和推动发展的作用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473005"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71492083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en-US" altLang="zh-CN" sz="2700" kern="100" dirty="0">
                <a:solidFill>
                  <a:srgbClr val="FF0000"/>
                </a:solidFill>
                <a:latin typeface="Times New Roman"/>
                <a:cs typeface="Courier New"/>
              </a:rPr>
              <a:t>D</a:t>
            </a:r>
            <a:r>
              <a:rPr lang="zh-CN" altLang="zh-CN" sz="2700" kern="100" dirty="0">
                <a:solidFill>
                  <a:srgbClr val="FF0000"/>
                </a:solidFill>
                <a:latin typeface="Times New Roman"/>
                <a:cs typeface="Times New Roman"/>
              </a:rPr>
              <a:t>　</a:t>
            </a:r>
            <a:r>
              <a:rPr lang="zh-CN" altLang="zh-CN" sz="2700" kern="100" dirty="0">
                <a:solidFill>
                  <a:srgbClr val="0000FF"/>
                </a:solidFill>
                <a:latin typeface="Times New Roman"/>
                <a:ea typeface="黑体"/>
                <a:cs typeface="Times New Roman"/>
              </a:rPr>
              <a:t>解析：</a:t>
            </a:r>
            <a:r>
              <a:rPr lang="zh-CN" altLang="zh-CN" sz="2700" kern="100" dirty="0">
                <a:latin typeface="Times New Roman"/>
                <a:ea typeface="华文楷体"/>
                <a:cs typeface="Times New Roman"/>
              </a:rPr>
              <a:t>党的领导为人民当家作主提供根本保证，而不是立法法的修改，</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不符合题意。此次立法法的修改对地方性法规、规章的立法权限和程序作了进一步完善，并赋予区域协同立法以相应的法律地位和效力。由此可见，此次立法法的修改完善能够为地方人大的立法工作提供支持，而不是全国人大，</a:t>
            </a:r>
            <a:r>
              <a:rPr lang="en-US" altLang="zh-CN" sz="2700" kern="100" dirty="0">
                <a:latin typeface="Times New Roman"/>
                <a:ea typeface="华文楷体"/>
                <a:cs typeface="Courier New"/>
              </a:rPr>
              <a:t>②</a:t>
            </a:r>
            <a:r>
              <a:rPr lang="zh-CN" altLang="zh-CN" sz="2700" kern="100" dirty="0">
                <a:latin typeface="Times New Roman"/>
                <a:ea typeface="华文楷体"/>
                <a:cs typeface="Times New Roman"/>
              </a:rPr>
              <a:t>不符合题意。此次立法法修改对地方性法规、规章的立法权限和程序作了进一步完善，由此可见，此次立法法的修改完善能够使法律更适应地方治理的实际需要，③正确。此次立法法的修改完善赋予区域协同立法以相应的法律地位和效力，有利于更好地发挥立法引领和推动发展的作用，④正确。</a:t>
            </a:r>
            <a:endParaRPr lang="zh-CN" altLang="zh-CN" sz="2700" kern="100" dirty="0">
              <a:effectLst/>
              <a:latin typeface="宋体"/>
              <a:cs typeface="Courier New"/>
            </a:endParaRPr>
          </a:p>
        </p:txBody>
      </p:sp>
    </p:spTree>
    <p:extLst>
      <p:ext uri="{BB962C8B-B14F-4D97-AF65-F5344CB8AC3E}">
        <p14:creationId xmlns:p14="http://schemas.microsoft.com/office/powerpoint/2010/main" val="63175237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974163"/>
            <a:ext cx="10693400" cy="5279202"/>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0000"/>
              </a:lnSpc>
              <a:spcAft>
                <a:spcPts val="0"/>
              </a:spcAft>
            </a:pPr>
            <a:r>
              <a:rPr lang="zh-CN" altLang="zh-CN" kern="100" dirty="0">
                <a:latin typeface="Times New Roman"/>
                <a:ea typeface="华文仿宋"/>
                <a:cs typeface="Times New Roman"/>
              </a:rPr>
              <a:t>正确认识科学立法</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科学立法是指合乎客观规律的立法，或者说，科学立法的核心在于尊重和体现社会发展的客观规律。</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从国家治理层面看，科学立法要求立法要符合法治精神，即体现人民意志、维护人民权益、约束国家权力。</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从法律体系层面看，科学立法要求立法要维护法律体系的统一性、完善性，确保法律之间的和谐。</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从法律内容层面看，科学立法要求每一项法律条款都符合其所规范的对象的内在的本质的必然的联系，符合事物发展的客观规律。</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从法律实践层面看，科学立法要求法律必须是明确的、有约束力的、可执行的，必须随着实践的发展而发展。</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467779"/>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4117836983"/>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通过认识科学立法的含义及实践，懂得科学立法的内涵，理解推进科学立法的具体措施。</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．根据我国科学立法的实践，理解科学立法对依法治国的重要性，认同依法治国、建设社会主义法治国家。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推进科学立法</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508530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立法法明确规定了立法公开的原则，对立法论证、听证、法律草案征求意见等作了明确规定，确保每一项立法体现宪法原则和最广大人民的根本利益。</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立法公开原则对推进科学立法有什么重要意义？</a:t>
            </a:r>
            <a:endParaRPr lang="zh-CN" altLang="zh-CN" sz="1050" kern="100" dirty="0">
              <a:latin typeface="宋体"/>
              <a:cs typeface="Courier New"/>
            </a:endParaRPr>
          </a:p>
          <a:p>
            <a:pPr algn="just">
              <a:lnSpc>
                <a:spcPct val="13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有利于立法更好地反映人民的意志，提高立法的民主性。</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有利于全面了解各种不同的利益</a:t>
            </a:r>
            <a:r>
              <a:rPr lang="zh-CN" altLang="en-US" kern="100" dirty="0">
                <a:latin typeface="Times New Roman"/>
                <a:ea typeface="华文楷体"/>
                <a:cs typeface="Times New Roman"/>
              </a:rPr>
              <a:t>诉</a:t>
            </a:r>
            <a:r>
              <a:rPr lang="zh-CN" altLang="zh-CN" kern="100" dirty="0">
                <a:latin typeface="Times New Roman"/>
                <a:ea typeface="华文楷体"/>
                <a:cs typeface="Times New Roman"/>
              </a:rPr>
              <a:t>求，提高立法质量和立法水平。</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有利于立法得到人民的认同和支持，增强公民的民主参与意识。④有利于开门立法，增加立法的透明度。</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41840"/>
            <a:ext cx="10692000" cy="30183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在修法中，既要立足国内发展现状，强化对权利人权益的保护，又要合理平衡权利人权益保护与社会公众利益、产业发展之间的关系；既要符合法理和规律，又要充分考虑实践成本和难点，处理好国际关注的问题。</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我国在制定和修改法律方面应该怎样做？</a:t>
            </a:r>
            <a:endParaRPr lang="zh-CN" altLang="zh-CN" sz="1050" kern="100" dirty="0">
              <a:effectLst/>
              <a:latin typeface="宋体"/>
              <a:cs typeface="Courier New"/>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制定和修改法律要体现我国社会主义国家性质，顺应时代发展要求，推动国家发展进步，保障人民各项权利。</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制定和修改法律要符合国情和实际。立良善之法，立管用之法。③制定和修改法律必须遵循法律体系的内在逻辑和立法工作规律，遵循立法程序，注重立法技术，努力实现立法过程的科学化。④制定和修改法律要做到依法立法，在法治的轨道上制定合法有效的规范性文件。⑤制定和修改法律要充分发扬民主，必须坚持民主立法，广开言路，集思广益。⑥制定和修改法律要合理设定权利与义务、权力与责任。</a:t>
            </a:r>
            <a:endParaRPr lang="zh-CN" altLang="zh-CN" sz="1050" kern="100" dirty="0">
              <a:effectLst/>
              <a:latin typeface="宋体"/>
              <a:cs typeface="Courier New"/>
            </a:endParaRPr>
          </a:p>
        </p:txBody>
      </p:sp>
    </p:spTree>
    <p:extLst>
      <p:ext uri="{BB962C8B-B14F-4D97-AF65-F5344CB8AC3E}">
        <p14:creationId xmlns:p14="http://schemas.microsoft.com/office/powerpoint/2010/main" val="29213448"/>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7339"/>
          </a:xfrm>
        </p:spPr>
        <p:txBody>
          <a:bodyPr/>
          <a:lstStyle/>
          <a:p>
            <a:pPr algn="just">
              <a:lnSpc>
                <a:spcPct val="11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1</a:t>
            </a:r>
            <a:r>
              <a:rPr lang="zh-CN" altLang="zh-CN" kern="100" dirty="0">
                <a:latin typeface="Times New Roman"/>
                <a:cs typeface="Times New Roman"/>
              </a:rPr>
              <a:t>．十四届全国人大常委会第五次会议表决通过关于修改民事诉讼法的决定。此次民事诉讼法的修改，在听取民意的基础上，着重对涉外民事诉讼程序制度进行完善，有利于进一步提升涉外民事案件审判质效，更好保障当事人的诉讼权利和合法权益，更好维护我国主权、安全和发展利益。全国人大常委会修改该法</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①</a:t>
            </a:r>
            <a:r>
              <a:rPr lang="zh-CN" altLang="zh-CN" kern="100" dirty="0">
                <a:latin typeface="Times New Roman"/>
                <a:cs typeface="Times New Roman"/>
              </a:rPr>
              <a:t>践行了全过程人民民主，彰显了社会主义民主政治的本质属性</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②</a:t>
            </a:r>
            <a:r>
              <a:rPr lang="zh-CN" altLang="zh-CN" kern="100" dirty="0">
                <a:latin typeface="Times New Roman"/>
                <a:cs typeface="Times New Roman"/>
              </a:rPr>
              <a:t>表明法反映公民的根本利益和共同意志</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③</a:t>
            </a:r>
            <a:r>
              <a:rPr lang="zh-CN" altLang="zh-CN" kern="100" dirty="0">
                <a:latin typeface="Times New Roman"/>
                <a:cs typeface="Times New Roman"/>
              </a:rPr>
              <a:t>说明科学立法要符合国情和实际，顺应时代发展要求</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④</a:t>
            </a:r>
            <a:r>
              <a:rPr lang="zh-CN" altLang="zh-CN" kern="100" dirty="0">
                <a:latin typeface="Times New Roman"/>
                <a:cs typeface="Times New Roman"/>
              </a:rPr>
              <a:t>反映了中华法系的传统和国家治理模式的优越性</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16621"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0878903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此次民事诉讼法的修改，坚持了以人民为中心，践行了全过程人民民主，符合国情和实际，顺应时代发展要求，</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符合题意。社会主义法律反映人民的根本利益和共同意志，</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错误。材料未体现中华法系的传统和国家治理模式的优越性，</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538859515"/>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7339"/>
          </a:xfrm>
        </p:spPr>
        <p:txBody>
          <a:bodyPr/>
          <a:lstStyle/>
          <a:p>
            <a:pPr algn="just">
              <a:lnSpc>
                <a:spcPct val="110000"/>
              </a:lnSpc>
              <a:spcAft>
                <a:spcPts val="0"/>
              </a:spcAft>
            </a:pPr>
            <a:r>
              <a:rPr lang="en-US" altLang="zh-CN" kern="100" dirty="0">
                <a:latin typeface="Times New Roman"/>
                <a:cs typeface="Courier New"/>
              </a:rPr>
              <a:t>2</a:t>
            </a:r>
            <a:r>
              <a:rPr lang="zh-CN" altLang="zh-CN" kern="100" dirty="0">
                <a:latin typeface="Times New Roman"/>
                <a:cs typeface="Times New Roman"/>
              </a:rPr>
              <a:t>．在已有法律重点解决学校教育、社会教育问题的基础上，《中华人民共和国家庭教育促进法》聚焦父母等监护人的职责，着力解决家庭教育问题，从家庭责任、国家支持、社会协同等方面对家长、政府、学校、家庭教育服务机构等主体的职责进行了划分，并规定不依法履行家庭教育职责应承担相应的法律责任。这体现了我国在立法过程中</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①</a:t>
            </a:r>
            <a:r>
              <a:rPr lang="zh-CN" altLang="zh-CN" kern="100" dirty="0">
                <a:latin typeface="Times New Roman"/>
                <a:cs typeface="Times New Roman"/>
              </a:rPr>
              <a:t>科学合理地规范国家司法机关的权力和责任</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②</a:t>
            </a:r>
            <a:r>
              <a:rPr lang="zh-CN" altLang="zh-CN" kern="100" dirty="0">
                <a:latin typeface="Times New Roman"/>
                <a:cs typeface="Times New Roman"/>
              </a:rPr>
              <a:t>充分发扬民主，广泛凝聚社会共识</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③</a:t>
            </a:r>
            <a:r>
              <a:rPr lang="zh-CN" altLang="zh-CN" kern="100" dirty="0">
                <a:latin typeface="Times New Roman"/>
                <a:cs typeface="Times New Roman"/>
              </a:rPr>
              <a:t>遵循法律体系的内在逻辑和立法工作规律</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④</a:t>
            </a:r>
            <a:r>
              <a:rPr lang="zh-CN" altLang="zh-CN" kern="100" dirty="0">
                <a:latin typeface="Times New Roman"/>
                <a:cs typeface="Times New Roman"/>
              </a:rPr>
              <a:t>合理设定权利与义务、权力与责任</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400997" y="536606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2167131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在已有法律重点解决学校教育、社会教育问题的基础上，聚焦父母等监护人的职责，着力解决家庭教育问题，体现了遵循法律体系的内在逻辑和立法工作规律，明确法律关系的调整对象和界限，完善我国的法律体系，③符合题意。从家庭责任、国家支持、社会协同等方面对家长、政府、学校、家庭教育服务机构等主体的职责进行了划分，并规定不依法履行家庭教育职责应承担相应的法律责任，体现了在立法过程中应合理设定权利与义务、权力与责任，④符合题意。材料中没有体现规范国家司法机关的权力和责任，也未体现广泛凝聚社会共识，①②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397322609"/>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．良法是善治之基础。立法本质上要以人为本、以民生为本，立法为民原则要求立法要积极回应社会关切，从立法的角度为人民群众谋福利、干实事、解决实际问题。这表明我国立法</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是一个充分发扬民主、在民主基础上集中的过程</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②走群众路线，对人民负责</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③是一个充分发扬民主、全民直接</a:t>
            </a:r>
            <a:r>
              <a:rPr lang="zh-CN" altLang="en-US" kern="100" dirty="0">
                <a:latin typeface="Times New Roman"/>
                <a:cs typeface="Times New Roman"/>
              </a:rPr>
              <a:t>参与</a:t>
            </a:r>
            <a:r>
              <a:rPr lang="zh-CN" altLang="zh-CN" kern="100" dirty="0">
                <a:latin typeface="Times New Roman"/>
                <a:cs typeface="Times New Roman"/>
              </a:rPr>
              <a:t>立法的过程</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④顺应时代发展要求，推动国家发展进步，保障人民权利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672805"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711029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立法本质上要以人为本、以民生为本，坚持立法为民原则，这表明我国立法走群众路线，对人民负责，</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符合题意。立法要积极回应社会关切，从立法的角度为人民群众谋福利、干实事、解决实际问题，表明我国立法顺应时代发展要求，推动国家发展进步，保障人民权利，④符合题意。材料没有体现充分发扬民主、在民主基础上集中，①不符合题意。③中</a:t>
            </a:r>
            <a:r>
              <a:rPr lang="zh-CN" altLang="zh-CN" kern="100" dirty="0">
                <a:latin typeface="宋体"/>
                <a:cs typeface="Times New Roman"/>
              </a:rPr>
              <a:t>“</a:t>
            </a:r>
            <a:r>
              <a:rPr lang="zh-CN" altLang="zh-CN" kern="100" dirty="0">
                <a:latin typeface="Times New Roman"/>
                <a:ea typeface="华文楷体"/>
                <a:cs typeface="Times New Roman"/>
              </a:rPr>
              <a:t>全民直接立法</a:t>
            </a:r>
            <a:r>
              <a:rPr lang="zh-CN" altLang="zh-CN" kern="100" dirty="0">
                <a:latin typeface="宋体"/>
                <a:cs typeface="Times New Roman"/>
              </a:rPr>
              <a:t>”</a:t>
            </a:r>
            <a:r>
              <a:rPr lang="zh-CN" altLang="zh-CN" kern="100" dirty="0">
                <a:latin typeface="Times New Roman"/>
                <a:ea typeface="华文楷体"/>
                <a:cs typeface="Times New Roman"/>
              </a:rPr>
              <a:t>的说法错误，我国的立法机关是全国人大及其常委会。</a:t>
            </a:r>
            <a:endParaRPr lang="zh-CN" altLang="zh-CN" sz="1050" kern="100" dirty="0">
              <a:effectLst/>
              <a:latin typeface="宋体"/>
              <a:cs typeface="Courier New"/>
            </a:endParaRPr>
          </a:p>
        </p:txBody>
      </p:sp>
    </p:spTree>
    <p:extLst>
      <p:ext uri="{BB962C8B-B14F-4D97-AF65-F5344CB8AC3E}">
        <p14:creationId xmlns:p14="http://schemas.microsoft.com/office/powerpoint/2010/main" val="269808915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2446119"/>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推进科学立法</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建设法治中国，必须加强和改进立法工作，深入推进科学立法、民主立法、依法立法，不断提高立法质量，以高质量立法保障高质量发展，推进全面深化改革，维护社会稳定。</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2446119"/>
          </a:xfrm>
        </p:spPr>
        <p:txBody>
          <a:bodyPr/>
          <a:lstStyle/>
          <a:p>
            <a:pPr algn="just">
              <a:spcAft>
                <a:spcPts val="0"/>
              </a:spcAft>
            </a:pPr>
            <a:r>
              <a:rPr lang="zh-CN" altLang="zh-CN" kern="100" dirty="0">
                <a:latin typeface="Times New Roman"/>
                <a:ea typeface="黑体"/>
                <a:cs typeface="Times New Roman"/>
              </a:rPr>
              <a:t>一、科学立法的内涵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．科学立法有什么内涵？</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科学立法就是要尊重和体现社会发展的客观规律，不断提高法律的质量。</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S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8589" y="2183854"/>
            <a:ext cx="68262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3108543"/>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．下面的漫画反映了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．社会公民信仰法治、坚守法治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．行政机关科学决策、民主决策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．司法机关严格执法、公正司法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．立法机关科学立法、民主立法</a:t>
            </a:r>
            <a:endParaRPr lang="zh-CN" altLang="zh-CN" sz="1050" kern="100" dirty="0">
              <a:latin typeface="宋体"/>
              <a:cs typeface="Courier New"/>
            </a:endParaRPr>
          </a:p>
        </p:txBody>
      </p:sp>
      <p:pic>
        <p:nvPicPr>
          <p:cNvPr id="7170" name="Picture 2" descr="TBXXBZZ23-3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5213" y="2592015"/>
            <a:ext cx="3157538" cy="1966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324431"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．要立良善之法，立管用之法，建立科学的立法体制机制，使每项立法都能科学合理地规范国家机关的权力与责任，规范公民、法人和其他组织的权利与义务，使法律符合社会发展的需求。这说明，科学立法要</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符合国情和实际</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．借鉴西方发达国家的立法经验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．遵循法律体系的内在逻辑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．体现我国社会主义国家性质</a:t>
            </a:r>
            <a:endParaRPr lang="zh-CN" altLang="zh-CN" sz="1050" kern="100" dirty="0">
              <a:effectLst/>
              <a:latin typeface="宋体"/>
              <a:cs typeface="Courier New"/>
            </a:endParaRPr>
          </a:p>
        </p:txBody>
      </p:sp>
      <p:sp>
        <p:nvSpPr>
          <p:cNvPr id="3" name="矩形 2"/>
          <p:cNvSpPr/>
          <p:nvPr/>
        </p:nvSpPr>
        <p:spPr>
          <a:xfrm>
            <a:off x="324432" y="324008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．科学立法要健全立法机关和社会公众沟通机制，开展立法协商，充分发挥政协委员、民主党派、工商联、无党派人士、人民团体、社会组织在立法协商中的作用。这样做的目的是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．通过充分发扬民主，广泛凝聚社会共识</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．发挥社会各界在立法工作中的主导作用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．让人民群众参与起草和修改法律的工作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．在法治的轨道上制定出合法有效的法律</a:t>
            </a:r>
            <a:endParaRPr lang="zh-CN" altLang="zh-CN" sz="1050" kern="100" dirty="0">
              <a:effectLst/>
              <a:latin typeface="宋体"/>
              <a:cs typeface="Courier New"/>
            </a:endParaRPr>
          </a:p>
        </p:txBody>
      </p:sp>
      <p:sp>
        <p:nvSpPr>
          <p:cNvPr id="3" name="矩形 2"/>
          <p:cNvSpPr/>
          <p:nvPr/>
        </p:nvSpPr>
        <p:spPr>
          <a:xfrm>
            <a:off x="324432" y="26280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25341"/>
          </a:xfrm>
        </p:spPr>
        <p:txBody>
          <a:bodyPr/>
          <a:lstStyle/>
          <a:p>
            <a:pPr algn="just">
              <a:lnSpc>
                <a:spcPct val="120000"/>
              </a:lnSpc>
              <a:spcAft>
                <a:spcPts val="0"/>
              </a:spcAft>
            </a:pPr>
            <a:r>
              <a:rPr lang="en-US" altLang="zh-CN" kern="100" dirty="0">
                <a:latin typeface="Times New Roman"/>
                <a:cs typeface="Courier New"/>
              </a:rPr>
              <a:t>4</a:t>
            </a:r>
            <a:r>
              <a:rPr lang="zh-CN" altLang="zh-CN" kern="100" dirty="0">
                <a:latin typeface="Times New Roman"/>
                <a:cs typeface="Times New Roman"/>
              </a:rPr>
              <a:t>．阅读材料，完成下列要求。</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材料一</a:t>
            </a:r>
            <a:r>
              <a:rPr lang="zh-CN" altLang="zh-CN" kern="100" dirty="0">
                <a:latin typeface="Times New Roman"/>
                <a:cs typeface="Times New Roman"/>
              </a:rPr>
              <a:t>　</a:t>
            </a:r>
            <a:r>
              <a:rPr lang="zh-CN" altLang="zh-CN" kern="100" dirty="0">
                <a:latin typeface="Times New Roman"/>
                <a:ea typeface="华文楷体"/>
                <a:cs typeface="Times New Roman"/>
              </a:rPr>
              <a:t>中华人民共和国是统一的、多民族的、单一制的社会主义国家。为维护国家法治统一，体现全体人民的共同意志和整体利益，中国实行统一而又分层次的立法体制。《中华人民共和国宪法》规定，国家立法权由全国人民代表大会及其常务委员会行使。全国人民代表大会制定和修改刑事法律、民事法律、国家机构组织法和其他基本法律。全国人民代表大会常务委员会制定和修改除应当由全国人民代表大会制定的法律以外的其他法律，并可以对全国人民代表大会制定的法律进行部分补充和修改，但是补充和修改不得同该法律的基本原则相抵触。</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28053"/>
          </a:xfrm>
        </p:spPr>
        <p:txBody>
          <a:bodyPr/>
          <a:lstStyle/>
          <a:p>
            <a:pPr algn="just">
              <a:spcAft>
                <a:spcPts val="0"/>
              </a:spcAft>
            </a:pPr>
            <a:r>
              <a:rPr lang="zh-CN" altLang="zh-CN" kern="100" dirty="0">
                <a:latin typeface="Times New Roman"/>
                <a:ea typeface="黑体"/>
                <a:cs typeface="Times New Roman"/>
              </a:rPr>
              <a:t>材料二</a:t>
            </a:r>
            <a:r>
              <a:rPr lang="zh-CN" altLang="zh-CN" kern="100" dirty="0">
                <a:latin typeface="Times New Roman"/>
                <a:cs typeface="Times New Roman"/>
              </a:rPr>
              <a:t>　</a:t>
            </a:r>
            <a:r>
              <a:rPr lang="zh-CN" altLang="zh-CN" kern="100" dirty="0">
                <a:latin typeface="Times New Roman"/>
                <a:ea typeface="华文楷体"/>
                <a:cs typeface="Times New Roman"/>
              </a:rPr>
              <a:t>人民群众对法律的要求不再仅仅停留于对实践的被动回应、事后总结和局部反应，而是对经济社会发展和改革进程进行主动谋划、前瞻规范和全面推进。真正的良法是能为经济社会发展营造良好环境、提供坚强保障之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结合材料一，说说我国制定法律的机关是什么。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建设中国特色社会主义法治体系，必须抓住提高立法质量这个</a:t>
            </a:r>
            <a:r>
              <a:rPr lang="zh-CN" altLang="zh-CN" kern="100" dirty="0">
                <a:latin typeface="宋体"/>
                <a:cs typeface="Times New Roman"/>
              </a:rPr>
              <a:t>“</a:t>
            </a:r>
            <a:r>
              <a:rPr lang="zh-CN" altLang="zh-CN" kern="100" dirty="0">
                <a:latin typeface="Times New Roman"/>
                <a:cs typeface="Times New Roman"/>
              </a:rPr>
              <a:t>牛鼻子</a:t>
            </a:r>
            <a:r>
              <a:rPr lang="zh-CN" altLang="zh-CN" kern="100" dirty="0">
                <a:latin typeface="宋体"/>
                <a:cs typeface="Times New Roman"/>
              </a:rPr>
              <a:t>”</a:t>
            </a:r>
            <a:r>
              <a:rPr lang="zh-CN" altLang="zh-CN" kern="100" dirty="0">
                <a:latin typeface="Times New Roman"/>
                <a:cs typeface="Times New Roman"/>
              </a:rPr>
              <a:t>。分析以上材料，运用科学立法的知识，谈谈科学立法的意义。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(1)</a:t>
            </a:r>
            <a:r>
              <a:rPr lang="zh-CN" altLang="zh-CN" kern="100" dirty="0">
                <a:latin typeface="Times New Roman"/>
                <a:cs typeface="Times New Roman"/>
              </a:rPr>
              <a:t>我国制定法律的机关是全国人民代表大会及其常务委员会。</a:t>
            </a:r>
            <a:endParaRPr lang="zh-CN" altLang="zh-CN" sz="1050" kern="100" dirty="0">
              <a:latin typeface="宋体"/>
              <a:cs typeface="Courier New"/>
            </a:endParaRPr>
          </a:p>
          <a:p>
            <a:pPr>
              <a:spcAft>
                <a:spcPts val="0"/>
              </a:spcAft>
            </a:pPr>
            <a:r>
              <a:rPr lang="en-US" altLang="zh-CN" kern="100" dirty="0">
                <a:latin typeface="Times New Roman"/>
                <a:cs typeface="Courier New"/>
              </a:rPr>
              <a:t>(2)①</a:t>
            </a:r>
            <a:r>
              <a:rPr lang="zh-CN" altLang="zh-CN" kern="100" dirty="0">
                <a:latin typeface="Times New Roman"/>
                <a:cs typeface="Times New Roman"/>
              </a:rPr>
              <a:t>科学立法有利于顺应时代发展要求，推动国家发展进步，保障人民各项权利。</a:t>
            </a:r>
            <a:r>
              <a:rPr lang="en-US" altLang="zh-CN" kern="100" dirty="0">
                <a:latin typeface="Times New Roman"/>
                <a:cs typeface="Courier New"/>
              </a:rPr>
              <a:t>②</a:t>
            </a:r>
            <a:r>
              <a:rPr lang="zh-CN" altLang="zh-CN" kern="100" dirty="0">
                <a:latin typeface="Times New Roman"/>
                <a:cs typeface="Times New Roman"/>
              </a:rPr>
              <a:t>有利于遵循法律体系的内在逻辑和立法工作规律，做到科学立法，有利于制定出合法有效的规范性法律文件。</a:t>
            </a:r>
            <a:r>
              <a:rPr lang="en-US" altLang="zh-CN" kern="100" dirty="0">
                <a:latin typeface="Times New Roman"/>
                <a:cs typeface="Courier New"/>
              </a:rPr>
              <a:t>③</a:t>
            </a:r>
            <a:r>
              <a:rPr lang="zh-CN" altLang="zh-CN" kern="100" dirty="0">
                <a:latin typeface="Times New Roman"/>
                <a:cs typeface="Times New Roman"/>
              </a:rPr>
              <a:t>有利于充分发扬民主，反映人民的共同意志，保障人民的根本利益。</a:t>
            </a:r>
            <a:endParaRPr lang="zh-CN" altLang="zh-CN" sz="1050" kern="100" dirty="0">
              <a:effectLst/>
              <a:latin typeface="宋体"/>
              <a:cs typeface="Courier New"/>
            </a:endParaRPr>
          </a:p>
        </p:txBody>
      </p:sp>
    </p:spTree>
    <p:extLst>
      <p:ext uri="{BB962C8B-B14F-4D97-AF65-F5344CB8AC3E}">
        <p14:creationId xmlns:p14="http://schemas.microsoft.com/office/powerpoint/2010/main" val="264868049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十九</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科学立法</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39577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．具体表现</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926116535"/>
              </p:ext>
            </p:extLst>
          </p:nvPr>
        </p:nvGraphicFramePr>
        <p:xfrm>
          <a:off x="540457" y="1079847"/>
          <a:ext cx="10369550" cy="5011294"/>
        </p:xfrm>
        <a:graphic>
          <a:graphicData uri="http://schemas.openxmlformats.org/drawingml/2006/table">
            <a:tbl>
              <a:tblPr/>
              <a:tblGrid>
                <a:gridCol w="3780618">
                  <a:extLst>
                    <a:ext uri="{9D8B030D-6E8A-4147-A177-3AD203B41FA5}">
                      <a16:colId xmlns:a16="http://schemas.microsoft.com/office/drawing/2014/main" val="20000"/>
                    </a:ext>
                  </a:extLst>
                </a:gridCol>
                <a:gridCol w="6588932">
                  <a:extLst>
                    <a:ext uri="{9D8B030D-6E8A-4147-A177-3AD203B41FA5}">
                      <a16:colId xmlns:a16="http://schemas.microsoft.com/office/drawing/2014/main" val="20001"/>
                    </a:ext>
                  </a:extLst>
                </a:gridCol>
              </a:tblGrid>
              <a:tr h="0">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表现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要求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10000"/>
                        </a:lnSpc>
                        <a:spcAft>
                          <a:spcPts val="0"/>
                        </a:spcAft>
                      </a:pPr>
                      <a:r>
                        <a:rPr lang="zh-CN" sz="2800" b="1" kern="100" dirty="0">
                          <a:effectLst/>
                          <a:latin typeface="Times New Roman"/>
                          <a:cs typeface="Times New Roman"/>
                        </a:rPr>
                        <a:t>科学立法体现我国社会主义国家性质，顺应时代发展要求，推动国家发展进步，保障人民各项权利</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立法要符合我国的</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和历史传统，要与新时代中国特色社会主义伟大进程相适应，制定出适合中国的</a:t>
                      </a:r>
                      <a:r>
                        <a:rPr lang="en-US" sz="2800" b="1" kern="100">
                          <a:solidFill>
                            <a:srgbClr val="000000"/>
                          </a:solidFill>
                          <a:effectLst/>
                          <a:latin typeface="Times New Roman"/>
                          <a:ea typeface="华文楷体"/>
                          <a:cs typeface="Courier New"/>
                        </a:rPr>
                        <a:t>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10000"/>
                        </a:lnSpc>
                        <a:spcAft>
                          <a:spcPts val="0"/>
                        </a:spcAft>
                      </a:pPr>
                      <a:r>
                        <a:rPr lang="zh-CN" sz="2800" b="1" kern="100">
                          <a:effectLst/>
                          <a:latin typeface="Times New Roman"/>
                          <a:cs typeface="Times New Roman"/>
                        </a:rPr>
                        <a:t>科学立法符合国情和实际</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要立</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之法，立管用之法，完善立法体制机制，使每项立法都能科学合理地规范国家机关的</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与责任，规范公民、法人和其他组织的</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与义务，使法律符合社会发展的需求</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7165193" y="1943943"/>
            <a:ext cx="1620957" cy="523220"/>
          </a:xfrm>
          <a:prstGeom prst="rect">
            <a:avLst/>
          </a:prstGeom>
        </p:spPr>
        <p:txBody>
          <a:bodyPr wrap="none">
            <a:spAutoFit/>
          </a:bodyPr>
          <a:lstStyle/>
          <a:p>
            <a:r>
              <a:rPr lang="zh-CN" altLang="zh-CN" b="1" dirty="0">
                <a:latin typeface="Times New Roman"/>
                <a:ea typeface="华文楷体"/>
                <a:cs typeface="Times New Roman"/>
              </a:rPr>
              <a:t>政治制度</a:t>
            </a:r>
            <a:endParaRPr lang="zh-CN" altLang="en-US" dirty="0"/>
          </a:p>
        </p:txBody>
      </p:sp>
      <p:sp>
        <p:nvSpPr>
          <p:cNvPr id="6" name="矩形 5"/>
          <p:cNvSpPr/>
          <p:nvPr/>
        </p:nvSpPr>
        <p:spPr>
          <a:xfrm>
            <a:off x="8209309" y="2896887"/>
            <a:ext cx="902811" cy="523220"/>
          </a:xfrm>
          <a:prstGeom prst="rect">
            <a:avLst/>
          </a:prstGeom>
        </p:spPr>
        <p:txBody>
          <a:bodyPr wrap="none">
            <a:spAutoFit/>
          </a:bodyPr>
          <a:lstStyle/>
          <a:p>
            <a:r>
              <a:rPr lang="zh-CN" altLang="zh-CN" b="1" dirty="0">
                <a:latin typeface="Times New Roman"/>
                <a:ea typeface="华文楷体"/>
                <a:cs typeface="Times New Roman"/>
              </a:rPr>
              <a:t>良法</a:t>
            </a:r>
            <a:endParaRPr lang="zh-CN" altLang="en-US" dirty="0"/>
          </a:p>
        </p:txBody>
      </p:sp>
      <p:sp>
        <p:nvSpPr>
          <p:cNvPr id="7" name="矩形 6"/>
          <p:cNvSpPr/>
          <p:nvPr/>
        </p:nvSpPr>
        <p:spPr>
          <a:xfrm>
            <a:off x="5004953" y="3708139"/>
            <a:ext cx="902811" cy="523220"/>
          </a:xfrm>
          <a:prstGeom prst="rect">
            <a:avLst/>
          </a:prstGeom>
        </p:spPr>
        <p:txBody>
          <a:bodyPr wrap="none">
            <a:spAutoFit/>
          </a:bodyPr>
          <a:lstStyle/>
          <a:p>
            <a:r>
              <a:rPr lang="zh-CN" altLang="zh-CN" b="1" dirty="0">
                <a:latin typeface="Times New Roman"/>
                <a:ea typeface="华文楷体"/>
                <a:cs typeface="Times New Roman"/>
              </a:rPr>
              <a:t>良善</a:t>
            </a:r>
            <a:endParaRPr lang="zh-CN" altLang="en-US" dirty="0"/>
          </a:p>
        </p:txBody>
      </p:sp>
      <p:sp>
        <p:nvSpPr>
          <p:cNvPr id="8" name="矩形 7"/>
          <p:cNvSpPr/>
          <p:nvPr/>
        </p:nvSpPr>
        <p:spPr>
          <a:xfrm>
            <a:off x="6085073" y="4662211"/>
            <a:ext cx="902811" cy="523220"/>
          </a:xfrm>
          <a:prstGeom prst="rect">
            <a:avLst/>
          </a:prstGeom>
        </p:spPr>
        <p:txBody>
          <a:bodyPr wrap="none">
            <a:spAutoFit/>
          </a:bodyPr>
          <a:lstStyle/>
          <a:p>
            <a:r>
              <a:rPr lang="zh-CN" altLang="zh-CN" b="1" dirty="0">
                <a:latin typeface="Times New Roman"/>
                <a:ea typeface="华文楷体"/>
                <a:cs typeface="Times New Roman"/>
              </a:rPr>
              <a:t>权力</a:t>
            </a:r>
            <a:endParaRPr lang="zh-CN" altLang="en-US" dirty="0"/>
          </a:p>
        </p:txBody>
      </p:sp>
      <p:sp>
        <p:nvSpPr>
          <p:cNvPr id="9" name="矩形 8"/>
          <p:cNvSpPr/>
          <p:nvPr/>
        </p:nvSpPr>
        <p:spPr>
          <a:xfrm>
            <a:off x="6445113" y="5138718"/>
            <a:ext cx="902811" cy="523220"/>
          </a:xfrm>
          <a:prstGeom prst="rect">
            <a:avLst/>
          </a:prstGeom>
        </p:spPr>
        <p:txBody>
          <a:bodyPr wrap="none">
            <a:spAutoFit/>
          </a:bodyPr>
          <a:lstStyle/>
          <a:p>
            <a:r>
              <a:rPr lang="zh-CN" altLang="zh-CN" b="1" dirty="0">
                <a:latin typeface="Times New Roman"/>
                <a:ea typeface="华文楷体"/>
                <a:cs typeface="Times New Roman"/>
              </a:rPr>
              <a:t>权利</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03336433"/>
              </p:ext>
            </p:extLst>
          </p:nvPr>
        </p:nvGraphicFramePr>
        <p:xfrm>
          <a:off x="576263" y="971835"/>
          <a:ext cx="10369550" cy="2847340"/>
        </p:xfrm>
        <a:graphic>
          <a:graphicData uri="http://schemas.openxmlformats.org/drawingml/2006/table">
            <a:tbl>
              <a:tblPr/>
              <a:tblGrid>
                <a:gridCol w="3029983">
                  <a:extLst>
                    <a:ext uri="{9D8B030D-6E8A-4147-A177-3AD203B41FA5}">
                      <a16:colId xmlns:a16="http://schemas.microsoft.com/office/drawing/2014/main" val="20000"/>
                    </a:ext>
                  </a:extLst>
                </a:gridCol>
                <a:gridCol w="7339567">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表现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要求</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a:effectLst/>
                          <a:latin typeface="Times New Roman"/>
                          <a:cs typeface="Times New Roman"/>
                        </a:rPr>
                        <a:t>立法必须努力实现立法过程的科学化</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立法必须遵循法律体系的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和立法工作规律，遵循立法程序，注重立法技术。要明确划分不同</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的调整对象和界限，形成符合国家发展目标的</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副标题 1"/>
          <p:cNvSpPr>
            <a:spLocks noGrp="1"/>
          </p:cNvSpPr>
          <p:nvPr>
            <p:ph type="subTitle" idx="1"/>
          </p:nvPr>
        </p:nvSpPr>
        <p:spPr>
          <a:xfrm>
            <a:off x="432445" y="4033837"/>
            <a:ext cx="10692000" cy="184287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制定良法是为了发挥其在规范社会行为、调节社会关系、平衡社会利益、化解社会矛盾、维护社会稳定等方面的作用，最终达到善治的结果。</a:t>
            </a:r>
            <a:endParaRPr lang="zh-CN" altLang="zh-CN" sz="1050" kern="100" dirty="0">
              <a:effectLst/>
              <a:latin typeface="宋体"/>
              <a:cs typeface="Courier New"/>
            </a:endParaRPr>
          </a:p>
        </p:txBody>
      </p:sp>
      <p:sp>
        <p:nvSpPr>
          <p:cNvPr id="3" name="矩形 2"/>
          <p:cNvSpPr/>
          <p:nvPr/>
        </p:nvSpPr>
        <p:spPr>
          <a:xfrm>
            <a:off x="7489229" y="1619907"/>
            <a:ext cx="1620957" cy="523220"/>
          </a:xfrm>
          <a:prstGeom prst="rect">
            <a:avLst/>
          </a:prstGeom>
        </p:spPr>
        <p:txBody>
          <a:bodyPr wrap="none">
            <a:spAutoFit/>
          </a:bodyPr>
          <a:lstStyle/>
          <a:p>
            <a:r>
              <a:rPr lang="zh-CN" altLang="zh-CN" b="1" dirty="0">
                <a:latin typeface="Times New Roman"/>
                <a:ea typeface="华文楷体"/>
                <a:cs typeface="Times New Roman"/>
              </a:rPr>
              <a:t>内在逻辑</a:t>
            </a:r>
            <a:endParaRPr lang="zh-CN" altLang="en-US" dirty="0"/>
          </a:p>
        </p:txBody>
      </p:sp>
      <p:sp>
        <p:nvSpPr>
          <p:cNvPr id="5" name="矩形 4"/>
          <p:cNvSpPr/>
          <p:nvPr/>
        </p:nvSpPr>
        <p:spPr>
          <a:xfrm>
            <a:off x="5004176" y="2808039"/>
            <a:ext cx="1620957" cy="523220"/>
          </a:xfrm>
          <a:prstGeom prst="rect">
            <a:avLst/>
          </a:prstGeom>
        </p:spPr>
        <p:txBody>
          <a:bodyPr wrap="none">
            <a:spAutoFit/>
          </a:bodyPr>
          <a:lstStyle/>
          <a:p>
            <a:r>
              <a:rPr lang="zh-CN" altLang="zh-CN" b="1" dirty="0">
                <a:latin typeface="Times New Roman"/>
                <a:ea typeface="华文楷体"/>
                <a:cs typeface="Times New Roman"/>
              </a:rPr>
              <a:t>法律关系</a:t>
            </a:r>
            <a:endParaRPr lang="zh-CN" altLang="en-US" dirty="0"/>
          </a:p>
        </p:txBody>
      </p:sp>
      <p:sp>
        <p:nvSpPr>
          <p:cNvPr id="6" name="矩形 5"/>
          <p:cNvSpPr/>
          <p:nvPr/>
        </p:nvSpPr>
        <p:spPr>
          <a:xfrm>
            <a:off x="6517121" y="3400943"/>
            <a:ext cx="1620957" cy="523220"/>
          </a:xfrm>
          <a:prstGeom prst="rect">
            <a:avLst/>
          </a:prstGeom>
        </p:spPr>
        <p:txBody>
          <a:bodyPr wrap="none">
            <a:spAutoFit/>
          </a:bodyPr>
          <a:lstStyle/>
          <a:p>
            <a:r>
              <a:rPr lang="zh-CN" altLang="zh-CN" b="1" dirty="0">
                <a:latin typeface="Times New Roman"/>
                <a:ea typeface="华文楷体"/>
                <a:cs typeface="Times New Roman"/>
              </a:rPr>
              <a:t>法律体系</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03783"/>
            <a:ext cx="10692000" cy="605359"/>
          </a:xfrm>
        </p:spPr>
        <p:txBody>
          <a:bodyPr/>
          <a:lstStyle/>
          <a:p>
            <a:pPr algn="just">
              <a:spcAft>
                <a:spcPts val="0"/>
              </a:spcAft>
            </a:pPr>
            <a:r>
              <a:rPr lang="zh-CN" altLang="zh-CN" kern="100" dirty="0">
                <a:latin typeface="Times New Roman"/>
                <a:ea typeface="黑体"/>
                <a:cs typeface="Times New Roman"/>
              </a:rPr>
              <a:t>二、推进科学立法</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561796155"/>
              </p:ext>
            </p:extLst>
          </p:nvPr>
        </p:nvGraphicFramePr>
        <p:xfrm>
          <a:off x="576263" y="1223863"/>
          <a:ext cx="10369550" cy="4860540"/>
        </p:xfrm>
        <a:graphic>
          <a:graphicData uri="http://schemas.openxmlformats.org/drawingml/2006/table">
            <a:tbl>
              <a:tblPr/>
              <a:tblGrid>
                <a:gridCol w="3029983">
                  <a:extLst>
                    <a:ext uri="{9D8B030D-6E8A-4147-A177-3AD203B41FA5}">
                      <a16:colId xmlns:a16="http://schemas.microsoft.com/office/drawing/2014/main" val="20000"/>
                    </a:ext>
                  </a:extLst>
                </a:gridCol>
                <a:gridCol w="7339567">
                  <a:extLst>
                    <a:ext uri="{9D8B030D-6E8A-4147-A177-3AD203B41FA5}">
                      <a16:colId xmlns:a16="http://schemas.microsoft.com/office/drawing/2014/main" val="20001"/>
                    </a:ext>
                  </a:extLst>
                </a:gridCol>
              </a:tblGrid>
              <a:tr h="462365">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措施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具体做法</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947926">
                <a:tc>
                  <a:txBody>
                    <a:bodyPr/>
                    <a:lstStyle/>
                    <a:p>
                      <a:pPr algn="l">
                        <a:lnSpc>
                          <a:spcPct val="110000"/>
                        </a:lnSpc>
                        <a:spcAft>
                          <a:spcPts val="0"/>
                        </a:spcAft>
                      </a:pPr>
                      <a:r>
                        <a:rPr lang="zh-CN" sz="2800" b="1" kern="100" dirty="0">
                          <a:effectLst/>
                          <a:latin typeface="Times New Roman"/>
                          <a:cs typeface="Times New Roman"/>
                        </a:rPr>
                        <a:t>要做到依法立法，在法治的轨道上制定合法有效的规范性文件</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在我国，</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是国家机关制定和修改法律的基本法律依据，所有享有立法权的国家机关，都应当按照法定职权、依据法定程序开展立法工作</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450249">
                <a:tc>
                  <a:txBody>
                    <a:bodyPr/>
                    <a:lstStyle/>
                    <a:p>
                      <a:pPr algn="l">
                        <a:lnSpc>
                          <a:spcPct val="110000"/>
                        </a:lnSpc>
                        <a:spcAft>
                          <a:spcPts val="0"/>
                        </a:spcAft>
                      </a:pPr>
                      <a:r>
                        <a:rPr lang="zh-CN" sz="2800" b="1" kern="100">
                          <a:effectLst/>
                          <a:latin typeface="Times New Roman"/>
                          <a:cs typeface="Times New Roman"/>
                        </a:rPr>
                        <a:t>充分发扬民主。必须坚持民主立法，广开言路，集思广益</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要健全立法机关和社会公众沟通机制，开展</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，充分发挥社会各界在立法协商中的作用，拓宽公民有序参与立法途径，健全法律法规规章草案公开征求意见和公众意见采纳情况反馈机制，广泛凝聚社会共识</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矩形 1"/>
          <p:cNvSpPr/>
          <p:nvPr/>
        </p:nvSpPr>
        <p:spPr>
          <a:xfrm>
            <a:off x="5004953" y="1691915"/>
            <a:ext cx="2339102" cy="523220"/>
          </a:xfrm>
          <a:prstGeom prst="rect">
            <a:avLst/>
          </a:prstGeom>
        </p:spPr>
        <p:txBody>
          <a:bodyPr wrap="none">
            <a:spAutoFit/>
          </a:bodyPr>
          <a:lstStyle/>
          <a:p>
            <a:r>
              <a:rPr lang="zh-CN" altLang="zh-CN" b="1" dirty="0">
                <a:latin typeface="Times New Roman"/>
                <a:ea typeface="华文楷体"/>
                <a:cs typeface="Times New Roman"/>
              </a:rPr>
              <a:t>宪法和立法法</a:t>
            </a:r>
            <a:endParaRPr lang="zh-CN" altLang="en-US" dirty="0"/>
          </a:p>
        </p:txBody>
      </p:sp>
      <p:sp>
        <p:nvSpPr>
          <p:cNvPr id="5" name="矩形 4"/>
          <p:cNvSpPr/>
          <p:nvPr/>
        </p:nvSpPr>
        <p:spPr>
          <a:xfrm>
            <a:off x="3600797" y="4104183"/>
            <a:ext cx="1620957" cy="523220"/>
          </a:xfrm>
          <a:prstGeom prst="rect">
            <a:avLst/>
          </a:prstGeom>
        </p:spPr>
        <p:txBody>
          <a:bodyPr wrap="none">
            <a:spAutoFit/>
          </a:bodyPr>
          <a:lstStyle/>
          <a:p>
            <a:r>
              <a:rPr lang="zh-CN" altLang="zh-CN" b="1" dirty="0">
                <a:latin typeface="Times New Roman"/>
                <a:ea typeface="华文楷体"/>
                <a:cs typeface="Times New Roman"/>
              </a:rPr>
              <a:t>立法协商</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923656427"/>
              </p:ext>
            </p:extLst>
          </p:nvPr>
        </p:nvGraphicFramePr>
        <p:xfrm>
          <a:off x="576263" y="1439887"/>
          <a:ext cx="10369550" cy="3425762"/>
        </p:xfrm>
        <a:graphic>
          <a:graphicData uri="http://schemas.openxmlformats.org/drawingml/2006/table">
            <a:tbl>
              <a:tblPr/>
              <a:tblGrid>
                <a:gridCol w="2088430">
                  <a:extLst>
                    <a:ext uri="{9D8B030D-6E8A-4147-A177-3AD203B41FA5}">
                      <a16:colId xmlns:a16="http://schemas.microsoft.com/office/drawing/2014/main" val="20000"/>
                    </a:ext>
                  </a:extLst>
                </a:gridCol>
                <a:gridCol w="828112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措施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具体做法</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dirty="0">
                          <a:effectLst/>
                          <a:latin typeface="Times New Roman"/>
                          <a:cs typeface="Times New Roman"/>
                        </a:rPr>
                        <a:t>合理设定权利与义务、权力与责任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应在立法中客观地认识现实生活中的各种利益，并加以合理的确认和保护，做到权利与义务相统一、相对应。立法还要科学合理地配置</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，根据国家治理需求，授予国家机关必要的权力，并对其加以制约，明确权力行使不当应承担的法律责任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7993285" y="3256291"/>
            <a:ext cx="1980029" cy="523220"/>
          </a:xfrm>
          <a:prstGeom prst="rect">
            <a:avLst/>
          </a:prstGeom>
        </p:spPr>
        <p:txBody>
          <a:bodyPr wrap="none">
            <a:spAutoFit/>
          </a:bodyPr>
          <a:lstStyle/>
          <a:p>
            <a:r>
              <a:rPr lang="zh-CN" altLang="zh-CN" b="1">
                <a:latin typeface="Times New Roman"/>
                <a:ea typeface="华文楷体"/>
                <a:cs typeface="Times New Roman"/>
              </a:rPr>
              <a:t>权力与责任</a:t>
            </a:r>
            <a:endParaRPr lang="zh-CN" altLang="en-US"/>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96441" y="503783"/>
            <a:ext cx="10692000" cy="244611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立法法是规范立法活动、健全国家立法制度的法律。总结实践经验和有效成果，适时修改完善立法法，对于不断完善立法制度、提高立法质量和效率、加快形成完备的法律规范体系具有重要意义，能为全面建设社会主义法治国家提供有力保障。</a:t>
            </a:r>
            <a:endParaRPr lang="zh-CN" altLang="zh-CN" sz="1050" kern="100" dirty="0">
              <a:effectLst/>
              <a:latin typeface="宋体"/>
              <a:cs typeface="Courier New"/>
            </a:endParaRPr>
          </a:p>
        </p:txBody>
      </p:sp>
      <p:pic>
        <p:nvPicPr>
          <p:cNvPr id="5122" name="Picture 2" descr="ZZ116-3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96087" y="3548668"/>
            <a:ext cx="3157538"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副标题 1"/>
          <p:cNvSpPr txBox="1">
            <a:spLocks/>
          </p:cNvSpPr>
          <p:nvPr/>
        </p:nvSpPr>
        <p:spPr>
          <a:xfrm>
            <a:off x="324433" y="2867848"/>
            <a:ext cx="7571654" cy="310854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新词速递</a:t>
            </a:r>
            <a:r>
              <a:rPr lang="en-US" altLang="zh-CN" kern="100" dirty="0">
                <a:latin typeface="Times New Roman"/>
                <a:ea typeface="黑体"/>
                <a:cs typeface="Courier New"/>
              </a:rPr>
              <a:t>]</a:t>
            </a:r>
            <a:r>
              <a:rPr lang="zh-CN" altLang="zh-CN" kern="100" dirty="0">
                <a:latin typeface="Times New Roman"/>
                <a:ea typeface="华文楷体"/>
                <a:cs typeface="Times New Roman"/>
              </a:rPr>
              <a:t>立法协商，是指立法机关在立法过程中，通过多种形式与有关国家机关、民主党派、人民团体、基层组织、社会公众等进行沟通、协调、商议，充分听取意见、汇聚各方智慧、凝聚社会共识的规范化活动。</a:t>
            </a:r>
            <a:endParaRPr lang="zh-CN" altLang="zh-CN" sz="1050" kern="100" dirty="0">
              <a:effectLst/>
              <a:latin typeface="宋体"/>
              <a:cs typeface="Courier New"/>
            </a:endParaRPr>
          </a:p>
        </p:txBody>
      </p:sp>
    </p:spTree>
    <p:extLst>
      <p:ext uri="{BB962C8B-B14F-4D97-AF65-F5344CB8AC3E}">
        <p14:creationId xmlns:p14="http://schemas.microsoft.com/office/powerpoint/2010/main" val="5173640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037498"/>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．立法过程只需尊重和体现社会发展的规律。</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．依法、民主立法就能实现科学立法。</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．国家机关制定、修改国家法律。</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．科学立法应做到权利与义务完全对等、权力与责任完全分设。</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61537" y="13318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61537" y="19414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90112" y="268442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309162" y="374170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TotalTime>
  <Words>3752</Words>
  <Application>Microsoft Office PowerPoint</Application>
  <PresentationFormat>自定义</PresentationFormat>
  <Paragraphs>184</Paragraphs>
  <Slides>38</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38</vt:i4>
      </vt:variant>
    </vt:vector>
  </HeadingPairs>
  <TitlesOfParts>
    <vt:vector size="52"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1359</cp:revision>
  <dcterms:created xsi:type="dcterms:W3CDTF">2016-06-29T09:22:00Z</dcterms:created>
  <dcterms:modified xsi:type="dcterms:W3CDTF">2026-02-05T09:04:04Z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