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9"/>
  </p:notesMasterIdLst>
  <p:handoutMasterIdLst>
    <p:handoutMasterId r:id="rId40"/>
  </p:handoutMasterIdLst>
  <p:sldIdLst>
    <p:sldId id="2476" r:id="rId4"/>
    <p:sldId id="3800" r:id="rId5"/>
    <p:sldId id="2478" r:id="rId6"/>
    <p:sldId id="2343" r:id="rId7"/>
    <p:sldId id="3858" r:id="rId8"/>
    <p:sldId id="3903" r:id="rId9"/>
    <p:sldId id="3904" r:id="rId10"/>
    <p:sldId id="3905" r:id="rId11"/>
    <p:sldId id="3919" r:id="rId12"/>
    <p:sldId id="3873" r:id="rId13"/>
    <p:sldId id="3664" r:id="rId14"/>
    <p:sldId id="3671" r:id="rId15"/>
    <p:sldId id="3907" r:id="rId16"/>
    <p:sldId id="3908" r:id="rId17"/>
    <p:sldId id="3909" r:id="rId18"/>
    <p:sldId id="3910" r:id="rId19"/>
    <p:sldId id="3911" r:id="rId20"/>
    <p:sldId id="3920" r:id="rId21"/>
    <p:sldId id="3888" r:id="rId22"/>
    <p:sldId id="3785" r:id="rId23"/>
    <p:sldId id="3786" r:id="rId24"/>
    <p:sldId id="3921" r:id="rId25"/>
    <p:sldId id="3922" r:id="rId26"/>
    <p:sldId id="3923" r:id="rId27"/>
    <p:sldId id="3924" r:id="rId28"/>
    <p:sldId id="3925" r:id="rId29"/>
    <p:sldId id="3886" r:id="rId30"/>
    <p:sldId id="3863" r:id="rId31"/>
    <p:sldId id="3881" r:id="rId32"/>
    <p:sldId id="3882" r:id="rId33"/>
    <p:sldId id="3912" r:id="rId34"/>
    <p:sldId id="3913" r:id="rId35"/>
    <p:sldId id="3914" r:id="rId36"/>
    <p:sldId id="3780" r:id="rId37"/>
    <p:sldId id="2276" r:id="rId38"/>
  </p:sldIdLst>
  <p:sldSz cx="11522075" cy="6480175"/>
  <p:notesSz cx="6858000" cy="9144000"/>
  <p:custDataLst>
    <p:tags r:id="rId41"/>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472" autoAdjust="0"/>
    <p:restoredTop sz="94268" autoAdjust="0"/>
  </p:normalViewPr>
  <p:slideViewPr>
    <p:cSldViewPr>
      <p:cViewPr varScale="1">
        <p:scale>
          <a:sx n="88" d="100"/>
          <a:sy n="88" d="100"/>
        </p:scale>
        <p:origin x="108" y="63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29</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34</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35</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11</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2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2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34.xml"/><Relationship Id="rId1" Type="http://schemas.openxmlformats.org/officeDocument/2006/relationships/slideMaster" Target="../slideMasters/slideMaster1.xml"/><Relationship Id="rId5" Type="http://schemas.openxmlformats.org/officeDocument/2006/relationships/slide" Target="../slides/slide11.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2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1.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坚持人民民主专政</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坚持人民民主专政</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坚持人民民主专政</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8%20%20&#35838;&#21518;&#32032;&#20859;&#35780;&#20215;(&#20843;)&#12288;&#22362;&#25345;&#20154;&#27665;&#27665;&#20027;&#19987;&#25919;.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821946"/>
            <a:ext cx="7920880" cy="1441870"/>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第二单元　人民当家作主</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第四课　人民民主专政的社会主义国家</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坚持人民民主专政</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037498"/>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．人民民主专政的本质是民主与专政相统一。</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．发扬社会主义民主，就是保障全体公民的政治自由。</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．在我国现阶段，阶级矛盾已经不再存在。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．政治统治就是专政职能。</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．我国的国家职能决定国家性质，国家性质反映国家职能。</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53525" y="136787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182100" y="192985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172575" y="252992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01150" y="313952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182100" y="370150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坚持民主与专政的统一</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990964"/>
          </a:xfrm>
        </p:spPr>
        <p:txBody>
          <a:bodyPr/>
          <a:lstStyle/>
          <a:p>
            <a:pPr algn="just">
              <a:lnSpc>
                <a:spcPct val="114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4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我国各级政府部门始终把人民放在心中最高位置，扎实开展</a:t>
            </a:r>
            <a:r>
              <a:rPr lang="en-US" altLang="zh-CN" kern="100" dirty="0">
                <a:latin typeface="宋体"/>
                <a:cs typeface="Times New Roman"/>
              </a:rPr>
              <a:t>“</a:t>
            </a:r>
            <a:r>
              <a:rPr lang="zh-CN" altLang="zh-CN" kern="100" dirty="0">
                <a:latin typeface="Times New Roman"/>
                <a:ea typeface="华文楷体"/>
                <a:cs typeface="Times New Roman"/>
              </a:rPr>
              <a:t>我为群众办实事</a:t>
            </a:r>
            <a:r>
              <a:rPr lang="en-US" altLang="zh-CN" kern="100" dirty="0">
                <a:latin typeface="宋体"/>
                <a:cs typeface="Times New Roman"/>
              </a:rPr>
              <a:t>”</a:t>
            </a:r>
            <a:r>
              <a:rPr lang="zh-CN" altLang="zh-CN" kern="100" dirty="0">
                <a:latin typeface="Times New Roman"/>
                <a:ea typeface="华文楷体"/>
                <a:cs typeface="Times New Roman"/>
              </a:rPr>
              <a:t>的实践活动。</a:t>
            </a:r>
            <a:endParaRPr lang="zh-CN" altLang="zh-CN" sz="1050" kern="100" dirty="0">
              <a:latin typeface="宋体"/>
              <a:cs typeface="Courier New"/>
            </a:endParaRPr>
          </a:p>
          <a:p>
            <a:pPr algn="just">
              <a:lnSpc>
                <a:spcPct val="114000"/>
              </a:lnSpc>
              <a:spcAft>
                <a:spcPts val="0"/>
              </a:spcAft>
            </a:pPr>
            <a:r>
              <a:rPr lang="zh-CN" altLang="zh-CN" kern="100" dirty="0">
                <a:latin typeface="Times New Roman"/>
                <a:cs typeface="Times New Roman"/>
              </a:rPr>
              <a:t>请说明各级政府部门这样做的根本原因。</a:t>
            </a:r>
            <a:endParaRPr lang="zh-CN" altLang="zh-CN" sz="1050" kern="100" dirty="0">
              <a:latin typeface="宋体"/>
              <a:cs typeface="Courier New"/>
            </a:endParaRPr>
          </a:p>
          <a:p>
            <a:pPr algn="just">
              <a:lnSpc>
                <a:spcPct val="114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我国是人民民主专政的社会主义国家。人民民主专政的本质是人民当家作主。②我国各级政府部门始终把人民放在心中最高位置，扎实开展</a:t>
            </a:r>
            <a:r>
              <a:rPr lang="zh-CN" altLang="zh-CN" kern="100" dirty="0">
                <a:latin typeface="宋体"/>
                <a:cs typeface="Times New Roman"/>
              </a:rPr>
              <a:t>“</a:t>
            </a:r>
            <a:r>
              <a:rPr lang="zh-CN" altLang="zh-CN" kern="100" dirty="0">
                <a:latin typeface="Times New Roman"/>
                <a:ea typeface="华文楷体"/>
                <a:cs typeface="Times New Roman"/>
              </a:rPr>
              <a:t>我为群众办实事</a:t>
            </a:r>
            <a:r>
              <a:rPr lang="zh-CN" altLang="zh-CN" kern="100" dirty="0">
                <a:latin typeface="宋体"/>
                <a:cs typeface="Times New Roman"/>
              </a:rPr>
              <a:t>”</a:t>
            </a:r>
            <a:r>
              <a:rPr lang="zh-CN" altLang="zh-CN" kern="100" dirty="0">
                <a:latin typeface="Times New Roman"/>
                <a:ea typeface="华文楷体"/>
                <a:cs typeface="Times New Roman"/>
              </a:rPr>
              <a:t>的实践活动，旨在保障人民民主、维护人民的根本利益。</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我国各级政府部门紧紧抓住人民最关心最直接最现实的利益问题，着力解决好人民群众急难愁盼问题。</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从民主与专政的角度分析国家</a:t>
            </a:r>
            <a:r>
              <a:rPr lang="zh-CN" altLang="en-US" kern="100" dirty="0">
                <a:latin typeface="Times New Roman"/>
                <a:cs typeface="Times New Roman"/>
              </a:rPr>
              <a:t>对此</a:t>
            </a:r>
            <a:r>
              <a:rPr lang="zh-CN" altLang="zh-CN" kern="100" dirty="0">
                <a:latin typeface="Times New Roman"/>
                <a:cs typeface="Times New Roman"/>
              </a:rPr>
              <a:t>是怎样做的。</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人民民主专政包含对广大人民实行民主和对极少数敌人实行专政两个方面。</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各级政府部门着力解决好人民群众急难愁盼问题，坚持了对广大人民实行民主，保障人民各项权益。③国家坚持对极少数敌人实行专政，打击危害人民群众生命财产安全的各种犯罪活动，有效维护国家安全和公共秩序。</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．党的二十大报告把发展全过程人民民主确定为中国式现代化本质要求的一项重要内容，强调全过程人民民主是社会主义民主政治的本质属性，是最广泛、最真实、最管用的民主。这一论断是基于我国的民主</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是全链条、全方位、全覆盖、全民的民主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坚持了民主与专政的统一，二者互为前提</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③能广集民意，使决策体现人民的利益和意志</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④其本质和核心是人民当家作主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30730"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我国的民主是全过程人民民主，是最广泛、最真实、最管用的民主。这一论断是基于人民当家作主是中国民主的本质和核心，能广集民意，使决策体现人民的利益和意志，</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符合题意。民主具有阶级性，不存在全民的民主，</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错误。材料强调中国的民主为什么是最广泛、最真实、最管用的民主，不强调民主与专政的关系，而且二者是对立统一、相辅相成的，民主是专政的基础，专政是民主的保障，②错误。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．最高人民检察院、公安部联合挂牌督办第三批</a:t>
            </a:r>
            <a:r>
              <a:rPr lang="en-US" altLang="zh-CN" kern="100" dirty="0">
                <a:latin typeface="Times New Roman"/>
                <a:cs typeface="Courier New"/>
              </a:rPr>
              <a:t>5</a:t>
            </a:r>
            <a:r>
              <a:rPr lang="zh-CN" altLang="zh-CN" kern="100" dirty="0">
                <a:latin typeface="Times New Roman"/>
                <a:cs typeface="Times New Roman"/>
              </a:rPr>
              <a:t>起特大跨境电信网络诈骗犯罪案件，坚持内外联动，全力打团伙、摧网络、斩链条，深挖组织者、领导者及幕后</a:t>
            </a:r>
            <a:r>
              <a:rPr lang="en-US" altLang="zh-CN" kern="100" dirty="0">
                <a:latin typeface="宋体"/>
                <a:cs typeface="Times New Roman"/>
              </a:rPr>
              <a:t>“</a:t>
            </a:r>
            <a:r>
              <a:rPr lang="zh-CN" altLang="zh-CN" kern="100" dirty="0">
                <a:latin typeface="Times New Roman"/>
                <a:cs typeface="Times New Roman"/>
              </a:rPr>
              <a:t>金主</a:t>
            </a:r>
            <a:r>
              <a:rPr lang="en-US" altLang="zh-CN" kern="100" dirty="0">
                <a:latin typeface="宋体"/>
                <a:cs typeface="Times New Roman"/>
              </a:rPr>
              <a:t>”</a:t>
            </a:r>
            <a:r>
              <a:rPr lang="zh-CN" altLang="zh-CN" kern="100" dirty="0">
                <a:latin typeface="Times New Roman"/>
                <a:cs typeface="Times New Roman"/>
              </a:rPr>
              <a:t>，切实维护社会稳定和人民群众切身利益。最高人民检察院、公安部此举有利于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巩固我国人民民主专政的国家政权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彰显国家维护社会稳定的强大职能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化解人民内部矛盾，保障人民权益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发扬人民民主，诠释民主的真实性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a:t>
            </a:r>
            <a:r>
              <a:rPr lang="zh-CN" altLang="zh-CN" kern="100" dirty="0">
                <a:latin typeface="Times New Roman"/>
                <a:cs typeface="Times New Roman"/>
              </a:rPr>
              <a:t>③</a:t>
            </a:r>
            <a:r>
              <a:rPr lang="en-US" altLang="zh-CN" kern="100" dirty="0">
                <a:latin typeface="Times New Roman"/>
                <a:cs typeface="Courier New"/>
              </a:rPr>
              <a:t>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最高人民检察院、公安部联合挂牌督办特大跨境电信网络诈骗犯罪案件，全力打团伙、摧网络、斩链条，深挖组织者、领导者及幕后</a:t>
            </a:r>
            <a:r>
              <a:rPr lang="en-US" altLang="zh-CN" kern="100" dirty="0">
                <a:latin typeface="宋体"/>
                <a:cs typeface="Times New Roman"/>
              </a:rPr>
              <a:t>“</a:t>
            </a:r>
            <a:r>
              <a:rPr lang="zh-CN" altLang="zh-CN" kern="100" dirty="0">
                <a:latin typeface="Times New Roman"/>
                <a:ea typeface="华文楷体"/>
                <a:cs typeface="Times New Roman"/>
              </a:rPr>
              <a:t>金主</a:t>
            </a:r>
            <a:r>
              <a:rPr lang="en-US" altLang="zh-CN" kern="100" dirty="0">
                <a:latin typeface="宋体"/>
                <a:cs typeface="Times New Roman"/>
              </a:rPr>
              <a:t>”</a:t>
            </a:r>
            <a:r>
              <a:rPr lang="zh-CN" altLang="zh-CN" kern="100" dirty="0">
                <a:latin typeface="Times New Roman"/>
                <a:ea typeface="华文楷体"/>
                <a:cs typeface="Times New Roman"/>
              </a:rPr>
              <a:t>，切实维护社会稳定和人民群众切身利益。最高人民检察院、公安部的相关举措体现了国家履行维护社会稳定的职能，坚持人民民主专政，打击违法犯罪活动，</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符合题意。材料中对诈骗犯罪案件的处理，解决的是敌我矛盾，并不是化解人民内部矛盾，且材料也未涉及发扬人民民主，</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3</a:t>
            </a:r>
            <a:r>
              <a:rPr lang="zh-CN" altLang="zh-CN" kern="100" dirty="0">
                <a:latin typeface="Times New Roman"/>
                <a:cs typeface="Times New Roman"/>
              </a:rPr>
              <a:t>．某市开展为期</a:t>
            </a:r>
            <a:r>
              <a:rPr lang="en-US" altLang="zh-CN" kern="100" dirty="0">
                <a:latin typeface="Times New Roman"/>
                <a:cs typeface="Courier New"/>
              </a:rPr>
              <a:t>7</a:t>
            </a:r>
            <a:r>
              <a:rPr lang="zh-CN" altLang="zh-CN" kern="100" dirty="0">
                <a:latin typeface="Times New Roman"/>
                <a:cs typeface="Times New Roman"/>
              </a:rPr>
              <a:t>个月的</a:t>
            </a:r>
            <a:r>
              <a:rPr lang="en-US" altLang="zh-CN" kern="100" dirty="0">
                <a:latin typeface="宋体"/>
                <a:cs typeface="Times New Roman"/>
              </a:rPr>
              <a:t>“</a:t>
            </a:r>
            <a:r>
              <a:rPr lang="zh-CN" altLang="zh-CN" kern="100" dirty="0">
                <a:latin typeface="Times New Roman"/>
                <a:cs typeface="Times New Roman"/>
              </a:rPr>
              <a:t>春夏雷霆</a:t>
            </a:r>
            <a:r>
              <a:rPr lang="en-US" altLang="zh-CN" kern="100" dirty="0">
                <a:latin typeface="宋体"/>
                <a:cs typeface="Times New Roman"/>
              </a:rPr>
              <a:t>”</a:t>
            </a:r>
            <a:r>
              <a:rPr lang="zh-CN" altLang="zh-CN" kern="100" dirty="0">
                <a:latin typeface="Times New Roman"/>
                <a:cs typeface="Times New Roman"/>
              </a:rPr>
              <a:t>严打整治专项行动。行动期间坚持</a:t>
            </a:r>
            <a:r>
              <a:rPr lang="en-US" altLang="zh-CN" kern="100" dirty="0">
                <a:latin typeface="宋体"/>
                <a:cs typeface="Times New Roman"/>
              </a:rPr>
              <a:t>“</a:t>
            </a:r>
            <a:r>
              <a:rPr lang="zh-CN" altLang="zh-CN" kern="100" dirty="0">
                <a:latin typeface="Times New Roman"/>
                <a:cs typeface="Times New Roman"/>
              </a:rPr>
              <a:t>以打促稳、以打促防、以打增效</a:t>
            </a:r>
            <a:r>
              <a:rPr lang="en-US" altLang="zh-CN" kern="100" dirty="0">
                <a:latin typeface="宋体"/>
                <a:cs typeface="Times New Roman"/>
              </a:rPr>
              <a:t>”</a:t>
            </a:r>
            <a:r>
              <a:rPr lang="zh-CN" altLang="zh-CN" kern="100" dirty="0">
                <a:latin typeface="Times New Roman"/>
                <a:cs typeface="Times New Roman"/>
              </a:rPr>
              <a:t>的工作思路，全警动员、全警参战、全力以赴，严打突出犯罪、严治社会乱象，全力提升人民群众幸福感、安全感、满意度。该市开展</a:t>
            </a:r>
            <a:r>
              <a:rPr lang="en-US" altLang="zh-CN" kern="100" dirty="0">
                <a:latin typeface="宋体"/>
                <a:cs typeface="Times New Roman"/>
              </a:rPr>
              <a:t>“</a:t>
            </a:r>
            <a:r>
              <a:rPr lang="zh-CN" altLang="zh-CN" kern="100" dirty="0">
                <a:latin typeface="Times New Roman"/>
                <a:cs typeface="Times New Roman"/>
              </a:rPr>
              <a:t>春夏雷霆</a:t>
            </a:r>
            <a:r>
              <a:rPr lang="en-US" altLang="zh-CN" kern="100" dirty="0">
                <a:latin typeface="宋体"/>
                <a:cs typeface="Times New Roman"/>
              </a:rPr>
              <a:t>”</a:t>
            </a:r>
            <a:r>
              <a:rPr lang="zh-CN" altLang="zh-CN" kern="100" dirty="0">
                <a:latin typeface="Times New Roman"/>
                <a:cs typeface="Times New Roman"/>
              </a:rPr>
              <a:t>专项行动的依据是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专政职能是社会主义现代化建设的可靠保障</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人民民主专政的社会主义国家具有专政职能</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全过程人民民主是最广泛、最真实、最管用的民主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我国是人民民主专政的社会主义国家</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672805" y="52563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开展</a:t>
            </a:r>
            <a:r>
              <a:rPr lang="en-US" altLang="zh-CN" kern="100" dirty="0">
                <a:latin typeface="宋体"/>
                <a:cs typeface="Times New Roman"/>
              </a:rPr>
              <a:t>“</a:t>
            </a:r>
            <a:r>
              <a:rPr lang="zh-CN" altLang="zh-CN" kern="100" dirty="0">
                <a:latin typeface="Times New Roman"/>
                <a:ea typeface="华文楷体"/>
                <a:cs typeface="Times New Roman"/>
              </a:rPr>
              <a:t>春夏雷霆</a:t>
            </a:r>
            <a:r>
              <a:rPr lang="en-US" altLang="zh-CN" kern="100" dirty="0">
                <a:latin typeface="宋体"/>
                <a:cs typeface="Times New Roman"/>
              </a:rPr>
              <a:t>”</a:t>
            </a:r>
            <a:r>
              <a:rPr lang="zh-CN" altLang="zh-CN" kern="100" dirty="0">
                <a:latin typeface="Times New Roman"/>
                <a:ea typeface="华文楷体"/>
                <a:cs typeface="Times New Roman"/>
              </a:rPr>
              <a:t>专项行动，严打突出犯罪、严治社会乱象，全力提升人民群众幸福感、安全感、满意度，是因为我国是人民民主专政的社会主义国家，人民民主专政的社会主义国家具有专政职能，</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符合题意。我国的国家职能为社会主义现代化建设提供可靠保障，</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错误。开展</a:t>
            </a:r>
            <a:r>
              <a:rPr lang="en-US" altLang="zh-CN" kern="100" dirty="0">
                <a:latin typeface="宋体"/>
                <a:cs typeface="Times New Roman"/>
              </a:rPr>
              <a:t>“</a:t>
            </a:r>
            <a:r>
              <a:rPr lang="zh-CN" altLang="zh-CN" kern="100" dirty="0">
                <a:latin typeface="Times New Roman"/>
                <a:ea typeface="华文楷体"/>
                <a:cs typeface="Times New Roman"/>
              </a:rPr>
              <a:t>春夏雷霆</a:t>
            </a:r>
            <a:r>
              <a:rPr lang="en-US" altLang="zh-CN" kern="100" dirty="0">
                <a:latin typeface="宋体"/>
                <a:cs typeface="Times New Roman"/>
              </a:rPr>
              <a:t>”</a:t>
            </a:r>
            <a:r>
              <a:rPr lang="zh-CN" altLang="zh-CN" kern="100" dirty="0">
                <a:latin typeface="Times New Roman"/>
                <a:ea typeface="华文楷体"/>
                <a:cs typeface="Times New Roman"/>
              </a:rPr>
              <a:t>专项行动，是国家行使专政职能的体现，</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884938080"/>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688848"/>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sz="2700" kern="100" dirty="0">
                <a:latin typeface="Times New Roman"/>
                <a:ea typeface="华文仿宋"/>
                <a:cs typeface="Times New Roman"/>
              </a:rPr>
              <a:t>人民民主专政是新型民主和新型专政的统一</a:t>
            </a:r>
            <a:endParaRPr lang="zh-CN" altLang="zh-CN" sz="2700" kern="100" dirty="0">
              <a:latin typeface="宋体"/>
              <a:cs typeface="Courier New"/>
            </a:endParaRPr>
          </a:p>
          <a:p>
            <a:pPr algn="just">
              <a:spcAft>
                <a:spcPts val="0"/>
              </a:spcAft>
            </a:pPr>
            <a:r>
              <a:rPr lang="en-US" altLang="zh-CN" sz="2700" kern="100" dirty="0">
                <a:latin typeface="Times New Roman"/>
                <a:ea typeface="华文仿宋"/>
                <a:cs typeface="Courier New"/>
              </a:rPr>
              <a:t>(1)</a:t>
            </a:r>
            <a:r>
              <a:rPr lang="zh-CN" altLang="zh-CN" sz="2700" kern="100" dirty="0">
                <a:latin typeface="Times New Roman"/>
                <a:ea typeface="华文仿宋"/>
                <a:cs typeface="Times New Roman"/>
              </a:rPr>
              <a:t>新型民主：在剥削阶级统治的国家，少数享有民主的剥削者对广大劳动者实行统治。而在我国，人民是国家的主人。依照法律规定，人民通过各种途径和形式，管理国家事务，管理经济和文化事业，管理社会事务。我国的人民民主专政是广大劳动人民对极少数敌人的统治。</a:t>
            </a:r>
            <a:endParaRPr lang="zh-CN" altLang="zh-CN" sz="2700" kern="100" dirty="0">
              <a:latin typeface="宋体"/>
              <a:cs typeface="Courier New"/>
            </a:endParaRPr>
          </a:p>
          <a:p>
            <a:pPr algn="just">
              <a:spcAft>
                <a:spcPts val="0"/>
              </a:spcAft>
            </a:pPr>
            <a:r>
              <a:rPr lang="en-US" altLang="zh-CN" sz="2700" kern="100" dirty="0">
                <a:latin typeface="Times New Roman"/>
                <a:ea typeface="华文仿宋"/>
                <a:cs typeface="Courier New"/>
              </a:rPr>
              <a:t>(2)</a:t>
            </a:r>
            <a:r>
              <a:rPr lang="zh-CN" altLang="zh-CN" sz="2700" kern="100" dirty="0">
                <a:latin typeface="Times New Roman"/>
                <a:ea typeface="华文仿宋"/>
                <a:cs typeface="Times New Roman"/>
              </a:rPr>
              <a:t>新型专政：在剥削阶级统治的国家，少数剥削者对广大劳动者实行专政；而在我国，人民民主专政的国家政权对极少数敌对分子实行专政。</a:t>
            </a:r>
            <a:endParaRPr lang="zh-CN" altLang="zh-CN" sz="270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2828935059"/>
              </p:ext>
            </p:extLst>
          </p:nvPr>
        </p:nvGraphicFramePr>
        <p:xfrm>
          <a:off x="576263" y="2339987"/>
          <a:ext cx="10369550" cy="1721866"/>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．阐述坚持民主与专政的统一的原因和意义。</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．评析有关事例，说明我国的国家职能在对内、对外两个方面的表现。</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社会主义现代化建设的可靠保障</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708277"/>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党的二十大鲜明提出新时代新征程党的使命任务，发出全面建设社会主义现代化国家、全面推进中华民族伟大复兴的动员令。</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我国实现中华民族伟大复兴的重要保障有哪些？</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在中国共产党的领导下，制定和执行正确的路线、方针、政策，组织开展社会主义经济建设、政治建设、文化建设、社会建设和生态文明建设。②我国正确履行各项国家职能，开展全方位的国家建设，把我国建成富强民主文明和谐美丽的社会主义现代化强国，实现中华民族的伟大复兴。</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在新的征程上，我们必须坚决战胜任何有可能阻碍中华民族伟大复兴进程的重大风险挑战，坚决维护国家主权、安全、发展利益。加快构建新发展格局，推动高质量发展。</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请结合所学国家职能的知识对此加以分析。</a:t>
            </a:r>
            <a:endParaRPr lang="zh-CN" altLang="zh-CN" sz="1050" kern="100" dirty="0">
              <a:effectLst/>
              <a:latin typeface="宋体"/>
              <a:cs typeface="Courier New"/>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11795"/>
            <a:ext cx="10692000" cy="5753178"/>
          </a:xfrm>
        </p:spPr>
        <p:txBody>
          <a:bodyPr/>
          <a:lstStyle/>
          <a:p>
            <a:pPr algn="just">
              <a:lnSpc>
                <a:spcPct val="11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我国的对外职能主要是防御外来侵略，保卫国家安全。坚定维护国家的独立和主权，坚定维护国家的领土完整，坚定维护国家的各项安全和发展利益，坚定维护国家的尊严，构建和维护有利于我国社会主义现代化建设的国际环境。②我国的对内职能之一是维护国家稳定，依法打击危害社会主义制度的各种破坏活动，打击危害国家安全和统一的各种颠覆破坏活动、暴力恐怖活动、民族分裂活动、宗教极端活动，打击危害人民群众生命财产安全的各种犯罪活动，有效维护国家安全和公共秩序。③我国的另一个对内职能是促进社会发展。在中国共产党的领导下，制定和执行正确的路线、方针、政策，组织开展社会主义经济建设、政治建设、文化建设、社会建设和生态文明建设，把我国建成富强民主文明和谐美丽的社会主义现代化强国，实现中华民族的伟大复兴。</a:t>
            </a:r>
            <a:endParaRPr lang="zh-CN" altLang="zh-CN" sz="1050" kern="100" dirty="0">
              <a:effectLst/>
              <a:latin typeface="宋体"/>
              <a:cs typeface="Courier New"/>
            </a:endParaRPr>
          </a:p>
        </p:txBody>
      </p:sp>
    </p:spTree>
    <p:extLst>
      <p:ext uri="{BB962C8B-B14F-4D97-AF65-F5344CB8AC3E}">
        <p14:creationId xmlns:p14="http://schemas.microsoft.com/office/powerpoint/2010/main" val="1933357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067798"/>
          </a:xfrm>
        </p:spPr>
        <p:txBody>
          <a:bodyPr/>
          <a:lstStyle/>
          <a:p>
            <a:pPr algn="just">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评价活动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1</a:t>
            </a:r>
            <a:r>
              <a:rPr lang="zh-CN" altLang="zh-CN" sz="2600" kern="100" dirty="0">
                <a:latin typeface="Times New Roman"/>
                <a:cs typeface="Times New Roman"/>
              </a:rPr>
              <a:t>．</a:t>
            </a:r>
            <a:r>
              <a:rPr lang="en-US" altLang="zh-CN" sz="2600" kern="100" dirty="0">
                <a:latin typeface="宋体"/>
                <a:cs typeface="Times New Roman"/>
              </a:rPr>
              <a:t>“</a:t>
            </a:r>
            <a:r>
              <a:rPr lang="zh-CN" altLang="zh-CN" sz="2600" kern="100" dirty="0">
                <a:latin typeface="Times New Roman"/>
                <a:cs typeface="Times New Roman"/>
              </a:rPr>
              <a:t>完善跨省异地就医直接结算办法</a:t>
            </a:r>
            <a:r>
              <a:rPr lang="en-US" altLang="zh-CN" sz="2600" kern="100" dirty="0">
                <a:latin typeface="宋体"/>
                <a:cs typeface="Times New Roman"/>
              </a:rPr>
              <a:t>”“</a:t>
            </a:r>
            <a:r>
              <a:rPr lang="zh-CN" altLang="zh-CN" sz="2600" kern="100" dirty="0">
                <a:latin typeface="Times New Roman"/>
                <a:cs typeface="Times New Roman"/>
              </a:rPr>
              <a:t>完善三孩生育政策配套措施</a:t>
            </a:r>
            <a:r>
              <a:rPr lang="en-US" altLang="zh-CN" sz="2600" kern="100" dirty="0">
                <a:latin typeface="宋体"/>
                <a:cs typeface="Times New Roman"/>
              </a:rPr>
              <a:t>”“</a:t>
            </a:r>
            <a:r>
              <a:rPr lang="zh-CN" altLang="zh-CN" sz="2600" kern="100" dirty="0">
                <a:latin typeface="Times New Roman"/>
                <a:cs typeface="Times New Roman"/>
              </a:rPr>
              <a:t>推进保障性住房建设</a:t>
            </a:r>
            <a:r>
              <a:rPr lang="en-US" altLang="zh-CN" sz="2600" kern="100" dirty="0">
                <a:latin typeface="宋体"/>
                <a:cs typeface="Times New Roman"/>
              </a:rPr>
              <a:t>”……</a:t>
            </a:r>
            <a:r>
              <a:rPr lang="zh-CN" altLang="zh-CN" sz="2600" kern="100" dirty="0">
                <a:latin typeface="Times New Roman"/>
                <a:cs typeface="Times New Roman"/>
              </a:rPr>
              <a:t>倾听民意、关注民生，一件件涉及百姓切身利益的事项，列入了政府的重点工作任务。这表明我国</a:t>
            </a:r>
            <a:r>
              <a:rPr lang="en-US" altLang="zh-CN" sz="2600" kern="100" dirty="0">
                <a:latin typeface="Times New Roman"/>
                <a:cs typeface="Courier New"/>
              </a:rPr>
              <a:t>(</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①</a:t>
            </a:r>
            <a:r>
              <a:rPr lang="zh-CN" altLang="zh-CN" sz="2600" kern="100" dirty="0">
                <a:latin typeface="Times New Roman"/>
                <a:cs typeface="Times New Roman"/>
              </a:rPr>
              <a:t>坚持维护国家稳定的对外职能</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②</a:t>
            </a:r>
            <a:r>
              <a:rPr lang="zh-CN" altLang="zh-CN" sz="2600" kern="100" dirty="0">
                <a:latin typeface="Times New Roman"/>
                <a:cs typeface="Times New Roman"/>
              </a:rPr>
              <a:t>夯实人民民主专政的坚强柱石</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③</a:t>
            </a:r>
            <a:r>
              <a:rPr lang="zh-CN" altLang="zh-CN" sz="2600" kern="100" dirty="0">
                <a:latin typeface="Times New Roman"/>
                <a:cs typeface="Times New Roman"/>
              </a:rPr>
              <a:t>坚持促进社会发展的对内职能</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④</a:t>
            </a:r>
            <a:r>
              <a:rPr lang="zh-CN" altLang="zh-CN" sz="2600" kern="100" dirty="0">
                <a:latin typeface="Times New Roman"/>
                <a:cs typeface="Times New Roman"/>
              </a:rPr>
              <a:t>国家职能与国家性质相适应</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A</a:t>
            </a:r>
            <a:r>
              <a:rPr lang="zh-CN" altLang="zh-CN" sz="2600" kern="100" dirty="0">
                <a:latin typeface="Times New Roman"/>
                <a:cs typeface="Times New Roman"/>
              </a:rPr>
              <a:t>．</a:t>
            </a:r>
            <a:r>
              <a:rPr lang="en-US" altLang="zh-CN" sz="2600" kern="100" dirty="0">
                <a:latin typeface="Times New Roman"/>
                <a:cs typeface="Courier New"/>
              </a:rPr>
              <a:t>①②    B</a:t>
            </a:r>
            <a:r>
              <a:rPr lang="zh-CN" altLang="zh-CN" sz="2600" kern="100" dirty="0">
                <a:latin typeface="Times New Roman"/>
                <a:cs typeface="Times New Roman"/>
              </a:rPr>
              <a:t>．</a:t>
            </a:r>
            <a:r>
              <a:rPr lang="en-US" altLang="zh-CN" sz="2600" kern="100" dirty="0">
                <a:latin typeface="Times New Roman"/>
                <a:cs typeface="Courier New"/>
              </a:rPr>
              <a:t>①③    C</a:t>
            </a:r>
            <a:r>
              <a:rPr lang="zh-CN" altLang="zh-CN" sz="2600" kern="100" dirty="0">
                <a:latin typeface="Times New Roman"/>
                <a:cs typeface="Times New Roman"/>
              </a:rPr>
              <a:t>．</a:t>
            </a:r>
            <a:r>
              <a:rPr lang="en-US" altLang="zh-CN" sz="2600" kern="100" dirty="0">
                <a:latin typeface="Times New Roman"/>
                <a:cs typeface="Courier New"/>
              </a:rPr>
              <a:t>②④    D</a:t>
            </a:r>
            <a:r>
              <a:rPr lang="zh-CN" altLang="zh-CN" sz="2600" kern="100" dirty="0">
                <a:latin typeface="Times New Roman"/>
                <a:cs typeface="Times New Roman"/>
              </a:rPr>
              <a:t>．</a:t>
            </a:r>
            <a:r>
              <a:rPr lang="en-US" altLang="zh-CN" sz="2600" kern="100" dirty="0">
                <a:latin typeface="Times New Roman"/>
                <a:cs typeface="Courier New"/>
              </a:rPr>
              <a:t>③④</a:t>
            </a:r>
            <a:endParaRPr lang="zh-CN" altLang="zh-CN" sz="2600" kern="100" dirty="0">
              <a:effectLst/>
              <a:latin typeface="宋体"/>
              <a:cs typeface="Courier New"/>
            </a:endParaRPr>
          </a:p>
        </p:txBody>
      </p:sp>
      <p:sp>
        <p:nvSpPr>
          <p:cNvPr id="3" name="矩形 2"/>
          <p:cNvSpPr/>
          <p:nvPr/>
        </p:nvSpPr>
        <p:spPr>
          <a:xfrm>
            <a:off x="5004953" y="51777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488918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倾听民意、关注民生，表明我国坚持促进社会发展的对内职能，履行国家职能有利于维护我国人民的根本利益，说明我国的国家职能与国家性质相适应，</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正确。材料强调的是我国履行对内职能，而不是对外职能，</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与题意不符。中国人民解放军和中国人民武装警察部队是人民民主专政的坚强柱石，材料没有涉及这一点，</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3797346244"/>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3</a:t>
            </a:r>
            <a:r>
              <a:rPr lang="zh-CN" altLang="zh-CN" kern="100" dirty="0">
                <a:latin typeface="Times New Roman"/>
                <a:cs typeface="Times New Roman"/>
              </a:rPr>
              <a:t>月，国家防灾减灾救灾委员会办公室、应急管理部根据灾害影响和地方救灾工作需要，会同国家粮食和物资储备局向四川省调拨中央救灾物资，全力支持做好森林火灾受灾群众转移安置等保障工作。可见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我国国家职能反映人民民主专政的国体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国家是实现广大人民意志的重要工具</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我国履行政治统治职能，保障国家发展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我国政府有促进社会发展的重要职责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1980617"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32151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根据灾害影响和地方救灾工作需要，政府部门全力支持做好受灾群众转移安置等保障工作，可见我国政府有促进社会发展的重要职责，国家职能的履行反映我国人民民主专政的国体，①④符合题意。国家是实现统治阶级意志的工具，②错误。材料体现的是国家履行社会职能，而非政治统治职能，③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542805845"/>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918269"/>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国家性质与国家职能的关系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国家性质决定国家职能，国家职能体现国家性质。</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我国人民民主专政的国家性质决定我国的对内、对外职能。我国的国家职能与我国人民民主专政的国家性质相适应，为社会主义现代化建设提供可靠保障。</a:t>
            </a:r>
            <a:endParaRPr lang="en-US" altLang="zh-CN"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ZZ116-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84538" y="4309228"/>
            <a:ext cx="4953000" cy="165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68734938"/>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zzxh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68649" y="2087959"/>
            <a:ext cx="6086475"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．中共中央、国务院印发《质量强国建设纲要》，其中明确要求依法严厉打击制售假冒伪劣商品、侵犯知识产权等行为。其原因在于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．人民民主专政就是对广大人民实行民主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．人民民主专政就是对极少数敌人实行专政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．坚持专政是我国社会主义现代化建设的政治保证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．保证人民依法享有广泛的权利和自由有利于社会发展</a:t>
            </a:r>
            <a:endParaRPr lang="zh-CN" altLang="zh-CN" sz="1050" kern="100" dirty="0">
              <a:latin typeface="宋体"/>
              <a:cs typeface="Courier New"/>
            </a:endParaRPr>
          </a:p>
        </p:txBody>
      </p:sp>
      <p:sp>
        <p:nvSpPr>
          <p:cNvPr id="4" name="矩形 3"/>
          <p:cNvSpPr/>
          <p:nvPr/>
        </p:nvSpPr>
        <p:spPr>
          <a:xfrm>
            <a:off x="324431" y="46442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1902059"/>
          </a:xfrm>
        </p:spPr>
        <p:txBody>
          <a:bodyPr/>
          <a:lstStyle/>
          <a:p>
            <a:pPr algn="just">
              <a:spcAft>
                <a:spcPts val="0"/>
              </a:spcAft>
            </a:pPr>
            <a:r>
              <a:rPr lang="zh-CN" altLang="zh-CN" kern="100" dirty="0">
                <a:latin typeface="Times New Roman"/>
                <a:ea typeface="黑体"/>
                <a:cs typeface="Times New Roman"/>
              </a:rPr>
              <a:t>一、坚持民主与专政的统一</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．人民民主专政的本质是什么？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人民当家作主。</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A</a:t>
            </a:r>
            <a:r>
              <a:rPr lang="zh-CN" altLang="zh-CN" kern="100" dirty="0">
                <a:latin typeface="Times New Roman"/>
                <a:cs typeface="Times New Roman"/>
              </a:rPr>
              <a:t>市公安局发布通告，欢迎广大人民群众积极举报杨某犯罪团伙的违法犯罪问题线索，公安机关将严格保密，依法保护举报人合法权益。对此，以下认识较为全面的是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．我国充分发扬人民民主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．我国对敌人实施专政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．发扬人民民主有利于更好实施专政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．进行专政有利于更好发扬人民民主</a:t>
            </a:r>
            <a:endParaRPr lang="zh-CN" altLang="zh-CN" sz="1050" kern="100" dirty="0">
              <a:effectLst/>
              <a:latin typeface="宋体"/>
              <a:cs typeface="Courier New"/>
            </a:endParaRPr>
          </a:p>
        </p:txBody>
      </p:sp>
      <p:sp>
        <p:nvSpPr>
          <p:cNvPr id="3" name="矩形 2"/>
          <p:cNvSpPr/>
          <p:nvPr/>
        </p:nvSpPr>
        <p:spPr>
          <a:xfrm>
            <a:off x="318913"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人不负青山，青山定不负人。牢固树立绿水青山就是金山银山的理念，坚持在发展中保护、在保护中发展，实现经济社会发展与人口、资源、环境相协调，使绿水青山产生巨大生态效益、经济效益、社会效益，打造青山常在、绿水长流、空气常新的美丽中国。这主要体现的国家职能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．维护国家稳定职能</a:t>
            </a:r>
            <a:r>
              <a:rPr lang="en-US"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．促进社会发展职能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．保卫国家安全职能</a:t>
            </a:r>
            <a:r>
              <a:rPr lang="en-US"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．防御外来侵略职能</a:t>
            </a:r>
            <a:endParaRPr lang="zh-CN" altLang="zh-CN" sz="1050" kern="100" dirty="0">
              <a:effectLst/>
              <a:latin typeface="宋体"/>
              <a:cs typeface="Courier New"/>
            </a:endParaRPr>
          </a:p>
        </p:txBody>
      </p:sp>
      <p:sp>
        <p:nvSpPr>
          <p:cNvPr id="3" name="矩形 2"/>
          <p:cNvSpPr/>
          <p:nvPr/>
        </p:nvSpPr>
        <p:spPr>
          <a:xfrm>
            <a:off x="4610650" y="37801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93866"/>
          </a:xfrm>
        </p:spPr>
        <p:txBody>
          <a:bodyPr/>
          <a:lstStyle/>
          <a:p>
            <a:pPr algn="just">
              <a:lnSpc>
                <a:spcPct val="130000"/>
              </a:lnSpc>
              <a:spcAft>
                <a:spcPts val="0"/>
              </a:spcAft>
            </a:pPr>
            <a:r>
              <a:rPr lang="en-US" altLang="zh-CN" kern="100" dirty="0">
                <a:latin typeface="Times New Roman"/>
                <a:ea typeface="黑体"/>
                <a:cs typeface="Courier New"/>
              </a:rPr>
              <a:t>4</a:t>
            </a:r>
            <a:r>
              <a:rPr lang="zh-CN" altLang="zh-CN" kern="100" dirty="0">
                <a:latin typeface="Times New Roman"/>
                <a:cs typeface="Times New Roman"/>
              </a:rPr>
              <a:t>．全国扫黑除恶专项斗争总结表彰大会部署常态化开展扫黑除恶斗争。会议强调，要把习近平总书记的亲切关怀转化为强大动力，乘势而上、再接再厉，更好地肩负起党和人民赋予的重大职责，依法严厉打击黑恶势力违法犯罪活动，保障人民安居乐业、维护社会安定有序、实现国家长治久安。这表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我国坚定维护国家独立、主权和领土完整　</a:t>
            </a:r>
            <a:r>
              <a:rPr lang="en-US" altLang="zh-CN" kern="100" dirty="0">
                <a:latin typeface="Times New Roman"/>
                <a:cs typeface="Courier New"/>
              </a:rPr>
              <a:t>②</a:t>
            </a:r>
            <a:r>
              <a:rPr lang="zh-CN" altLang="zh-CN" kern="100" dirty="0">
                <a:latin typeface="Times New Roman"/>
                <a:cs typeface="Times New Roman"/>
              </a:rPr>
              <a:t>依法严厉打击黑恶势力违法犯罪活动是人民民主专政国家行使专政职能的体现　</a:t>
            </a:r>
            <a:r>
              <a:rPr lang="en-US" altLang="zh-CN" kern="100" dirty="0">
                <a:latin typeface="Times New Roman"/>
                <a:cs typeface="Courier New"/>
              </a:rPr>
              <a:t>③</a:t>
            </a:r>
            <a:r>
              <a:rPr lang="zh-CN" altLang="zh-CN" kern="100" dirty="0">
                <a:latin typeface="Times New Roman"/>
                <a:cs typeface="Times New Roman"/>
              </a:rPr>
              <a:t>我国全过程人民民主具有广泛性、真实性，是最管用的民主　</a:t>
            </a:r>
            <a:r>
              <a:rPr lang="en-US" altLang="zh-CN" kern="100" dirty="0">
                <a:latin typeface="Times New Roman"/>
                <a:cs typeface="Courier New"/>
              </a:rPr>
              <a:t>④</a:t>
            </a:r>
            <a:r>
              <a:rPr lang="zh-CN" altLang="zh-CN" kern="100" dirty="0">
                <a:latin typeface="Times New Roman"/>
                <a:cs typeface="Times New Roman"/>
              </a:rPr>
              <a:t>专政是民主的保障，人民民主专政的政体是为国体服务的</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②③	C</a:t>
            </a:r>
            <a:r>
              <a:rPr lang="zh-CN" altLang="zh-CN" kern="100" dirty="0">
                <a:latin typeface="Times New Roman"/>
                <a:cs typeface="Times New Roman"/>
              </a:rPr>
              <a:t>．</a:t>
            </a:r>
            <a:r>
              <a:rPr lang="en-US" altLang="zh-CN" kern="100" dirty="0">
                <a:latin typeface="Times New Roman"/>
                <a:cs typeface="Courier New"/>
              </a:rPr>
              <a:t>③④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2016621" y="56883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．中国海军在自己的管辖海域建立常态化的战备巡逻制度，其目的是维护国家的领土主权和海洋权益，不针对其他国家和特定目标。这项制度的建立说明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．主权国家的对内政策不受任何外国势力的干涉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．我国在坚定维护国家安全和发展利益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．我国强化对内职能以有效维护国家安全</a:t>
            </a:r>
            <a:endParaRPr lang="zh-CN" altLang="zh-CN" sz="1050" kern="100" dirty="0">
              <a:latin typeface="宋体"/>
              <a:cs typeface="Courier New"/>
            </a:endParaRPr>
          </a:p>
          <a:p>
            <a:pPr>
              <a:spcAft>
                <a:spcPts val="0"/>
              </a:spcAft>
            </a:pPr>
            <a:r>
              <a:rPr lang="en-US" altLang="zh-CN" kern="100" dirty="0">
                <a:latin typeface="Times New Roman"/>
                <a:cs typeface="Courier New"/>
              </a:rPr>
              <a:t>D</a:t>
            </a:r>
            <a:r>
              <a:rPr lang="zh-CN" altLang="zh-CN" kern="100" dirty="0">
                <a:latin typeface="Times New Roman"/>
                <a:cs typeface="Times New Roman"/>
              </a:rPr>
              <a:t>．我国在维护国家主权问题上坚定地使用军事手段</a:t>
            </a:r>
            <a:endParaRPr lang="zh-CN" altLang="zh-CN" sz="1050" kern="100" dirty="0">
              <a:effectLst/>
              <a:latin typeface="宋体"/>
              <a:cs typeface="Courier New"/>
            </a:endParaRPr>
          </a:p>
        </p:txBody>
      </p:sp>
      <p:sp>
        <p:nvSpPr>
          <p:cNvPr id="3" name="矩形 2"/>
          <p:cNvSpPr/>
          <p:nvPr/>
        </p:nvSpPr>
        <p:spPr>
          <a:xfrm>
            <a:off x="326174" y="31680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八</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坚持人民民主专政</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2"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828053"/>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．人民民主专政的内容：包含对</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实行民主和对</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实行专政两个方面。</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发扬民主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对象：</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要求：保证</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，必须充分发扬社会主义民主。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意义：只有保证人民依法享有广泛的</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，尊重和保障人权，才能调动亿万人民群众投身于社会主义现代化建设的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，使社会主义各项事业保持蓬勃的生机。</a:t>
            </a:r>
            <a:endParaRPr lang="zh-CN" altLang="zh-CN" sz="1050" kern="100" dirty="0">
              <a:effectLst/>
              <a:latin typeface="宋体"/>
              <a:cs typeface="Courier New"/>
            </a:endParaRPr>
          </a:p>
        </p:txBody>
      </p:sp>
      <p:sp>
        <p:nvSpPr>
          <p:cNvPr id="2" name="矩形 1"/>
          <p:cNvSpPr/>
          <p:nvPr/>
        </p:nvSpPr>
        <p:spPr>
          <a:xfrm>
            <a:off x="6840380" y="827819"/>
            <a:ext cx="1620957" cy="523220"/>
          </a:xfrm>
          <a:prstGeom prst="rect">
            <a:avLst/>
          </a:prstGeom>
        </p:spPr>
        <p:txBody>
          <a:bodyPr wrap="none">
            <a:spAutoFit/>
          </a:bodyPr>
          <a:lstStyle/>
          <a:p>
            <a:r>
              <a:rPr lang="zh-CN" altLang="zh-CN" b="1" dirty="0">
                <a:latin typeface="Times New Roman"/>
                <a:ea typeface="华文楷体"/>
                <a:cs typeface="Times New Roman"/>
              </a:rPr>
              <a:t>广大人民</a:t>
            </a:r>
            <a:endParaRPr lang="zh-CN" altLang="en-US" dirty="0"/>
          </a:p>
        </p:txBody>
      </p:sp>
      <p:sp>
        <p:nvSpPr>
          <p:cNvPr id="4" name="矩形 3"/>
          <p:cNvSpPr/>
          <p:nvPr/>
        </p:nvSpPr>
        <p:spPr>
          <a:xfrm>
            <a:off x="360437" y="1439887"/>
            <a:ext cx="1980029" cy="523220"/>
          </a:xfrm>
          <a:prstGeom prst="rect">
            <a:avLst/>
          </a:prstGeom>
        </p:spPr>
        <p:txBody>
          <a:bodyPr wrap="none">
            <a:spAutoFit/>
          </a:bodyPr>
          <a:lstStyle/>
          <a:p>
            <a:r>
              <a:rPr lang="zh-CN" altLang="zh-CN" b="1" dirty="0">
                <a:latin typeface="Times New Roman"/>
                <a:ea typeface="华文楷体"/>
                <a:cs typeface="Times New Roman"/>
              </a:rPr>
              <a:t>极少数敌人</a:t>
            </a:r>
            <a:endParaRPr lang="zh-CN" altLang="en-US" dirty="0"/>
          </a:p>
        </p:txBody>
      </p:sp>
      <p:sp>
        <p:nvSpPr>
          <p:cNvPr id="5" name="矩形 4"/>
          <p:cNvSpPr/>
          <p:nvPr/>
        </p:nvSpPr>
        <p:spPr>
          <a:xfrm>
            <a:off x="1800597" y="2628019"/>
            <a:ext cx="1620957" cy="523220"/>
          </a:xfrm>
          <a:prstGeom prst="rect">
            <a:avLst/>
          </a:prstGeom>
        </p:spPr>
        <p:txBody>
          <a:bodyPr wrap="none">
            <a:spAutoFit/>
          </a:bodyPr>
          <a:lstStyle/>
          <a:p>
            <a:r>
              <a:rPr lang="zh-CN" altLang="zh-CN" b="1" dirty="0">
                <a:latin typeface="Times New Roman"/>
                <a:ea typeface="华文楷体"/>
                <a:cs typeface="Times New Roman"/>
              </a:rPr>
              <a:t>广大人民</a:t>
            </a:r>
            <a:endParaRPr lang="zh-CN" altLang="en-US" dirty="0"/>
          </a:p>
        </p:txBody>
      </p:sp>
      <p:sp>
        <p:nvSpPr>
          <p:cNvPr id="6" name="矩形 5"/>
          <p:cNvSpPr/>
          <p:nvPr/>
        </p:nvSpPr>
        <p:spPr>
          <a:xfrm>
            <a:off x="2557839" y="3204083"/>
            <a:ext cx="2339102" cy="523220"/>
          </a:xfrm>
          <a:prstGeom prst="rect">
            <a:avLst/>
          </a:prstGeom>
        </p:spPr>
        <p:txBody>
          <a:bodyPr wrap="none">
            <a:spAutoFit/>
          </a:bodyPr>
          <a:lstStyle/>
          <a:p>
            <a:r>
              <a:rPr lang="zh-CN" altLang="zh-CN" b="1" dirty="0">
                <a:latin typeface="Times New Roman"/>
                <a:ea typeface="华文楷体"/>
                <a:cs typeface="Times New Roman"/>
              </a:rPr>
              <a:t>人民当家作主</a:t>
            </a:r>
            <a:endParaRPr lang="zh-CN" altLang="en-US" dirty="0"/>
          </a:p>
        </p:txBody>
      </p:sp>
      <p:sp>
        <p:nvSpPr>
          <p:cNvPr id="7" name="矩形 6"/>
          <p:cNvSpPr/>
          <p:nvPr/>
        </p:nvSpPr>
        <p:spPr>
          <a:xfrm>
            <a:off x="6589129" y="3832991"/>
            <a:ext cx="1980029" cy="523220"/>
          </a:xfrm>
          <a:prstGeom prst="rect">
            <a:avLst/>
          </a:prstGeom>
        </p:spPr>
        <p:txBody>
          <a:bodyPr wrap="none">
            <a:spAutoFit/>
          </a:bodyPr>
          <a:lstStyle/>
          <a:p>
            <a:r>
              <a:rPr lang="zh-CN" altLang="zh-CN" b="1" dirty="0">
                <a:latin typeface="Times New Roman"/>
                <a:ea typeface="华文楷体"/>
                <a:cs typeface="Times New Roman"/>
              </a:rPr>
              <a:t>权利和自由</a:t>
            </a:r>
            <a:endParaRPr lang="zh-CN" altLang="en-US" dirty="0"/>
          </a:p>
        </p:txBody>
      </p:sp>
      <p:sp>
        <p:nvSpPr>
          <p:cNvPr id="8" name="矩形 7"/>
          <p:cNvSpPr/>
          <p:nvPr/>
        </p:nvSpPr>
        <p:spPr>
          <a:xfrm>
            <a:off x="9431701" y="4392215"/>
            <a:ext cx="1261884" cy="523220"/>
          </a:xfrm>
          <a:prstGeom prst="rect">
            <a:avLst/>
          </a:prstGeom>
        </p:spPr>
        <p:txBody>
          <a:bodyPr wrap="none">
            <a:spAutoFit/>
          </a:bodyPr>
          <a:lstStyle/>
          <a:p>
            <a:r>
              <a:rPr lang="zh-CN" altLang="zh-CN" b="1" dirty="0">
                <a:latin typeface="Times New Roman"/>
                <a:ea typeface="华文楷体"/>
                <a:cs typeface="Times New Roman"/>
              </a:rPr>
              <a:t>积极性</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坚持专政</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对象：</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原因：社会主义制度确立之后，剥削阶级作为一个阶级已被消灭，阶级矛盾已不是社会的主要矛盾。但是，由于国内的因素和国际的影响，</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还在一定范围内长期存在，在某种条件下还有可能激化。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要求：人民民主专政的国家政权担负着对</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实行专政，维护国内正常社会秩序，抵御国外敌对势力侵略和颠覆活动的历史任务。</a:t>
            </a:r>
            <a:r>
              <a:rPr lang="en-US" altLang="zh-CN" kern="100" dirty="0">
                <a:latin typeface="Times New Roman"/>
                <a:cs typeface="Courier New"/>
              </a:rPr>
              <a:t> </a:t>
            </a:r>
            <a:endParaRPr lang="zh-CN" altLang="zh-CN" sz="1050" kern="100" dirty="0">
              <a:latin typeface="宋体"/>
              <a:cs typeface="Courier New"/>
            </a:endParaRPr>
          </a:p>
        </p:txBody>
      </p:sp>
      <p:sp>
        <p:nvSpPr>
          <p:cNvPr id="2" name="矩形 1"/>
          <p:cNvSpPr/>
          <p:nvPr/>
        </p:nvSpPr>
        <p:spPr>
          <a:xfrm>
            <a:off x="1836601" y="1439887"/>
            <a:ext cx="1980029" cy="523220"/>
          </a:xfrm>
          <a:prstGeom prst="rect">
            <a:avLst/>
          </a:prstGeom>
        </p:spPr>
        <p:txBody>
          <a:bodyPr wrap="none">
            <a:spAutoFit/>
          </a:bodyPr>
          <a:lstStyle/>
          <a:p>
            <a:r>
              <a:rPr lang="zh-CN" altLang="zh-CN" b="1" dirty="0">
                <a:latin typeface="Times New Roman"/>
                <a:ea typeface="华文楷体"/>
                <a:cs typeface="Times New Roman"/>
              </a:rPr>
              <a:t>极少数敌人</a:t>
            </a:r>
            <a:endParaRPr lang="zh-CN" altLang="en-US" dirty="0"/>
          </a:p>
        </p:txBody>
      </p:sp>
      <p:sp>
        <p:nvSpPr>
          <p:cNvPr id="3" name="矩形 2"/>
          <p:cNvSpPr/>
          <p:nvPr/>
        </p:nvSpPr>
        <p:spPr>
          <a:xfrm>
            <a:off x="1476561" y="3240088"/>
            <a:ext cx="1620957" cy="523220"/>
          </a:xfrm>
          <a:prstGeom prst="rect">
            <a:avLst/>
          </a:prstGeom>
        </p:spPr>
        <p:txBody>
          <a:bodyPr wrap="none">
            <a:spAutoFit/>
          </a:bodyPr>
          <a:lstStyle/>
          <a:p>
            <a:r>
              <a:rPr lang="zh-CN" altLang="zh-CN" b="1" dirty="0">
                <a:latin typeface="Times New Roman"/>
                <a:ea typeface="华文楷体"/>
                <a:cs typeface="Times New Roman"/>
              </a:rPr>
              <a:t>阶级斗争</a:t>
            </a:r>
            <a:endParaRPr lang="zh-CN" altLang="en-US" dirty="0"/>
          </a:p>
        </p:txBody>
      </p:sp>
      <p:sp>
        <p:nvSpPr>
          <p:cNvPr id="4" name="矩形 3"/>
          <p:cNvSpPr/>
          <p:nvPr/>
        </p:nvSpPr>
        <p:spPr>
          <a:xfrm>
            <a:off x="7309209" y="4428219"/>
            <a:ext cx="2698175" cy="523220"/>
          </a:xfrm>
          <a:prstGeom prst="rect">
            <a:avLst/>
          </a:prstGeom>
        </p:spPr>
        <p:txBody>
          <a:bodyPr wrap="none">
            <a:spAutoFit/>
          </a:bodyPr>
          <a:lstStyle/>
          <a:p>
            <a:r>
              <a:rPr lang="zh-CN" altLang="zh-CN" b="1" dirty="0">
                <a:latin typeface="Times New Roman"/>
                <a:ea typeface="华文楷体"/>
                <a:cs typeface="Times New Roman"/>
              </a:rPr>
              <a:t>极少数敌对分子</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61206"/>
            <a:ext cx="10692000" cy="1842877"/>
          </a:xfrm>
        </p:spPr>
        <p:txBody>
          <a:bodyPr/>
          <a:lstStyle/>
          <a:p>
            <a:pPr lvl="0" algn="just">
              <a:spcAft>
                <a:spcPts val="0"/>
              </a:spcAft>
            </a:pPr>
            <a:r>
              <a:rPr lang="en-US" altLang="zh-CN" kern="100" dirty="0">
                <a:solidFill>
                  <a:prstClr val="black"/>
                </a:solidFill>
                <a:latin typeface="Times New Roman"/>
                <a:ea typeface="黑体"/>
                <a:cs typeface="Courier New"/>
              </a:rPr>
              <a:t>[</a:t>
            </a:r>
            <a:r>
              <a:rPr lang="zh-CN" altLang="zh-CN" kern="100" dirty="0">
                <a:solidFill>
                  <a:prstClr val="black"/>
                </a:solidFill>
                <a:latin typeface="Times New Roman"/>
                <a:ea typeface="黑体"/>
                <a:cs typeface="Times New Roman"/>
              </a:rPr>
              <a:t>易错清零</a:t>
            </a:r>
            <a:r>
              <a:rPr lang="en-US" altLang="zh-CN" kern="100" dirty="0">
                <a:solidFill>
                  <a:prstClr val="black"/>
                </a:solidFill>
                <a:latin typeface="Times New Roman"/>
                <a:ea typeface="黑体"/>
                <a:cs typeface="Courier New"/>
              </a:rPr>
              <a:t>]</a:t>
            </a:r>
            <a:r>
              <a:rPr lang="zh-CN" altLang="zh-CN" kern="100" dirty="0">
                <a:solidFill>
                  <a:prstClr val="black"/>
                </a:solidFill>
                <a:latin typeface="Times New Roman"/>
                <a:ea typeface="华文楷体"/>
                <a:cs typeface="Times New Roman"/>
              </a:rPr>
              <a:t>人民民主专政同其他类型的国体一样，也是民主与专政的统一。同其他类型的国体不同的是，人民民主专政是新型的民主和新型的专政，是对广大人民实行民主和对极少数敌人实行专政。</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85026016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02059"/>
          </a:xfrm>
        </p:spPr>
        <p:txBody>
          <a:bodyPr/>
          <a:lstStyle/>
          <a:p>
            <a:pPr algn="just">
              <a:spcAft>
                <a:spcPts val="0"/>
              </a:spcAft>
            </a:pPr>
            <a:r>
              <a:rPr lang="zh-CN" altLang="zh-CN" kern="100" dirty="0">
                <a:latin typeface="Times New Roman"/>
                <a:ea typeface="黑体"/>
                <a:cs typeface="Times New Roman"/>
              </a:rPr>
              <a:t>二、社会主义现代化建设的可靠保障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．我国的国家职能：表现在</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和</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两个方面。</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．对内职能</a:t>
            </a:r>
            <a:endParaRPr lang="zh-CN" altLang="zh-CN" sz="1050" kern="100" dirty="0">
              <a:effectLst/>
              <a:latin typeface="宋体"/>
              <a:cs typeface="Courier New"/>
            </a:endParaRPr>
          </a:p>
        </p:txBody>
      </p:sp>
      <p:graphicFrame>
        <p:nvGraphicFramePr>
          <p:cNvPr id="4" name="表格 3"/>
          <p:cNvGraphicFramePr>
            <a:graphicFrameLocks noGrp="1"/>
          </p:cNvGraphicFramePr>
          <p:nvPr>
            <p:extLst>
              <p:ext uri="{D42A27DB-BD31-4B8C-83A1-F6EECF244321}">
                <p14:modId xmlns:p14="http://schemas.microsoft.com/office/powerpoint/2010/main" val="3919656840"/>
              </p:ext>
            </p:extLst>
          </p:nvPr>
        </p:nvGraphicFramePr>
        <p:xfrm>
          <a:off x="540059" y="2700027"/>
          <a:ext cx="10369550" cy="2897696"/>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维护</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依法打击危害</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的各种破坏活动，打击危害</a:t>
                      </a:r>
                      <a:r>
                        <a:rPr lang="en-US" sz="2800" b="1" kern="100" dirty="0">
                          <a:solidFill>
                            <a:srgbClr val="000000"/>
                          </a:solidFill>
                          <a:effectLst/>
                          <a:latin typeface="Times New Roman"/>
                          <a:ea typeface="华文楷体"/>
                          <a:cs typeface="Courier New"/>
                        </a:rPr>
                        <a:t>______________</a:t>
                      </a:r>
                      <a:r>
                        <a:rPr lang="zh-CN" sz="2800" b="1" kern="100" dirty="0">
                          <a:effectLst/>
                          <a:latin typeface="Times New Roman"/>
                          <a:cs typeface="Times New Roman"/>
                        </a:rPr>
                        <a:t>的各种颠覆破坏活动、暴力恐怖活动、民族分裂活动、宗教极端活动，打击危害</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生命财产安全的各种犯罪活动，有效维护国家安全和公共秩序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3" name="矩形 2"/>
          <p:cNvSpPr/>
          <p:nvPr/>
        </p:nvSpPr>
        <p:spPr>
          <a:xfrm>
            <a:off x="4868073" y="1420723"/>
            <a:ext cx="902811" cy="523220"/>
          </a:xfrm>
          <a:prstGeom prst="rect">
            <a:avLst/>
          </a:prstGeom>
        </p:spPr>
        <p:txBody>
          <a:bodyPr wrap="none">
            <a:spAutoFit/>
          </a:bodyPr>
          <a:lstStyle/>
          <a:p>
            <a:r>
              <a:rPr lang="zh-CN" altLang="zh-CN" b="1" dirty="0">
                <a:latin typeface="Times New Roman"/>
                <a:ea typeface="华文楷体"/>
                <a:cs typeface="Times New Roman"/>
              </a:rPr>
              <a:t>对内</a:t>
            </a:r>
            <a:endParaRPr lang="zh-CN" altLang="en-US" dirty="0"/>
          </a:p>
        </p:txBody>
      </p:sp>
      <p:sp>
        <p:nvSpPr>
          <p:cNvPr id="5" name="矩形 4"/>
          <p:cNvSpPr/>
          <p:nvPr/>
        </p:nvSpPr>
        <p:spPr>
          <a:xfrm>
            <a:off x="5941057" y="1420723"/>
            <a:ext cx="902811" cy="523220"/>
          </a:xfrm>
          <a:prstGeom prst="rect">
            <a:avLst/>
          </a:prstGeom>
        </p:spPr>
        <p:txBody>
          <a:bodyPr wrap="none">
            <a:spAutoFit/>
          </a:bodyPr>
          <a:lstStyle/>
          <a:p>
            <a:r>
              <a:rPr lang="zh-CN" altLang="zh-CN" b="1" dirty="0">
                <a:latin typeface="Times New Roman"/>
                <a:ea typeface="华文楷体"/>
                <a:cs typeface="Times New Roman"/>
              </a:rPr>
              <a:t>对外</a:t>
            </a:r>
            <a:endParaRPr lang="zh-CN" altLang="en-US" dirty="0"/>
          </a:p>
        </p:txBody>
      </p:sp>
      <p:sp>
        <p:nvSpPr>
          <p:cNvPr id="6" name="矩形 5"/>
          <p:cNvSpPr/>
          <p:nvPr/>
        </p:nvSpPr>
        <p:spPr>
          <a:xfrm>
            <a:off x="720477" y="4265039"/>
            <a:ext cx="1620957" cy="523220"/>
          </a:xfrm>
          <a:prstGeom prst="rect">
            <a:avLst/>
          </a:prstGeom>
        </p:spPr>
        <p:txBody>
          <a:bodyPr wrap="none">
            <a:spAutoFit/>
          </a:bodyPr>
          <a:lstStyle/>
          <a:p>
            <a:r>
              <a:rPr lang="zh-CN" altLang="zh-CN" b="1" dirty="0">
                <a:latin typeface="Times New Roman"/>
                <a:ea typeface="华文楷体"/>
                <a:cs typeface="Times New Roman"/>
              </a:rPr>
              <a:t>国家稳定</a:t>
            </a:r>
            <a:endParaRPr lang="zh-CN" altLang="en-US" dirty="0"/>
          </a:p>
        </p:txBody>
      </p:sp>
      <p:sp>
        <p:nvSpPr>
          <p:cNvPr id="7" name="矩形 6"/>
          <p:cNvSpPr/>
          <p:nvPr/>
        </p:nvSpPr>
        <p:spPr>
          <a:xfrm>
            <a:off x="4680917" y="2736031"/>
            <a:ext cx="2339102" cy="523220"/>
          </a:xfrm>
          <a:prstGeom prst="rect">
            <a:avLst/>
          </a:prstGeom>
        </p:spPr>
        <p:txBody>
          <a:bodyPr wrap="none">
            <a:spAutoFit/>
          </a:bodyPr>
          <a:lstStyle/>
          <a:p>
            <a:r>
              <a:rPr lang="zh-CN" altLang="zh-CN" b="1" dirty="0">
                <a:latin typeface="Times New Roman"/>
                <a:ea typeface="华文楷体"/>
                <a:cs typeface="Times New Roman"/>
              </a:rPr>
              <a:t>社会主义制度</a:t>
            </a:r>
            <a:endParaRPr lang="zh-CN" altLang="en-US" dirty="0"/>
          </a:p>
        </p:txBody>
      </p:sp>
      <p:sp>
        <p:nvSpPr>
          <p:cNvPr id="8" name="矩形 7"/>
          <p:cNvSpPr/>
          <p:nvPr/>
        </p:nvSpPr>
        <p:spPr>
          <a:xfrm>
            <a:off x="2844713" y="3328935"/>
            <a:ext cx="2698175" cy="523220"/>
          </a:xfrm>
          <a:prstGeom prst="rect">
            <a:avLst/>
          </a:prstGeom>
        </p:spPr>
        <p:txBody>
          <a:bodyPr wrap="none">
            <a:spAutoFit/>
          </a:bodyPr>
          <a:lstStyle/>
          <a:p>
            <a:r>
              <a:rPr lang="zh-CN" altLang="zh-CN" b="1" dirty="0">
                <a:latin typeface="Times New Roman"/>
                <a:ea typeface="华文楷体"/>
                <a:cs typeface="Times New Roman"/>
              </a:rPr>
              <a:t>国家安全和统一</a:t>
            </a:r>
            <a:endParaRPr lang="zh-CN" altLang="en-US" dirty="0"/>
          </a:p>
        </p:txBody>
      </p:sp>
      <p:sp>
        <p:nvSpPr>
          <p:cNvPr id="9" name="矩形 8"/>
          <p:cNvSpPr/>
          <p:nvPr/>
        </p:nvSpPr>
        <p:spPr>
          <a:xfrm>
            <a:off x="2520677" y="4523802"/>
            <a:ext cx="1620957" cy="523220"/>
          </a:xfrm>
          <a:prstGeom prst="rect">
            <a:avLst/>
          </a:prstGeom>
        </p:spPr>
        <p:txBody>
          <a:bodyPr wrap="none">
            <a:spAutoFit/>
          </a:bodyPr>
          <a:lstStyle/>
          <a:p>
            <a:r>
              <a:rPr lang="zh-CN" altLang="zh-CN" b="1" dirty="0">
                <a:latin typeface="Times New Roman"/>
                <a:ea typeface="华文楷体"/>
                <a:cs typeface="Times New Roman"/>
              </a:rPr>
              <a:t>人民群众</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334310575"/>
              </p:ext>
            </p:extLst>
          </p:nvPr>
        </p:nvGraphicFramePr>
        <p:xfrm>
          <a:off x="504453" y="1331875"/>
          <a:ext cx="10369550" cy="2987040"/>
        </p:xfrm>
        <a:graphic>
          <a:graphicData uri="http://schemas.openxmlformats.org/drawingml/2006/table">
            <a:tbl>
              <a:tblPr/>
              <a:tblGrid>
                <a:gridCol w="2007545">
                  <a:extLst>
                    <a:ext uri="{9D8B030D-6E8A-4147-A177-3AD203B41FA5}">
                      <a16:colId xmlns:a16="http://schemas.microsoft.com/office/drawing/2014/main" val="20000"/>
                    </a:ext>
                  </a:extLst>
                </a:gridCol>
                <a:gridCol w="8362005">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促进</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在中国共产党的领导下，制定和执行正确的路线、方针、政策，组织开展社会主义</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、政治建设、文化建设、社会建设和生态文明建设，把我国建成富强民主文明和谐美丽的社会主义现代化强国，实现中华民族的</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
        <p:nvSpPr>
          <p:cNvPr id="2" name="矩形 1"/>
          <p:cNvSpPr/>
          <p:nvPr/>
        </p:nvSpPr>
        <p:spPr>
          <a:xfrm>
            <a:off x="683696" y="2860883"/>
            <a:ext cx="1620957" cy="523220"/>
          </a:xfrm>
          <a:prstGeom prst="rect">
            <a:avLst/>
          </a:prstGeom>
        </p:spPr>
        <p:txBody>
          <a:bodyPr wrap="none">
            <a:spAutoFit/>
          </a:bodyPr>
          <a:lstStyle/>
          <a:p>
            <a:r>
              <a:rPr lang="zh-CN" altLang="zh-CN" b="1" dirty="0">
                <a:latin typeface="Times New Roman"/>
                <a:ea typeface="华文楷体"/>
                <a:cs typeface="Times New Roman"/>
              </a:rPr>
              <a:t>社会发展</a:t>
            </a:r>
            <a:endParaRPr lang="zh-CN" altLang="en-US" dirty="0"/>
          </a:p>
        </p:txBody>
      </p:sp>
      <p:sp>
        <p:nvSpPr>
          <p:cNvPr id="4" name="矩形 3"/>
          <p:cNvSpPr/>
          <p:nvPr/>
        </p:nvSpPr>
        <p:spPr>
          <a:xfrm>
            <a:off x="7165193" y="1943943"/>
            <a:ext cx="1620957" cy="523220"/>
          </a:xfrm>
          <a:prstGeom prst="rect">
            <a:avLst/>
          </a:prstGeom>
        </p:spPr>
        <p:txBody>
          <a:bodyPr wrap="none">
            <a:spAutoFit/>
          </a:bodyPr>
          <a:lstStyle/>
          <a:p>
            <a:r>
              <a:rPr lang="zh-CN" altLang="zh-CN" b="1" dirty="0">
                <a:latin typeface="Times New Roman"/>
                <a:ea typeface="华文楷体"/>
                <a:cs typeface="Times New Roman"/>
              </a:rPr>
              <a:t>经济建设</a:t>
            </a:r>
            <a:endParaRPr lang="zh-CN" altLang="en-US" dirty="0"/>
          </a:p>
        </p:txBody>
      </p:sp>
      <p:sp>
        <p:nvSpPr>
          <p:cNvPr id="5" name="矩形 4"/>
          <p:cNvSpPr/>
          <p:nvPr/>
        </p:nvSpPr>
        <p:spPr>
          <a:xfrm>
            <a:off x="3924833" y="3760983"/>
            <a:ext cx="1620957" cy="523220"/>
          </a:xfrm>
          <a:prstGeom prst="rect">
            <a:avLst/>
          </a:prstGeom>
        </p:spPr>
        <p:txBody>
          <a:bodyPr wrap="none">
            <a:spAutoFit/>
          </a:bodyPr>
          <a:lstStyle/>
          <a:p>
            <a:r>
              <a:rPr lang="zh-CN" altLang="zh-CN" b="1" dirty="0">
                <a:latin typeface="Times New Roman"/>
                <a:ea typeface="华文楷体"/>
                <a:cs typeface="Times New Roman"/>
              </a:rPr>
              <a:t>伟大复兴</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对外职能：主要是防御</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，保卫</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。坚定维护国家的独立和主权，坚定维护国家的领土完整，坚定维护国家的各项安全和发展利益，坚定维护国家的尊严，构建和维护有利于我国社会主义现代化建设的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．我国履行国家职能的意义：我国的国家职能与</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的国体相适应，为社会主义现代化建设提供可靠保障。</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对内职能中的维护国家稳定，对外职能中的防御外来侵略、保卫国家安全等，属于国家坚持专政职能的体现。</a:t>
            </a:r>
            <a:endParaRPr lang="zh-CN" altLang="zh-CN" sz="1050" kern="100" dirty="0">
              <a:effectLst/>
              <a:latin typeface="宋体"/>
              <a:cs typeface="Courier New"/>
            </a:endParaRPr>
          </a:p>
        </p:txBody>
      </p:sp>
      <p:sp>
        <p:nvSpPr>
          <p:cNvPr id="3" name="矩形 2"/>
          <p:cNvSpPr/>
          <p:nvPr/>
        </p:nvSpPr>
        <p:spPr>
          <a:xfrm>
            <a:off x="4392885" y="844659"/>
            <a:ext cx="1620957" cy="523220"/>
          </a:xfrm>
          <a:prstGeom prst="rect">
            <a:avLst/>
          </a:prstGeom>
        </p:spPr>
        <p:txBody>
          <a:bodyPr wrap="none">
            <a:spAutoFit/>
          </a:bodyPr>
          <a:lstStyle/>
          <a:p>
            <a:r>
              <a:rPr lang="zh-CN" altLang="zh-CN" b="1" dirty="0">
                <a:latin typeface="Times New Roman"/>
                <a:ea typeface="华文楷体"/>
                <a:cs typeface="Times New Roman"/>
              </a:rPr>
              <a:t>外来侵略</a:t>
            </a:r>
            <a:endParaRPr lang="zh-CN" altLang="en-US" dirty="0"/>
          </a:p>
        </p:txBody>
      </p:sp>
      <p:sp>
        <p:nvSpPr>
          <p:cNvPr id="4" name="矩形 3"/>
          <p:cNvSpPr/>
          <p:nvPr/>
        </p:nvSpPr>
        <p:spPr>
          <a:xfrm>
            <a:off x="6876384" y="841812"/>
            <a:ext cx="1620957" cy="523220"/>
          </a:xfrm>
          <a:prstGeom prst="rect">
            <a:avLst/>
          </a:prstGeom>
        </p:spPr>
        <p:txBody>
          <a:bodyPr wrap="none">
            <a:spAutoFit/>
          </a:bodyPr>
          <a:lstStyle/>
          <a:p>
            <a:r>
              <a:rPr lang="zh-CN" altLang="zh-CN" b="1" dirty="0">
                <a:latin typeface="Times New Roman"/>
                <a:ea typeface="华文楷体"/>
                <a:cs typeface="Times New Roman"/>
              </a:rPr>
              <a:t>国家安全</a:t>
            </a:r>
            <a:endParaRPr lang="zh-CN" altLang="en-US" dirty="0"/>
          </a:p>
        </p:txBody>
      </p:sp>
      <p:sp>
        <p:nvSpPr>
          <p:cNvPr id="5" name="矩形 4"/>
          <p:cNvSpPr/>
          <p:nvPr/>
        </p:nvSpPr>
        <p:spPr>
          <a:xfrm>
            <a:off x="3312765" y="2608855"/>
            <a:ext cx="1620957" cy="523220"/>
          </a:xfrm>
          <a:prstGeom prst="rect">
            <a:avLst/>
          </a:prstGeom>
        </p:spPr>
        <p:txBody>
          <a:bodyPr wrap="none">
            <a:spAutoFit/>
          </a:bodyPr>
          <a:lstStyle/>
          <a:p>
            <a:r>
              <a:rPr lang="zh-CN" altLang="zh-CN" b="1" dirty="0">
                <a:latin typeface="Times New Roman"/>
                <a:ea typeface="华文楷体"/>
                <a:cs typeface="Times New Roman"/>
              </a:rPr>
              <a:t>国际环境</a:t>
            </a:r>
            <a:endParaRPr lang="zh-CN" altLang="en-US" dirty="0"/>
          </a:p>
        </p:txBody>
      </p:sp>
      <p:sp>
        <p:nvSpPr>
          <p:cNvPr id="6" name="矩形 5"/>
          <p:cNvSpPr/>
          <p:nvPr/>
        </p:nvSpPr>
        <p:spPr>
          <a:xfrm>
            <a:off x="8354483" y="3204083"/>
            <a:ext cx="2339102" cy="523220"/>
          </a:xfrm>
          <a:prstGeom prst="rect">
            <a:avLst/>
          </a:prstGeom>
        </p:spPr>
        <p:txBody>
          <a:bodyPr wrap="none">
            <a:spAutoFit/>
          </a:bodyPr>
          <a:lstStyle/>
          <a:p>
            <a:r>
              <a:rPr lang="zh-CN" altLang="zh-CN" b="1" dirty="0">
                <a:latin typeface="Times New Roman"/>
                <a:ea typeface="华文楷体"/>
                <a:cs typeface="Times New Roman"/>
              </a:rPr>
              <a:t>人民民主专政</a:t>
            </a:r>
            <a:endParaRPr lang="zh-CN" altLang="en-US" dirty="0"/>
          </a:p>
        </p:txBody>
      </p:sp>
    </p:spTree>
    <p:extLst>
      <p:ext uri="{BB962C8B-B14F-4D97-AF65-F5344CB8AC3E}">
        <p14:creationId xmlns:p14="http://schemas.microsoft.com/office/powerpoint/2010/main" val="2836415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3136</Words>
  <Application>Microsoft Office PowerPoint</Application>
  <PresentationFormat>自定义</PresentationFormat>
  <Paragraphs>189</Paragraphs>
  <Slides>35</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35</vt:i4>
      </vt:variant>
    </vt:vector>
  </HeadingPairs>
  <TitlesOfParts>
    <vt:vector size="49"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1348</cp:revision>
  <dcterms:created xsi:type="dcterms:W3CDTF">2016-06-29T09:22:00Z</dcterms:created>
  <dcterms:modified xsi:type="dcterms:W3CDTF">2026-02-05T07:33:36Z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