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58"/>
  </p:notesMasterIdLst>
  <p:handoutMasterIdLst>
    <p:handoutMasterId r:id="rId59"/>
  </p:handoutMasterIdLst>
  <p:sldIdLst>
    <p:sldId id="2476" r:id="rId4"/>
    <p:sldId id="3800" r:id="rId5"/>
    <p:sldId id="2478" r:id="rId6"/>
    <p:sldId id="2343" r:id="rId7"/>
    <p:sldId id="3858" r:id="rId8"/>
    <p:sldId id="3903" r:id="rId9"/>
    <p:sldId id="3904" r:id="rId10"/>
    <p:sldId id="3905" r:id="rId11"/>
    <p:sldId id="3906" r:id="rId12"/>
    <p:sldId id="3919" r:id="rId13"/>
    <p:sldId id="3920" r:id="rId14"/>
    <p:sldId id="3921" r:id="rId15"/>
    <p:sldId id="3922" r:id="rId16"/>
    <p:sldId id="3923" r:id="rId17"/>
    <p:sldId id="3924" r:id="rId18"/>
    <p:sldId id="3925" r:id="rId19"/>
    <p:sldId id="3926" r:id="rId20"/>
    <p:sldId id="3927" r:id="rId21"/>
    <p:sldId id="3928" r:id="rId22"/>
    <p:sldId id="3929" r:id="rId23"/>
    <p:sldId id="3873" r:id="rId24"/>
    <p:sldId id="3664" r:id="rId25"/>
    <p:sldId id="3671" r:id="rId26"/>
    <p:sldId id="3907" r:id="rId27"/>
    <p:sldId id="3908" r:id="rId28"/>
    <p:sldId id="3909" r:id="rId29"/>
    <p:sldId id="3910" r:id="rId30"/>
    <p:sldId id="3911" r:id="rId31"/>
    <p:sldId id="3930" r:id="rId32"/>
    <p:sldId id="3888" r:id="rId33"/>
    <p:sldId id="3785" r:id="rId34"/>
    <p:sldId id="3786" r:id="rId35"/>
    <p:sldId id="3931" r:id="rId36"/>
    <p:sldId id="3932" r:id="rId37"/>
    <p:sldId id="3933" r:id="rId38"/>
    <p:sldId id="3934" r:id="rId39"/>
    <p:sldId id="3886" r:id="rId40"/>
    <p:sldId id="3887" r:id="rId41"/>
    <p:sldId id="3890" r:id="rId42"/>
    <p:sldId id="3891" r:id="rId43"/>
    <p:sldId id="3892" r:id="rId44"/>
    <p:sldId id="3893" r:id="rId45"/>
    <p:sldId id="3894" r:id="rId46"/>
    <p:sldId id="3935" r:id="rId47"/>
    <p:sldId id="3936" r:id="rId48"/>
    <p:sldId id="3937" r:id="rId49"/>
    <p:sldId id="3896" r:id="rId50"/>
    <p:sldId id="3863" r:id="rId51"/>
    <p:sldId id="3881" r:id="rId52"/>
    <p:sldId id="3882" r:id="rId53"/>
    <p:sldId id="3912" r:id="rId54"/>
    <p:sldId id="3913" r:id="rId55"/>
    <p:sldId id="3780" r:id="rId56"/>
    <p:sldId id="2276" r:id="rId57"/>
  </p:sldIdLst>
  <p:sldSz cx="11522075" cy="6480175"/>
  <p:notesSz cx="6858000" cy="9144000"/>
  <p:custDataLst>
    <p:tags r:id="rId60"/>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72" autoAdjust="0"/>
    <p:restoredTop sz="94268" autoAdjust="0"/>
  </p:normalViewPr>
  <p:slideViewPr>
    <p:cSldViewPr>
      <p:cViewPr varScale="1">
        <p:scale>
          <a:sx n="121" d="100"/>
          <a:sy n="121" d="100"/>
        </p:scale>
        <p:origin x="210" y="9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39</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40</a:t>
            </a:fld>
            <a:endParaRPr lang="en-US" altLang="zh-CN" sz="120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FA0B9AA-1C3D-4026-9A44-02864B67D1FB}" type="slidenum">
              <a:rPr lang="zh-CN" altLang="en-US" sz="1200" smtClean="0">
                <a:latin typeface="Calibri" pitchFamily="34" charset="0"/>
              </a:rPr>
              <a:pPr defTabSz="912813" eaLnBrk="1" hangingPunct="1"/>
              <a:t>42</a:t>
            </a:fld>
            <a:endParaRPr lang="en-US" altLang="zh-CN" sz="1200">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1A6CBBE-815D-45B1-A281-B09F8B085232}" type="slidenum">
              <a:rPr lang="zh-CN" altLang="en-US" sz="1200" smtClean="0">
                <a:latin typeface="Calibri" pitchFamily="34" charset="0"/>
              </a:rPr>
              <a:pPr defTabSz="912813" eaLnBrk="1" hangingPunct="1"/>
              <a:t>43</a:t>
            </a:fld>
            <a:endParaRPr lang="en-US" altLang="zh-CN" sz="1200">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49</a:t>
            </a:fld>
            <a:endParaRPr lang="en-US" altLang="zh-CN" sz="120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53</a:t>
            </a:fld>
            <a:endParaRPr lang="en-US" altLang="zh-CN" sz="1200">
              <a:solidFill>
                <a:srgbClr val="000000"/>
              </a:solidFill>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54</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22</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23</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31</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32</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53.xml"/><Relationship Id="rId4" Type="http://schemas.openxmlformats.org/officeDocument/2006/relationships/slide" Target="../slides/slide49.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53.xml"/><Relationship Id="rId4" Type="http://schemas.openxmlformats.org/officeDocument/2006/relationships/slide" Target="../slides/slide49.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9.xml"/><Relationship Id="rId2" Type="http://schemas.openxmlformats.org/officeDocument/2006/relationships/slide" Target="../slides/slide53.xml"/><Relationship Id="rId1" Type="http://schemas.openxmlformats.org/officeDocument/2006/relationships/slideMaster" Target="../slideMasters/slideMaster1.xml"/><Relationship Id="rId5" Type="http://schemas.openxmlformats.org/officeDocument/2006/relationships/slide" Target="../slides/slide22.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3.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49.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54.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54.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54.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2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5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2</a:t>
            </a:r>
            <a:r>
              <a:rPr lang="zh-CN" altLang="en-US" sz="1600" dirty="0">
                <a:solidFill>
                  <a:srgbClr val="F2F2F2"/>
                </a:solidFill>
                <a:latin typeface="微软雅黑" pitchFamily="34" charset="-122"/>
                <a:ea typeface="微软雅黑" pitchFamily="34" charset="-122"/>
              </a:rPr>
              <a:t>课时　民族区域自治制度</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2</a:t>
            </a:r>
            <a:r>
              <a:rPr lang="zh-CN" altLang="en-US" sz="1400" b="1" dirty="0">
                <a:solidFill>
                  <a:srgbClr val="C0472D"/>
                </a:solidFill>
                <a:latin typeface="微软雅黑" pitchFamily="34" charset="-122"/>
                <a:ea typeface="微软雅黑" pitchFamily="34" charset="-122"/>
              </a:rPr>
              <a:t>课时　民族区域自治制度</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2</a:t>
            </a:r>
            <a:r>
              <a:rPr lang="zh-CN" altLang="en-US" sz="1400" b="1" dirty="0">
                <a:solidFill>
                  <a:srgbClr val="C0472D"/>
                </a:solidFill>
                <a:latin typeface="微软雅黑" pitchFamily="34" charset="-122"/>
                <a:ea typeface="微软雅黑" pitchFamily="34" charset="-122"/>
              </a:rPr>
              <a:t>课时　民族区域自治制度</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12%20%20&#35838;&#21518;&#32032;&#20859;&#35780;&#20215;(&#21313;&#20108;)&#12288;&#27665;&#26063;&#21306;&#22495;&#33258;&#27835;&#21046;&#24230;.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8.png"/></Relationships>
</file>

<file path=ppt/slides/_rels/slide5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第二单元　人民当家作主</a:t>
            </a:r>
            <a:endParaRPr lang="en-US" altLang="zh-CN"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第六课　我国的基本政治制度</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民族区域自治制度</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979304919"/>
              </p:ext>
            </p:extLst>
          </p:nvPr>
        </p:nvGraphicFramePr>
        <p:xfrm>
          <a:off x="576263" y="1151855"/>
          <a:ext cx="10369550" cy="3584448"/>
        </p:xfrm>
        <a:graphic>
          <a:graphicData uri="http://schemas.openxmlformats.org/drawingml/2006/table">
            <a:tbl>
              <a:tblPr/>
              <a:tblGrid>
                <a:gridCol w="2007545">
                  <a:extLst>
                    <a:ext uri="{9D8B030D-6E8A-4147-A177-3AD203B41FA5}">
                      <a16:colId xmlns:a16="http://schemas.microsoft.com/office/drawing/2014/main" val="20000"/>
                    </a:ext>
                  </a:extLst>
                </a:gridCol>
                <a:gridCol w="8362005">
                  <a:extLst>
                    <a:ext uri="{9D8B030D-6E8A-4147-A177-3AD203B41FA5}">
                      <a16:colId xmlns:a16="http://schemas.microsoft.com/office/drawing/2014/main" val="20001"/>
                    </a:ext>
                  </a:extLst>
                </a:gridCol>
              </a:tblGrid>
              <a:tr h="0">
                <a:tc rowSpan="2">
                  <a:txBody>
                    <a:bodyPr/>
                    <a:lstStyle/>
                    <a:p>
                      <a:pPr algn="ctr">
                        <a:lnSpc>
                          <a:spcPct val="140000"/>
                        </a:lnSpc>
                        <a:spcAft>
                          <a:spcPts val="0"/>
                        </a:spcAft>
                      </a:pPr>
                      <a:r>
                        <a:rPr lang="zh-CN" sz="2800" b="1" kern="100" dirty="0">
                          <a:effectLst/>
                          <a:latin typeface="Times New Roman"/>
                          <a:cs typeface="Times New Roman"/>
                        </a:rPr>
                        <a:t>各民族</a:t>
                      </a:r>
                      <a:endParaRPr lang="zh-CN" sz="1050" kern="100" dirty="0">
                        <a:effectLst/>
                        <a:latin typeface="宋体"/>
                        <a:cs typeface="Courier New"/>
                      </a:endParaRPr>
                    </a:p>
                    <a:p>
                      <a:pPr algn="ctr">
                        <a:lnSpc>
                          <a:spcPct val="140000"/>
                        </a:lnSpc>
                        <a:spcAft>
                          <a:spcPts val="0"/>
                        </a:spcAft>
                      </a:pPr>
                      <a:r>
                        <a:rPr lang="zh-CN" sz="2800" b="1" kern="100" dirty="0">
                          <a:effectLst/>
                          <a:latin typeface="Times New Roman"/>
                          <a:cs typeface="Times New Roman"/>
                        </a:rPr>
                        <a:t>共同繁荣</a:t>
                      </a:r>
                      <a:endParaRPr lang="zh-CN" sz="1050" kern="100" dirty="0">
                        <a:effectLst/>
                        <a:latin typeface="宋体"/>
                        <a:cs typeface="Courier New"/>
                      </a:endParaRPr>
                    </a:p>
                    <a:p>
                      <a:pPr algn="ctr">
                        <a:lnSpc>
                          <a:spcPct val="140000"/>
                        </a:lnSpc>
                        <a:spcAft>
                          <a:spcPts val="0"/>
                        </a:spcAft>
                      </a:pPr>
                      <a:r>
                        <a:rPr lang="en-US" sz="2800" b="1" kern="100" dirty="0">
                          <a:effectLst/>
                          <a:latin typeface="宋体"/>
                          <a:cs typeface="Times New Roman"/>
                        </a:rPr>
                        <a:t>↓</a:t>
                      </a:r>
                      <a:endParaRPr lang="zh-CN" sz="1050" kern="100" dirty="0">
                        <a:effectLst/>
                        <a:latin typeface="宋体"/>
                        <a:cs typeface="Courier New"/>
                      </a:endParaRPr>
                    </a:p>
                    <a:p>
                      <a:pPr algn="ctr">
                        <a:lnSpc>
                          <a:spcPct val="140000"/>
                        </a:lnSpc>
                        <a:spcAft>
                          <a:spcPts val="0"/>
                        </a:spcAft>
                      </a:pPr>
                      <a:r>
                        <a:rPr lang="zh-CN" sz="2800" b="1" kern="100" dirty="0">
                          <a:effectLst/>
                          <a:latin typeface="Times New Roman"/>
                          <a:cs typeface="Times New Roman"/>
                        </a:rPr>
                        <a:t>促进各</a:t>
                      </a:r>
                      <a:endParaRPr lang="zh-CN" sz="1050" kern="100" dirty="0">
                        <a:effectLst/>
                        <a:latin typeface="宋体"/>
                        <a:cs typeface="Courier New"/>
                      </a:endParaRPr>
                    </a:p>
                    <a:p>
                      <a:pPr algn="ctr">
                        <a:lnSpc>
                          <a:spcPct val="140000"/>
                        </a:lnSpc>
                        <a:spcAft>
                          <a:spcPts val="0"/>
                        </a:spcAft>
                      </a:pPr>
                      <a:r>
                        <a:rPr lang="zh-CN" sz="2800" b="1" kern="100" dirty="0">
                          <a:effectLst/>
                          <a:latin typeface="Times New Roman"/>
                          <a:cs typeface="Times New Roman"/>
                        </a:rPr>
                        <a:t>民族和</a:t>
                      </a:r>
                      <a:endParaRPr lang="zh-CN" sz="1050" kern="100" dirty="0">
                        <a:effectLst/>
                        <a:latin typeface="宋体"/>
                        <a:cs typeface="Courier New"/>
                      </a:endParaRPr>
                    </a:p>
                    <a:p>
                      <a:pPr algn="ctr">
                        <a:lnSpc>
                          <a:spcPct val="140000"/>
                        </a:lnSpc>
                        <a:spcAft>
                          <a:spcPts val="0"/>
                        </a:spcAft>
                      </a:pPr>
                      <a:r>
                        <a:rPr lang="zh-CN" sz="2800" b="1" kern="100" dirty="0">
                          <a:effectLst/>
                          <a:latin typeface="Times New Roman"/>
                          <a:cs typeface="Times New Roman"/>
                        </a:rPr>
                        <a:t>谐发展</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a:effectLst/>
                          <a:latin typeface="Times New Roman"/>
                          <a:cs typeface="Times New Roman"/>
                        </a:rPr>
                        <a:t>含义：在民族平等、民族团结的前提下，实现各民族</a:t>
                      </a:r>
                      <a:r>
                        <a:rPr lang="en-US" sz="2800" b="1" kern="100">
                          <a:solidFill>
                            <a:srgbClr val="000000"/>
                          </a:solidFill>
                          <a:effectLst/>
                          <a:latin typeface="Times New Roman"/>
                          <a:ea typeface="华文楷体"/>
                          <a:cs typeface="Courier New"/>
                        </a:rPr>
                        <a:t>________</a:t>
                      </a:r>
                      <a:r>
                        <a:rPr lang="zh-CN" sz="2800" b="1" kern="100">
                          <a:effectLst/>
                          <a:latin typeface="Times New Roman"/>
                          <a:cs typeface="Times New Roman"/>
                        </a:rPr>
                        <a:t>、共同繁荣</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原因：这是由社会主义</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决定的，是国家实现现代化和中华民族实现</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的必然要求</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矩形 1"/>
          <p:cNvSpPr/>
          <p:nvPr/>
        </p:nvSpPr>
        <p:spPr>
          <a:xfrm>
            <a:off x="2556681" y="1799927"/>
            <a:ext cx="1620957" cy="523220"/>
          </a:xfrm>
          <a:prstGeom prst="rect">
            <a:avLst/>
          </a:prstGeom>
        </p:spPr>
        <p:txBody>
          <a:bodyPr wrap="none">
            <a:spAutoFit/>
          </a:bodyPr>
          <a:lstStyle/>
          <a:p>
            <a:r>
              <a:rPr lang="zh-CN" altLang="zh-CN" b="1" dirty="0">
                <a:latin typeface="Times New Roman"/>
                <a:ea typeface="华文楷体"/>
                <a:cs typeface="Times New Roman"/>
              </a:rPr>
              <a:t>共同发展</a:t>
            </a:r>
            <a:endParaRPr lang="zh-CN" altLang="en-US" dirty="0"/>
          </a:p>
        </p:txBody>
      </p:sp>
      <p:sp>
        <p:nvSpPr>
          <p:cNvPr id="4" name="矩形 3"/>
          <p:cNvSpPr/>
          <p:nvPr/>
        </p:nvSpPr>
        <p:spPr>
          <a:xfrm>
            <a:off x="6118366" y="2978478"/>
            <a:ext cx="902811" cy="523220"/>
          </a:xfrm>
          <a:prstGeom prst="rect">
            <a:avLst/>
          </a:prstGeom>
        </p:spPr>
        <p:txBody>
          <a:bodyPr wrap="none">
            <a:spAutoFit/>
          </a:bodyPr>
          <a:lstStyle/>
          <a:p>
            <a:r>
              <a:rPr lang="zh-CN" altLang="zh-CN" b="1" dirty="0">
                <a:latin typeface="Times New Roman"/>
                <a:ea typeface="华文楷体"/>
                <a:cs typeface="Times New Roman"/>
              </a:rPr>
              <a:t>本质</a:t>
            </a:r>
            <a:endParaRPr lang="zh-CN" altLang="en-US" dirty="0"/>
          </a:p>
        </p:txBody>
      </p:sp>
      <p:sp>
        <p:nvSpPr>
          <p:cNvPr id="5" name="矩形 4"/>
          <p:cNvSpPr/>
          <p:nvPr/>
        </p:nvSpPr>
        <p:spPr>
          <a:xfrm>
            <a:off x="5400220" y="3564123"/>
            <a:ext cx="1620957" cy="523220"/>
          </a:xfrm>
          <a:prstGeom prst="rect">
            <a:avLst/>
          </a:prstGeom>
        </p:spPr>
        <p:txBody>
          <a:bodyPr wrap="none">
            <a:spAutoFit/>
          </a:bodyPr>
          <a:lstStyle/>
          <a:p>
            <a:r>
              <a:rPr lang="zh-CN" altLang="zh-CN" b="1" dirty="0">
                <a:latin typeface="Times New Roman"/>
                <a:ea typeface="华文楷体"/>
                <a:cs typeface="Times New Roman"/>
              </a:rPr>
              <a:t>伟大复兴</a:t>
            </a:r>
            <a:endParaRPr lang="zh-CN" altLang="en-US" dirty="0"/>
          </a:p>
        </p:txBody>
      </p:sp>
    </p:spTree>
    <p:extLst>
      <p:ext uri="{BB962C8B-B14F-4D97-AF65-F5344CB8AC3E}">
        <p14:creationId xmlns:p14="http://schemas.microsoft.com/office/powerpoint/2010/main" val="59284704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31775"/>
            <a:ext cx="10692000" cy="1227772"/>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我国的民族区域自治制度</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民族区域自治制度的基本内容</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3494319290"/>
              </p:ext>
            </p:extLst>
          </p:nvPr>
        </p:nvGraphicFramePr>
        <p:xfrm>
          <a:off x="576263" y="1691915"/>
          <a:ext cx="10369550" cy="4248472"/>
        </p:xfrm>
        <a:graphic>
          <a:graphicData uri="http://schemas.openxmlformats.org/drawingml/2006/table">
            <a:tbl>
              <a:tblPr/>
              <a:tblGrid>
                <a:gridCol w="2293744">
                  <a:extLst>
                    <a:ext uri="{9D8B030D-6E8A-4147-A177-3AD203B41FA5}">
                      <a16:colId xmlns:a16="http://schemas.microsoft.com/office/drawing/2014/main" val="20000"/>
                    </a:ext>
                  </a:extLst>
                </a:gridCol>
                <a:gridCol w="8075806">
                  <a:extLst>
                    <a:ext uri="{9D8B030D-6E8A-4147-A177-3AD203B41FA5}">
                      <a16:colId xmlns:a16="http://schemas.microsoft.com/office/drawing/2014/main" val="20001"/>
                    </a:ext>
                  </a:extLst>
                </a:gridCol>
              </a:tblGrid>
              <a:tr h="1067213">
                <a:tc>
                  <a:txBody>
                    <a:bodyPr/>
                    <a:lstStyle/>
                    <a:p>
                      <a:pPr algn="ctr">
                        <a:lnSpc>
                          <a:spcPct val="130000"/>
                        </a:lnSpc>
                        <a:spcAft>
                          <a:spcPts val="0"/>
                        </a:spcAft>
                      </a:pPr>
                      <a:r>
                        <a:rPr lang="zh-CN" sz="2800" b="1" kern="100" dirty="0">
                          <a:solidFill>
                            <a:srgbClr val="C00000"/>
                          </a:solidFill>
                          <a:effectLst/>
                          <a:latin typeface="宋体"/>
                          <a:ea typeface="微软雅黑"/>
                          <a:cs typeface="Times New Roman"/>
                        </a:rPr>
                        <a:t>地位</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30000"/>
                        </a:lnSpc>
                        <a:spcAft>
                          <a:spcPts val="0"/>
                        </a:spcAft>
                      </a:pPr>
                      <a:r>
                        <a:rPr lang="zh-CN" sz="2800" b="1" kern="100">
                          <a:effectLst/>
                          <a:latin typeface="Times New Roman"/>
                          <a:cs typeface="Times New Roman"/>
                        </a:rPr>
                        <a:t>是我国的一项</a:t>
                      </a:r>
                      <a:r>
                        <a:rPr lang="en-US" sz="2800" b="1" kern="100">
                          <a:solidFill>
                            <a:srgbClr val="000000"/>
                          </a:solidFill>
                          <a:effectLst/>
                          <a:latin typeface="Times New Roman"/>
                          <a:ea typeface="华文楷体"/>
                          <a:cs typeface="Courier New"/>
                        </a:rPr>
                        <a:t>________</a:t>
                      </a:r>
                      <a:r>
                        <a:rPr lang="zh-CN" sz="2800" b="1" kern="100">
                          <a:effectLst/>
                          <a:latin typeface="Times New Roman"/>
                          <a:cs typeface="Times New Roman"/>
                        </a:rPr>
                        <a:t>制度，是中国特色解决民族问题正确道路的一个重要制度保障</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086870">
                <a:tc>
                  <a:txBody>
                    <a:bodyPr/>
                    <a:lstStyle/>
                    <a:p>
                      <a:pPr algn="ctr">
                        <a:lnSpc>
                          <a:spcPct val="130000"/>
                        </a:lnSpc>
                        <a:spcAft>
                          <a:spcPts val="0"/>
                        </a:spcAft>
                      </a:pPr>
                      <a:r>
                        <a:rPr lang="zh-CN" sz="2800" b="1" kern="100">
                          <a:solidFill>
                            <a:srgbClr val="C00000"/>
                          </a:solidFill>
                          <a:effectLst/>
                          <a:latin typeface="宋体"/>
                          <a:ea typeface="微软雅黑"/>
                          <a:cs typeface="Times New Roman"/>
                        </a:rPr>
                        <a:t>含义</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30000"/>
                        </a:lnSpc>
                        <a:spcAft>
                          <a:spcPts val="0"/>
                        </a:spcAft>
                      </a:pPr>
                      <a:r>
                        <a:rPr lang="zh-CN" sz="2800" b="1" kern="100">
                          <a:effectLst/>
                          <a:latin typeface="Times New Roman"/>
                          <a:cs typeface="Times New Roman"/>
                        </a:rPr>
                        <a:t>是在</a:t>
                      </a:r>
                      <a:r>
                        <a:rPr lang="en-US" sz="2800" b="1" kern="100">
                          <a:solidFill>
                            <a:srgbClr val="000000"/>
                          </a:solidFill>
                          <a:effectLst/>
                          <a:latin typeface="Times New Roman"/>
                          <a:ea typeface="华文楷体"/>
                          <a:cs typeface="Courier New"/>
                        </a:rPr>
                        <a:t>____________</a:t>
                      </a:r>
                      <a:r>
                        <a:rPr lang="zh-CN" sz="2800" b="1" kern="100">
                          <a:effectLst/>
                          <a:latin typeface="Times New Roman"/>
                          <a:cs typeface="Times New Roman"/>
                        </a:rPr>
                        <a:t>下，各少数民族聚居的地方实行</a:t>
                      </a:r>
                      <a:r>
                        <a:rPr lang="en-US" sz="2800" b="1" kern="100">
                          <a:solidFill>
                            <a:srgbClr val="000000"/>
                          </a:solidFill>
                          <a:effectLst/>
                          <a:latin typeface="Times New Roman"/>
                          <a:ea typeface="华文楷体"/>
                          <a:cs typeface="Courier New"/>
                        </a:rPr>
                        <a:t>________</a:t>
                      </a:r>
                      <a:r>
                        <a:rPr lang="zh-CN" sz="2800" b="1" kern="100">
                          <a:effectLst/>
                          <a:latin typeface="Times New Roman"/>
                          <a:cs typeface="Times New Roman"/>
                        </a:rPr>
                        <a:t>，设立自治机关，行使</a:t>
                      </a:r>
                      <a:r>
                        <a:rPr lang="en-US" sz="2800" b="1" kern="100">
                          <a:solidFill>
                            <a:srgbClr val="000000"/>
                          </a:solidFill>
                          <a:effectLst/>
                          <a:latin typeface="Times New Roman"/>
                          <a:ea typeface="华文楷体"/>
                          <a:cs typeface="Courier New"/>
                        </a:rPr>
                        <a:t>______</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13588">
                <a:tc>
                  <a:txBody>
                    <a:bodyPr/>
                    <a:lstStyle/>
                    <a:p>
                      <a:pPr algn="ctr">
                        <a:lnSpc>
                          <a:spcPct val="130000"/>
                        </a:lnSpc>
                        <a:spcAft>
                          <a:spcPts val="0"/>
                        </a:spcAft>
                      </a:pPr>
                      <a:r>
                        <a:rPr lang="zh-CN" sz="2800" b="1" kern="100">
                          <a:solidFill>
                            <a:srgbClr val="C00000"/>
                          </a:solidFill>
                          <a:effectLst/>
                          <a:latin typeface="宋体"/>
                          <a:ea typeface="微软雅黑"/>
                          <a:cs typeface="Times New Roman"/>
                        </a:rPr>
                        <a:t>民族自治地方</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30000"/>
                        </a:lnSpc>
                        <a:spcAft>
                          <a:spcPts val="0"/>
                        </a:spcAft>
                      </a:pPr>
                      <a:r>
                        <a:rPr lang="en-US" sz="2800" b="1" kern="100">
                          <a:solidFill>
                            <a:srgbClr val="000000"/>
                          </a:solidFill>
                          <a:effectLst/>
                          <a:latin typeface="Times New Roman"/>
                          <a:ea typeface="华文楷体"/>
                          <a:cs typeface="Courier New"/>
                        </a:rPr>
                        <a:t>______</a:t>
                      </a:r>
                      <a:r>
                        <a:rPr lang="zh-CN" sz="2800" b="1" kern="100">
                          <a:effectLst/>
                          <a:latin typeface="Times New Roman"/>
                          <a:cs typeface="Times New Roman"/>
                        </a:rPr>
                        <a:t>、</a:t>
                      </a:r>
                      <a:r>
                        <a:rPr lang="en-US" sz="2800" b="1" kern="100">
                          <a:solidFill>
                            <a:srgbClr val="000000"/>
                          </a:solidFill>
                          <a:effectLst/>
                          <a:latin typeface="Times New Roman"/>
                          <a:ea typeface="华文楷体"/>
                          <a:cs typeface="Courier New"/>
                        </a:rPr>
                        <a:t>______</a:t>
                      </a:r>
                      <a:r>
                        <a:rPr lang="zh-CN" sz="2800" b="1" kern="100">
                          <a:effectLst/>
                          <a:latin typeface="Times New Roman"/>
                          <a:cs typeface="Times New Roman"/>
                        </a:rPr>
                        <a:t>、自治县三级</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513588">
                <a:tc>
                  <a:txBody>
                    <a:bodyPr/>
                    <a:lstStyle/>
                    <a:p>
                      <a:pPr algn="ctr">
                        <a:lnSpc>
                          <a:spcPct val="130000"/>
                        </a:lnSpc>
                        <a:spcAft>
                          <a:spcPts val="0"/>
                        </a:spcAft>
                      </a:pPr>
                      <a:r>
                        <a:rPr lang="zh-CN" sz="2800" b="1" kern="100">
                          <a:solidFill>
                            <a:srgbClr val="C00000"/>
                          </a:solidFill>
                          <a:effectLst/>
                          <a:latin typeface="宋体"/>
                          <a:ea typeface="微软雅黑"/>
                          <a:cs typeface="Times New Roman"/>
                        </a:rPr>
                        <a:t>自治机关</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30000"/>
                        </a:lnSpc>
                        <a:spcAft>
                          <a:spcPts val="0"/>
                        </a:spcAft>
                      </a:pPr>
                      <a:r>
                        <a:rPr lang="zh-CN" sz="2800" b="1" kern="100" dirty="0">
                          <a:effectLst/>
                          <a:latin typeface="Times New Roman"/>
                          <a:cs typeface="Times New Roman"/>
                        </a:rPr>
                        <a:t>民族自治地方的</a:t>
                      </a:r>
                      <a:r>
                        <a:rPr lang="en-US" sz="2800" b="1" kern="100" dirty="0">
                          <a:solidFill>
                            <a:srgbClr val="000000"/>
                          </a:solidFill>
                          <a:effectLst/>
                          <a:latin typeface="Times New Roman"/>
                          <a:ea typeface="华文楷体"/>
                          <a:cs typeface="Courier New"/>
                        </a:rPr>
                        <a:t>____________</a:t>
                      </a:r>
                      <a:r>
                        <a:rPr lang="zh-CN" sz="2800" b="1" kern="100" dirty="0">
                          <a:effectLst/>
                          <a:latin typeface="Times New Roman"/>
                          <a:cs typeface="Times New Roman"/>
                        </a:rPr>
                        <a:t>和</a:t>
                      </a:r>
                      <a:r>
                        <a:rPr lang="en-US" sz="2800" b="1" kern="100" dirty="0">
                          <a:solidFill>
                            <a:srgbClr val="000000"/>
                          </a:solidFill>
                          <a:effectLst/>
                          <a:latin typeface="Times New Roman"/>
                          <a:ea typeface="华文楷体"/>
                          <a:cs typeface="Courier New"/>
                        </a:rPr>
                        <a:t>________</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067213">
                <a:tc>
                  <a:txBody>
                    <a:bodyPr/>
                    <a:lstStyle/>
                    <a:p>
                      <a:pPr algn="ctr">
                        <a:lnSpc>
                          <a:spcPct val="130000"/>
                        </a:lnSpc>
                        <a:spcAft>
                          <a:spcPts val="0"/>
                        </a:spcAft>
                      </a:pPr>
                      <a:r>
                        <a:rPr lang="zh-CN" sz="2800" b="1" kern="100" dirty="0">
                          <a:solidFill>
                            <a:srgbClr val="C00000"/>
                          </a:solidFill>
                          <a:effectLst/>
                          <a:latin typeface="宋体"/>
                          <a:ea typeface="微软雅黑"/>
                          <a:cs typeface="Times New Roman"/>
                        </a:rPr>
                        <a:t>职权</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30000"/>
                        </a:lnSpc>
                        <a:spcAft>
                          <a:spcPts val="0"/>
                        </a:spcAft>
                      </a:pPr>
                      <a:r>
                        <a:rPr lang="zh-CN" sz="2800" b="1" kern="100" dirty="0">
                          <a:effectLst/>
                          <a:latin typeface="Times New Roman"/>
                          <a:cs typeface="Times New Roman"/>
                        </a:rPr>
                        <a:t>在行使一般行政地方国家机关职权的同时，依法行使自治权</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矩形 3"/>
          <p:cNvSpPr/>
          <p:nvPr/>
        </p:nvSpPr>
        <p:spPr>
          <a:xfrm>
            <a:off x="4963643" y="1691915"/>
            <a:ext cx="1620957" cy="523220"/>
          </a:xfrm>
          <a:prstGeom prst="rect">
            <a:avLst/>
          </a:prstGeom>
        </p:spPr>
        <p:txBody>
          <a:bodyPr wrap="none">
            <a:spAutoFit/>
          </a:bodyPr>
          <a:lstStyle/>
          <a:p>
            <a:r>
              <a:rPr lang="zh-CN" altLang="zh-CN" b="1" dirty="0">
                <a:latin typeface="Times New Roman"/>
                <a:ea typeface="华文楷体"/>
                <a:cs typeface="Times New Roman"/>
              </a:rPr>
              <a:t>基本政治</a:t>
            </a:r>
            <a:endParaRPr lang="zh-CN" altLang="en-US" dirty="0"/>
          </a:p>
        </p:txBody>
      </p:sp>
      <p:sp>
        <p:nvSpPr>
          <p:cNvPr id="5" name="矩形 4"/>
          <p:cNvSpPr/>
          <p:nvPr/>
        </p:nvSpPr>
        <p:spPr>
          <a:xfrm>
            <a:off x="3529947" y="2788875"/>
            <a:ext cx="2339102" cy="523220"/>
          </a:xfrm>
          <a:prstGeom prst="rect">
            <a:avLst/>
          </a:prstGeom>
        </p:spPr>
        <p:txBody>
          <a:bodyPr wrap="none">
            <a:spAutoFit/>
          </a:bodyPr>
          <a:lstStyle/>
          <a:p>
            <a:r>
              <a:rPr lang="zh-CN" altLang="zh-CN" b="1" dirty="0">
                <a:latin typeface="Times New Roman"/>
                <a:ea typeface="华文楷体"/>
                <a:cs typeface="Times New Roman"/>
              </a:rPr>
              <a:t>国家统一领导</a:t>
            </a:r>
            <a:endParaRPr lang="zh-CN" altLang="en-US" dirty="0"/>
          </a:p>
        </p:txBody>
      </p:sp>
      <p:sp>
        <p:nvSpPr>
          <p:cNvPr id="6" name="矩形 5"/>
          <p:cNvSpPr/>
          <p:nvPr/>
        </p:nvSpPr>
        <p:spPr>
          <a:xfrm>
            <a:off x="2844713" y="3364939"/>
            <a:ext cx="1620957" cy="523220"/>
          </a:xfrm>
          <a:prstGeom prst="rect">
            <a:avLst/>
          </a:prstGeom>
        </p:spPr>
        <p:txBody>
          <a:bodyPr wrap="none">
            <a:spAutoFit/>
          </a:bodyPr>
          <a:lstStyle/>
          <a:p>
            <a:r>
              <a:rPr lang="zh-CN" altLang="zh-CN" b="1" dirty="0">
                <a:latin typeface="Times New Roman"/>
                <a:ea typeface="华文楷体"/>
                <a:cs typeface="Times New Roman"/>
              </a:rPr>
              <a:t>区域自治</a:t>
            </a:r>
            <a:endParaRPr lang="zh-CN" altLang="en-US" dirty="0"/>
          </a:p>
        </p:txBody>
      </p:sp>
      <p:sp>
        <p:nvSpPr>
          <p:cNvPr id="7" name="矩形 6"/>
          <p:cNvSpPr/>
          <p:nvPr/>
        </p:nvSpPr>
        <p:spPr>
          <a:xfrm>
            <a:off x="7813265" y="3328935"/>
            <a:ext cx="1261884" cy="523220"/>
          </a:xfrm>
          <a:prstGeom prst="rect">
            <a:avLst/>
          </a:prstGeom>
        </p:spPr>
        <p:txBody>
          <a:bodyPr wrap="none">
            <a:spAutoFit/>
          </a:bodyPr>
          <a:lstStyle/>
          <a:p>
            <a:r>
              <a:rPr lang="zh-CN" altLang="zh-CN" b="1" dirty="0">
                <a:latin typeface="Times New Roman"/>
                <a:ea typeface="华文楷体"/>
                <a:cs typeface="Times New Roman"/>
              </a:rPr>
              <a:t>自治权</a:t>
            </a:r>
            <a:endParaRPr lang="zh-CN" altLang="en-US" dirty="0"/>
          </a:p>
        </p:txBody>
      </p:sp>
      <p:sp>
        <p:nvSpPr>
          <p:cNvPr id="8" name="矩形 7"/>
          <p:cNvSpPr/>
          <p:nvPr/>
        </p:nvSpPr>
        <p:spPr>
          <a:xfrm>
            <a:off x="2842356" y="3913887"/>
            <a:ext cx="1261884" cy="523220"/>
          </a:xfrm>
          <a:prstGeom prst="rect">
            <a:avLst/>
          </a:prstGeom>
        </p:spPr>
        <p:txBody>
          <a:bodyPr wrap="none">
            <a:spAutoFit/>
          </a:bodyPr>
          <a:lstStyle/>
          <a:p>
            <a:r>
              <a:rPr lang="zh-CN" altLang="zh-CN" b="1" dirty="0">
                <a:latin typeface="Times New Roman"/>
                <a:ea typeface="华文楷体"/>
                <a:cs typeface="Times New Roman"/>
              </a:rPr>
              <a:t>自治区</a:t>
            </a:r>
            <a:endParaRPr lang="zh-CN" altLang="en-US" dirty="0"/>
          </a:p>
        </p:txBody>
      </p:sp>
      <p:sp>
        <p:nvSpPr>
          <p:cNvPr id="9" name="矩形 8"/>
          <p:cNvSpPr/>
          <p:nvPr/>
        </p:nvSpPr>
        <p:spPr>
          <a:xfrm>
            <a:off x="4248869" y="3913887"/>
            <a:ext cx="1261884" cy="523220"/>
          </a:xfrm>
          <a:prstGeom prst="rect">
            <a:avLst/>
          </a:prstGeom>
        </p:spPr>
        <p:txBody>
          <a:bodyPr wrap="none">
            <a:spAutoFit/>
          </a:bodyPr>
          <a:lstStyle/>
          <a:p>
            <a:r>
              <a:rPr lang="zh-CN" altLang="zh-CN" b="1" dirty="0">
                <a:latin typeface="Times New Roman"/>
                <a:ea typeface="华文楷体"/>
                <a:cs typeface="Times New Roman"/>
              </a:rPr>
              <a:t>自治州</a:t>
            </a:r>
            <a:endParaRPr lang="zh-CN" altLang="en-US" dirty="0"/>
          </a:p>
        </p:txBody>
      </p:sp>
      <p:sp>
        <p:nvSpPr>
          <p:cNvPr id="10" name="矩形 9"/>
          <p:cNvSpPr/>
          <p:nvPr/>
        </p:nvSpPr>
        <p:spPr>
          <a:xfrm>
            <a:off x="5328989" y="4481063"/>
            <a:ext cx="2339102" cy="523220"/>
          </a:xfrm>
          <a:prstGeom prst="rect">
            <a:avLst/>
          </a:prstGeom>
        </p:spPr>
        <p:txBody>
          <a:bodyPr wrap="none">
            <a:spAutoFit/>
          </a:bodyPr>
          <a:lstStyle/>
          <a:p>
            <a:r>
              <a:rPr lang="zh-CN" altLang="zh-CN" b="1" dirty="0">
                <a:latin typeface="Times New Roman"/>
                <a:ea typeface="华文楷体"/>
                <a:cs typeface="Times New Roman"/>
              </a:rPr>
              <a:t>人民代表大会</a:t>
            </a:r>
            <a:endParaRPr lang="zh-CN" altLang="en-US" dirty="0"/>
          </a:p>
        </p:txBody>
      </p:sp>
      <p:sp>
        <p:nvSpPr>
          <p:cNvPr id="11" name="矩形 10"/>
          <p:cNvSpPr/>
          <p:nvPr/>
        </p:nvSpPr>
        <p:spPr>
          <a:xfrm>
            <a:off x="7885273" y="4481063"/>
            <a:ext cx="1620957" cy="523220"/>
          </a:xfrm>
          <a:prstGeom prst="rect">
            <a:avLst/>
          </a:prstGeom>
        </p:spPr>
        <p:txBody>
          <a:bodyPr wrap="none">
            <a:spAutoFit/>
          </a:bodyPr>
          <a:lstStyle/>
          <a:p>
            <a:r>
              <a:rPr lang="zh-CN" altLang="zh-CN" b="1" dirty="0">
                <a:latin typeface="Times New Roman"/>
                <a:ea typeface="华文楷体"/>
                <a:cs typeface="Times New Roman"/>
              </a:rPr>
              <a:t>人民政府</a:t>
            </a:r>
            <a:endParaRPr lang="zh-CN" altLang="en-US" dirty="0"/>
          </a:p>
        </p:txBody>
      </p:sp>
    </p:spTree>
    <p:extLst>
      <p:ext uri="{BB962C8B-B14F-4D97-AF65-F5344CB8AC3E}">
        <p14:creationId xmlns:p14="http://schemas.microsoft.com/office/powerpoint/2010/main" val="99426987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randombar(horizontal)">
                                      <p:cBhvr>
                                        <p:cTn id="4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346854"/>
            <a:ext cx="10692000" cy="2505301"/>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易错清零</a:t>
            </a:r>
            <a:r>
              <a:rPr lang="en-US" altLang="zh-CN" kern="100" dirty="0">
                <a:latin typeface="Times New Roman"/>
                <a:ea typeface="黑体"/>
                <a:cs typeface="Courier New"/>
              </a:rPr>
              <a:t>]</a:t>
            </a:r>
            <a:r>
              <a:rPr lang="zh-CN" altLang="zh-CN" kern="100" dirty="0">
                <a:latin typeface="Times New Roman"/>
                <a:ea typeface="华文楷体"/>
                <a:cs typeface="Times New Roman"/>
              </a:rPr>
              <a:t>民族自治地方的人民法院和人民检察院不是自治机关，而是司法机关，这是由我国司法机关依法独立行使职权的原则决定的。我国宪法规定，人民法院、人民检察院依法独立行使审判权和检察权，不受行政机关、社会团体和个人的干涉。</a:t>
            </a:r>
            <a:endParaRPr lang="zh-CN" altLang="zh-CN" sz="1050" kern="100" dirty="0">
              <a:effectLst/>
              <a:latin typeface="宋体"/>
              <a:cs typeface="Courier New"/>
            </a:endParaRPr>
          </a:p>
        </p:txBody>
      </p:sp>
    </p:spTree>
    <p:extLst>
      <p:ext uri="{BB962C8B-B14F-4D97-AF65-F5344CB8AC3E}">
        <p14:creationId xmlns:p14="http://schemas.microsoft.com/office/powerpoint/2010/main" val="3924578464"/>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39787"/>
            <a:ext cx="10692000" cy="5741315"/>
          </a:xfrm>
        </p:spPr>
        <p:txBody>
          <a:bodyPr/>
          <a:lstStyle/>
          <a:p>
            <a:pPr algn="just">
              <a:lnSpc>
                <a:spcPct val="110000"/>
              </a:lnSpc>
              <a:spcAft>
                <a:spcPts val="0"/>
              </a:spcAft>
            </a:pPr>
            <a:r>
              <a:rPr lang="en-US" altLang="zh-CN" kern="100" dirty="0">
                <a:latin typeface="Times New Roman"/>
                <a:cs typeface="Courier New"/>
              </a:rPr>
              <a:t>(2)</a:t>
            </a:r>
            <a:r>
              <a:rPr lang="zh-CN" altLang="zh-CN" kern="100" dirty="0">
                <a:latin typeface="Times New Roman"/>
                <a:cs typeface="Times New Roman"/>
              </a:rPr>
              <a:t>我国实行民族区域自治制度的原因</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①</a:t>
            </a:r>
            <a:r>
              <a:rPr lang="zh-CN" altLang="zh-CN" kern="100" dirty="0">
                <a:latin typeface="Times New Roman"/>
                <a:cs typeface="Times New Roman"/>
              </a:rPr>
              <a:t>必要性：统一的</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国家的历史传统，各民族</a:t>
            </a:r>
            <a:r>
              <a:rPr lang="en-US" altLang="zh-CN" kern="100" dirty="0">
                <a:latin typeface="宋体"/>
                <a:cs typeface="Times New Roman"/>
              </a:rPr>
              <a:t>“</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、小聚居、交错居住</a:t>
            </a:r>
            <a:r>
              <a:rPr lang="en-US" altLang="zh-CN" kern="100" dirty="0">
                <a:latin typeface="宋体"/>
                <a:cs typeface="Times New Roman"/>
              </a:rPr>
              <a:t>”</a:t>
            </a:r>
            <a:r>
              <a:rPr lang="zh-CN" altLang="zh-CN" kern="100" dirty="0">
                <a:latin typeface="Times New Roman"/>
                <a:cs typeface="Times New Roman"/>
              </a:rPr>
              <a:t>的分布格局以及在长期奋斗中形成的相互依存的民族关系。</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②</a:t>
            </a:r>
            <a:r>
              <a:rPr lang="zh-CN" altLang="zh-CN" kern="100" dirty="0">
                <a:latin typeface="Times New Roman"/>
                <a:cs typeface="Times New Roman"/>
              </a:rPr>
              <a:t>重要性</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a</a:t>
            </a:r>
            <a:r>
              <a:rPr lang="zh-CN" altLang="zh-CN" kern="100" dirty="0">
                <a:latin typeface="Times New Roman"/>
                <a:cs typeface="Times New Roman"/>
              </a:rPr>
              <a:t>．是我国的一项</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制度，是中国特色解决民族问题正确道路的一个重要制度保障。</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b</a:t>
            </a:r>
            <a:r>
              <a:rPr lang="zh-CN" altLang="zh-CN" kern="100" dirty="0">
                <a:latin typeface="Times New Roman"/>
                <a:cs typeface="Times New Roman"/>
              </a:rPr>
              <a:t>．民族区域自治制度既保证了国家</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，又实现了各民族共同当家作主。</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c</a:t>
            </a:r>
            <a:r>
              <a:rPr lang="zh-CN" altLang="zh-CN" kern="100" dirty="0">
                <a:latin typeface="Times New Roman"/>
                <a:cs typeface="Times New Roman"/>
              </a:rPr>
              <a:t>．实践证明，民族区域自治制度符合我国</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，在维护国家统一、领土完整，在加强民族</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、促进民族地区发展、增强中华民族</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等方面都起到了重要作用。</a:t>
            </a:r>
            <a:endParaRPr lang="zh-CN" altLang="zh-CN" sz="1050" kern="100" dirty="0">
              <a:effectLst/>
              <a:latin typeface="宋体"/>
              <a:cs typeface="Courier New"/>
            </a:endParaRPr>
          </a:p>
        </p:txBody>
      </p:sp>
      <p:sp>
        <p:nvSpPr>
          <p:cNvPr id="3" name="矩形 2"/>
          <p:cNvSpPr/>
          <p:nvPr/>
        </p:nvSpPr>
        <p:spPr>
          <a:xfrm>
            <a:off x="3312765" y="971835"/>
            <a:ext cx="1261884" cy="523220"/>
          </a:xfrm>
          <a:prstGeom prst="rect">
            <a:avLst/>
          </a:prstGeom>
        </p:spPr>
        <p:txBody>
          <a:bodyPr wrap="none">
            <a:spAutoFit/>
          </a:bodyPr>
          <a:lstStyle/>
          <a:p>
            <a:r>
              <a:rPr lang="zh-CN" altLang="zh-CN" b="1" dirty="0">
                <a:latin typeface="Times New Roman"/>
                <a:ea typeface="华文楷体"/>
                <a:cs typeface="Times New Roman"/>
              </a:rPr>
              <a:t>多民族</a:t>
            </a:r>
            <a:endParaRPr lang="zh-CN" altLang="en-US" dirty="0"/>
          </a:p>
        </p:txBody>
      </p:sp>
      <p:sp>
        <p:nvSpPr>
          <p:cNvPr id="4" name="矩形 3"/>
          <p:cNvSpPr/>
          <p:nvPr/>
        </p:nvSpPr>
        <p:spPr>
          <a:xfrm>
            <a:off x="8749369" y="988675"/>
            <a:ext cx="1261884" cy="523220"/>
          </a:xfrm>
          <a:prstGeom prst="rect">
            <a:avLst/>
          </a:prstGeom>
        </p:spPr>
        <p:txBody>
          <a:bodyPr wrap="none">
            <a:spAutoFit/>
          </a:bodyPr>
          <a:lstStyle/>
          <a:p>
            <a:r>
              <a:rPr lang="zh-CN" altLang="zh-CN" b="1" dirty="0">
                <a:latin typeface="Times New Roman"/>
                <a:ea typeface="华文楷体"/>
                <a:cs typeface="Times New Roman"/>
              </a:rPr>
              <a:t>大杂居</a:t>
            </a:r>
            <a:endParaRPr lang="zh-CN" altLang="en-US" dirty="0"/>
          </a:p>
        </p:txBody>
      </p:sp>
      <p:sp>
        <p:nvSpPr>
          <p:cNvPr id="5" name="矩形 4"/>
          <p:cNvSpPr/>
          <p:nvPr/>
        </p:nvSpPr>
        <p:spPr>
          <a:xfrm>
            <a:off x="3167972" y="2860883"/>
            <a:ext cx="1620957" cy="523220"/>
          </a:xfrm>
          <a:prstGeom prst="rect">
            <a:avLst/>
          </a:prstGeom>
        </p:spPr>
        <p:txBody>
          <a:bodyPr wrap="none">
            <a:spAutoFit/>
          </a:bodyPr>
          <a:lstStyle/>
          <a:p>
            <a:r>
              <a:rPr lang="zh-CN" altLang="zh-CN" b="1" dirty="0">
                <a:latin typeface="Times New Roman"/>
                <a:ea typeface="华文楷体"/>
                <a:cs typeface="Times New Roman"/>
              </a:rPr>
              <a:t>基本政治</a:t>
            </a:r>
            <a:endParaRPr lang="zh-CN" altLang="en-US" dirty="0"/>
          </a:p>
        </p:txBody>
      </p:sp>
      <p:sp>
        <p:nvSpPr>
          <p:cNvPr id="6" name="矩形 5"/>
          <p:cNvSpPr/>
          <p:nvPr/>
        </p:nvSpPr>
        <p:spPr>
          <a:xfrm>
            <a:off x="6157081" y="3816151"/>
            <a:ext cx="1620957" cy="523220"/>
          </a:xfrm>
          <a:prstGeom prst="rect">
            <a:avLst/>
          </a:prstGeom>
        </p:spPr>
        <p:txBody>
          <a:bodyPr wrap="none">
            <a:spAutoFit/>
          </a:bodyPr>
          <a:lstStyle/>
          <a:p>
            <a:r>
              <a:rPr lang="zh-CN" altLang="zh-CN" b="1" dirty="0">
                <a:latin typeface="Times New Roman"/>
                <a:ea typeface="华文楷体"/>
                <a:cs typeface="Times New Roman"/>
              </a:rPr>
              <a:t>团结统一</a:t>
            </a:r>
            <a:endParaRPr lang="zh-CN" altLang="en-US" dirty="0"/>
          </a:p>
        </p:txBody>
      </p:sp>
      <p:sp>
        <p:nvSpPr>
          <p:cNvPr id="7" name="矩形 6"/>
          <p:cNvSpPr/>
          <p:nvPr/>
        </p:nvSpPr>
        <p:spPr>
          <a:xfrm>
            <a:off x="7234490" y="4752255"/>
            <a:ext cx="902811" cy="523220"/>
          </a:xfrm>
          <a:prstGeom prst="rect">
            <a:avLst/>
          </a:prstGeom>
        </p:spPr>
        <p:txBody>
          <a:bodyPr wrap="none">
            <a:spAutoFit/>
          </a:bodyPr>
          <a:lstStyle/>
          <a:p>
            <a:r>
              <a:rPr lang="zh-CN" altLang="zh-CN" b="1" dirty="0">
                <a:latin typeface="Times New Roman"/>
                <a:ea typeface="华文楷体"/>
                <a:cs typeface="Times New Roman"/>
              </a:rPr>
              <a:t>国情</a:t>
            </a:r>
            <a:endParaRPr lang="zh-CN" altLang="en-US" dirty="0"/>
          </a:p>
        </p:txBody>
      </p:sp>
      <p:sp>
        <p:nvSpPr>
          <p:cNvPr id="8" name="矩形 7"/>
          <p:cNvSpPr/>
          <p:nvPr/>
        </p:nvSpPr>
        <p:spPr>
          <a:xfrm>
            <a:off x="3996064" y="5220307"/>
            <a:ext cx="1620957" cy="523220"/>
          </a:xfrm>
          <a:prstGeom prst="rect">
            <a:avLst/>
          </a:prstGeom>
        </p:spPr>
        <p:txBody>
          <a:bodyPr wrap="none">
            <a:spAutoFit/>
          </a:bodyPr>
          <a:lstStyle/>
          <a:p>
            <a:r>
              <a:rPr lang="zh-CN" altLang="zh-CN" b="1" dirty="0">
                <a:latin typeface="Times New Roman"/>
                <a:ea typeface="华文楷体"/>
                <a:cs typeface="Times New Roman"/>
              </a:rPr>
              <a:t>平等团结</a:t>
            </a:r>
            <a:endParaRPr lang="zh-CN" altLang="en-US" dirty="0"/>
          </a:p>
        </p:txBody>
      </p:sp>
      <p:sp>
        <p:nvSpPr>
          <p:cNvPr id="9" name="矩形 8"/>
          <p:cNvSpPr/>
          <p:nvPr/>
        </p:nvSpPr>
        <p:spPr>
          <a:xfrm>
            <a:off x="792485" y="5688359"/>
            <a:ext cx="1261884" cy="523220"/>
          </a:xfrm>
          <a:prstGeom prst="rect">
            <a:avLst/>
          </a:prstGeom>
        </p:spPr>
        <p:txBody>
          <a:bodyPr wrap="none">
            <a:spAutoFit/>
          </a:bodyPr>
          <a:lstStyle/>
          <a:p>
            <a:r>
              <a:rPr lang="zh-CN" altLang="zh-CN" b="1" dirty="0">
                <a:latin typeface="Times New Roman"/>
                <a:ea typeface="华文楷体"/>
                <a:cs typeface="Times New Roman"/>
              </a:rPr>
              <a:t>凝聚力</a:t>
            </a:r>
            <a:endParaRPr lang="zh-CN" altLang="en-US" dirty="0"/>
          </a:p>
        </p:txBody>
      </p:sp>
    </p:spTree>
    <p:extLst>
      <p:ext uri="{BB962C8B-B14F-4D97-AF65-F5344CB8AC3E}">
        <p14:creationId xmlns:p14="http://schemas.microsoft.com/office/powerpoint/2010/main" val="66735111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randombar(horizontal)">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坚持和完善民族区域自治制度</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要充分保证民族自治地方依法行使自治权，切实尊重和保障少数民族的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，因地制宜采取措施，积极推动民族自治地方的经济社会文化发展。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必须坚定不移地维护</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，依法妥善处理影响民族关系的各种矛盾和问题，依法打击民族分裂势力及其活动，坚决反对和有力回击境内外敌对势力利用民族问题进行的渗透、破坏活动。</a:t>
            </a:r>
            <a:endParaRPr lang="zh-CN" altLang="zh-CN" sz="1050" kern="100" dirty="0">
              <a:effectLst/>
              <a:latin typeface="宋体"/>
              <a:cs typeface="Courier New"/>
            </a:endParaRPr>
          </a:p>
        </p:txBody>
      </p:sp>
      <p:sp>
        <p:nvSpPr>
          <p:cNvPr id="3" name="矩形 2"/>
          <p:cNvSpPr/>
          <p:nvPr/>
        </p:nvSpPr>
        <p:spPr>
          <a:xfrm>
            <a:off x="1476561" y="2015951"/>
            <a:ext cx="1620957" cy="523220"/>
          </a:xfrm>
          <a:prstGeom prst="rect">
            <a:avLst/>
          </a:prstGeom>
        </p:spPr>
        <p:txBody>
          <a:bodyPr wrap="none">
            <a:spAutoFit/>
          </a:bodyPr>
          <a:lstStyle/>
          <a:p>
            <a:r>
              <a:rPr lang="zh-CN" altLang="zh-CN" b="1" dirty="0">
                <a:latin typeface="Times New Roman"/>
                <a:ea typeface="华文楷体"/>
                <a:cs typeface="Times New Roman"/>
              </a:rPr>
              <a:t>合法权益</a:t>
            </a:r>
            <a:endParaRPr lang="zh-CN" altLang="en-US" dirty="0"/>
          </a:p>
        </p:txBody>
      </p:sp>
      <p:sp>
        <p:nvSpPr>
          <p:cNvPr id="4" name="矩形 3"/>
          <p:cNvSpPr/>
          <p:nvPr/>
        </p:nvSpPr>
        <p:spPr>
          <a:xfrm>
            <a:off x="4032845" y="3227716"/>
            <a:ext cx="1620957" cy="523220"/>
          </a:xfrm>
          <a:prstGeom prst="rect">
            <a:avLst/>
          </a:prstGeom>
        </p:spPr>
        <p:txBody>
          <a:bodyPr wrap="none">
            <a:spAutoFit/>
          </a:bodyPr>
          <a:lstStyle/>
          <a:p>
            <a:r>
              <a:rPr lang="zh-CN" altLang="zh-CN" b="1" dirty="0">
                <a:latin typeface="Times New Roman"/>
                <a:ea typeface="华文楷体"/>
                <a:cs typeface="Times New Roman"/>
              </a:rPr>
              <a:t>国家尊严</a:t>
            </a:r>
            <a:endParaRPr lang="zh-CN" altLang="en-US" dirty="0"/>
          </a:p>
        </p:txBody>
      </p:sp>
    </p:spTree>
    <p:extLst>
      <p:ext uri="{BB962C8B-B14F-4D97-AF65-F5344CB8AC3E}">
        <p14:creationId xmlns:p14="http://schemas.microsoft.com/office/powerpoint/2010/main" val="192994516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latin typeface="Times New Roman"/>
                <a:cs typeface="Courier New"/>
              </a:rPr>
              <a:t>③</a:t>
            </a:r>
            <a:r>
              <a:rPr lang="zh-CN" altLang="zh-CN" kern="100" dirty="0">
                <a:latin typeface="Times New Roman"/>
                <a:cs typeface="Times New Roman"/>
              </a:rPr>
              <a:t>必须深化民族团结进步教育，加强各民族交往交流交融，不断增进各族群众对伟大祖国、中华民族、中华文化、中国共产党、中国特色社会主义的认同，牢固树立休戚与共、荣辱与共、生死与共、命运与共的共同体理念，铸牢</a:t>
            </a:r>
            <a:r>
              <a:rPr lang="en-US" altLang="zh-CN" kern="100" dirty="0">
                <a:solidFill>
                  <a:srgbClr val="000000"/>
                </a:solidFill>
                <a:latin typeface="Times New Roman"/>
                <a:ea typeface="华文楷体"/>
                <a:cs typeface="Courier New"/>
              </a:rPr>
              <a:t>______________</a:t>
            </a:r>
            <a:r>
              <a:rPr lang="zh-CN" altLang="zh-CN" kern="100" dirty="0">
                <a:latin typeface="Times New Roman"/>
                <a:cs typeface="Times New Roman"/>
              </a:rPr>
              <a:t>意识，促进各民族像石榴籽一样紧紧抱在一起，共同团结奋斗、共同繁荣发展。</a:t>
            </a:r>
            <a:endParaRPr lang="zh-CN" altLang="zh-CN" sz="1050" kern="100" dirty="0">
              <a:effectLst/>
              <a:latin typeface="宋体"/>
              <a:cs typeface="Courier New"/>
            </a:endParaRPr>
          </a:p>
        </p:txBody>
      </p:sp>
      <p:sp>
        <p:nvSpPr>
          <p:cNvPr id="3" name="矩形 2"/>
          <p:cNvSpPr/>
          <p:nvPr/>
        </p:nvSpPr>
        <p:spPr>
          <a:xfrm>
            <a:off x="5112965" y="2628019"/>
            <a:ext cx="2698175" cy="523220"/>
          </a:xfrm>
          <a:prstGeom prst="rect">
            <a:avLst/>
          </a:prstGeom>
        </p:spPr>
        <p:txBody>
          <a:bodyPr wrap="none">
            <a:spAutoFit/>
          </a:bodyPr>
          <a:lstStyle/>
          <a:p>
            <a:r>
              <a:rPr lang="zh-CN" altLang="zh-CN" b="1" dirty="0">
                <a:latin typeface="Times New Roman"/>
                <a:ea typeface="华文楷体"/>
                <a:cs typeface="Times New Roman"/>
              </a:rPr>
              <a:t>中华民族共同体</a:t>
            </a:r>
            <a:endParaRPr lang="zh-CN" altLang="en-US" dirty="0"/>
          </a:p>
        </p:txBody>
      </p:sp>
    </p:spTree>
    <p:extLst>
      <p:ext uri="{BB962C8B-B14F-4D97-AF65-F5344CB8AC3E}">
        <p14:creationId xmlns:p14="http://schemas.microsoft.com/office/powerpoint/2010/main" val="32461416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2603"/>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zh-CN" altLang="zh-CN" kern="100" dirty="0">
                <a:latin typeface="Times New Roman"/>
                <a:ea typeface="华文楷体"/>
                <a:cs typeface="Times New Roman"/>
              </a:rPr>
              <a:t>民族团结是我国各族人民的生命线，中华民族共同体意识是民族团结之本。要紧紧抓住铸牢中华民族共同体意识这条主线，深化民族团结进步教育，引导各族群众牢固树立休戚与共、荣辱与共、生死与共、命运与共的共同体理念，不断巩固中华民族共同体思想基础，促进各民族在中华民族大家庭中像石榴籽一样紧紧抱在一起，共同建设伟大祖国，共同创造美好生活。</a:t>
            </a:r>
            <a:endParaRPr lang="zh-CN" altLang="zh-CN" sz="1050" kern="100" dirty="0">
              <a:effectLst/>
              <a:latin typeface="宋体"/>
              <a:cs typeface="Courier New"/>
            </a:endParaRPr>
          </a:p>
        </p:txBody>
      </p:sp>
    </p:spTree>
    <p:extLst>
      <p:ext uri="{BB962C8B-B14F-4D97-AF65-F5344CB8AC3E}">
        <p14:creationId xmlns:p14="http://schemas.microsoft.com/office/powerpoint/2010/main" val="251955209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2603"/>
          </a:xfrm>
        </p:spPr>
        <p:txBody>
          <a:bodyPr/>
          <a:lstStyle/>
          <a:p>
            <a:pPr algn="just">
              <a:spcAft>
                <a:spcPts val="0"/>
              </a:spcAft>
            </a:pPr>
            <a:r>
              <a:rPr lang="zh-CN" altLang="zh-CN" kern="100" dirty="0">
                <a:latin typeface="Times New Roman"/>
                <a:ea typeface="黑体"/>
                <a:cs typeface="Times New Roman"/>
              </a:rPr>
              <a:t>三、我国的宗教政策与法律</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．实行宗教信仰自由政策</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我国宗教信仰自由政策只保护信仰宗教的自由吗？</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国家既保护公民信仰宗教的自由，又保护公民不信仰宗教的自由。</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易错清零</a:t>
            </a:r>
            <a:r>
              <a:rPr lang="en-US" altLang="zh-CN" kern="100" dirty="0">
                <a:latin typeface="Times New Roman"/>
                <a:ea typeface="黑体"/>
                <a:cs typeface="Courier New"/>
              </a:rPr>
              <a:t>]</a:t>
            </a:r>
            <a:r>
              <a:rPr lang="zh-CN" altLang="zh-CN" kern="100" dirty="0">
                <a:latin typeface="Times New Roman"/>
                <a:ea typeface="华文楷体"/>
                <a:cs typeface="Times New Roman"/>
              </a:rPr>
              <a:t>我国尊重和保护正常的宗教活动，但不鼓励、支持群众信仰宗教。宗教信仰自由是公民的一项基本权利。</a:t>
            </a:r>
            <a:endParaRPr lang="zh-CN" altLang="zh-CN" sz="1050" kern="100" dirty="0">
              <a:effectLst/>
              <a:latin typeface="宋体"/>
              <a:cs typeface="Courier New"/>
            </a:endParaRPr>
          </a:p>
        </p:txBody>
      </p:sp>
    </p:spTree>
    <p:extLst>
      <p:ext uri="{BB962C8B-B14F-4D97-AF65-F5344CB8AC3E}">
        <p14:creationId xmlns:p14="http://schemas.microsoft.com/office/powerpoint/2010/main" val="362184344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40602"/>
          </a:xfrm>
        </p:spPr>
        <p:txBody>
          <a:bodyPr/>
          <a:lstStyle/>
          <a:p>
            <a:pPr algn="just">
              <a:spcAft>
                <a:spcPts val="0"/>
              </a:spcAft>
            </a:pPr>
            <a:r>
              <a:rPr lang="en-US" altLang="zh-CN" sz="2700" kern="100" dirty="0">
                <a:latin typeface="Times New Roman"/>
                <a:cs typeface="Courier New"/>
              </a:rPr>
              <a:t>2</a:t>
            </a:r>
            <a:r>
              <a:rPr lang="zh-CN" altLang="zh-CN" sz="2700" kern="100" dirty="0">
                <a:latin typeface="Times New Roman"/>
                <a:ea typeface="华文楷体"/>
                <a:cs typeface="Times New Roman"/>
              </a:rPr>
              <a:t>．</a:t>
            </a:r>
            <a:r>
              <a:rPr lang="zh-CN" altLang="zh-CN" sz="2700" kern="100" dirty="0">
                <a:latin typeface="Times New Roman"/>
                <a:cs typeface="Times New Roman"/>
              </a:rPr>
              <a:t>依法管理宗教事务</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(1)</a:t>
            </a:r>
            <a:r>
              <a:rPr lang="zh-CN" altLang="zh-CN" sz="2700" kern="100" dirty="0">
                <a:latin typeface="Times New Roman"/>
                <a:cs typeface="Times New Roman"/>
              </a:rPr>
              <a:t>原因：宗教界人士和信教群众在享有宗教信仰自由的同时，必须履行法律规定的义务。宗教活动必须在</a:t>
            </a:r>
            <a:r>
              <a:rPr lang="en-US" altLang="zh-CN" sz="2700" kern="100" dirty="0">
                <a:solidFill>
                  <a:srgbClr val="000000"/>
                </a:solidFill>
                <a:latin typeface="Times New Roman"/>
                <a:ea typeface="华文楷体"/>
                <a:cs typeface="Courier New"/>
              </a:rPr>
              <a:t>__________</a:t>
            </a:r>
            <a:r>
              <a:rPr lang="zh-CN" altLang="zh-CN" sz="2700" kern="100" dirty="0">
                <a:latin typeface="Times New Roman"/>
                <a:cs typeface="Times New Roman"/>
              </a:rPr>
              <a:t>允许的范围内进行。</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(2)</a:t>
            </a:r>
            <a:r>
              <a:rPr lang="zh-CN" altLang="zh-CN" sz="2700" kern="100" dirty="0">
                <a:latin typeface="Times New Roman"/>
                <a:cs typeface="Times New Roman"/>
              </a:rPr>
              <a:t>坚持原则：</a:t>
            </a:r>
            <a:r>
              <a:rPr lang="en-US" altLang="zh-CN" sz="2700" kern="100" dirty="0">
                <a:solidFill>
                  <a:srgbClr val="000000"/>
                </a:solidFill>
                <a:latin typeface="Times New Roman"/>
                <a:ea typeface="华文楷体"/>
                <a:cs typeface="Courier New"/>
              </a:rPr>
              <a:t>________</a:t>
            </a:r>
            <a:r>
              <a:rPr lang="zh-CN" altLang="zh-CN" sz="2700" kern="100" dirty="0">
                <a:latin typeface="Times New Roman"/>
                <a:cs typeface="Times New Roman"/>
              </a:rPr>
              <a:t>、制止非法、遏制极端、抵御渗透、打击犯罪。</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3</a:t>
            </a:r>
            <a:r>
              <a:rPr lang="zh-CN" altLang="zh-CN" sz="2700" kern="100" dirty="0">
                <a:latin typeface="Times New Roman"/>
                <a:cs typeface="Times New Roman"/>
              </a:rPr>
              <a:t>．坚持独立自主自办的原则</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(1)</a:t>
            </a:r>
            <a:r>
              <a:rPr lang="zh-CN" altLang="zh-CN" sz="2700" kern="100" dirty="0">
                <a:latin typeface="Times New Roman"/>
                <a:cs typeface="Times New Roman"/>
              </a:rPr>
              <a:t>要求：任何境外组织和个人不得干预我国的</a:t>
            </a:r>
            <a:r>
              <a:rPr lang="en-US" altLang="zh-CN" sz="2700" kern="100" dirty="0">
                <a:solidFill>
                  <a:srgbClr val="000000"/>
                </a:solidFill>
                <a:latin typeface="Times New Roman"/>
                <a:ea typeface="华文楷体"/>
                <a:cs typeface="Courier New"/>
              </a:rPr>
              <a:t>________</a:t>
            </a:r>
            <a:r>
              <a:rPr lang="zh-CN" altLang="zh-CN" sz="2700" kern="100" dirty="0">
                <a:latin typeface="Times New Roman"/>
                <a:cs typeface="Times New Roman"/>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(2)</a:t>
            </a:r>
            <a:r>
              <a:rPr lang="zh-CN" altLang="zh-CN" sz="2700" kern="100" dirty="0">
                <a:latin typeface="Times New Roman"/>
                <a:cs typeface="Times New Roman"/>
              </a:rPr>
              <a:t>态度：支持宗教界在</a:t>
            </a:r>
            <a:r>
              <a:rPr lang="en-US" altLang="zh-CN" sz="2700" kern="100" dirty="0">
                <a:solidFill>
                  <a:srgbClr val="000000"/>
                </a:solidFill>
                <a:latin typeface="Times New Roman"/>
                <a:ea typeface="华文楷体"/>
                <a:cs typeface="Courier New"/>
              </a:rPr>
              <a:t>________</a:t>
            </a:r>
            <a:r>
              <a:rPr lang="zh-CN" altLang="zh-CN" sz="2700" kern="100" dirty="0">
                <a:latin typeface="Times New Roman"/>
                <a:cs typeface="Times New Roman"/>
              </a:rPr>
              <a:t>的基础上开展对外交往，严格禁止境外宗教的渗透和发展，坚决打击宗教极端思想的传播，严密防范宗教极端行为的发生。</a:t>
            </a:r>
            <a:endParaRPr lang="zh-CN" altLang="zh-CN" sz="2700" kern="100" dirty="0">
              <a:effectLst/>
              <a:latin typeface="宋体"/>
              <a:cs typeface="Courier New"/>
            </a:endParaRPr>
          </a:p>
        </p:txBody>
      </p:sp>
      <p:sp>
        <p:nvSpPr>
          <p:cNvPr id="3" name="矩形 2"/>
          <p:cNvSpPr/>
          <p:nvPr/>
        </p:nvSpPr>
        <p:spPr>
          <a:xfrm>
            <a:off x="5905244" y="1943943"/>
            <a:ext cx="1980029" cy="523220"/>
          </a:xfrm>
          <a:prstGeom prst="rect">
            <a:avLst/>
          </a:prstGeom>
        </p:spPr>
        <p:txBody>
          <a:bodyPr wrap="none">
            <a:spAutoFit/>
          </a:bodyPr>
          <a:lstStyle/>
          <a:p>
            <a:r>
              <a:rPr lang="zh-CN" altLang="zh-CN" b="1" dirty="0">
                <a:latin typeface="Times New Roman"/>
                <a:ea typeface="华文楷体"/>
                <a:cs typeface="Times New Roman"/>
              </a:rPr>
              <a:t>宪法和法律</a:t>
            </a:r>
            <a:endParaRPr lang="zh-CN" altLang="en-US" dirty="0"/>
          </a:p>
        </p:txBody>
      </p:sp>
      <p:sp>
        <p:nvSpPr>
          <p:cNvPr id="4" name="矩形 3"/>
          <p:cNvSpPr/>
          <p:nvPr/>
        </p:nvSpPr>
        <p:spPr>
          <a:xfrm>
            <a:off x="2519900" y="2556011"/>
            <a:ext cx="1620957" cy="523220"/>
          </a:xfrm>
          <a:prstGeom prst="rect">
            <a:avLst/>
          </a:prstGeom>
        </p:spPr>
        <p:txBody>
          <a:bodyPr wrap="none">
            <a:spAutoFit/>
          </a:bodyPr>
          <a:lstStyle/>
          <a:p>
            <a:r>
              <a:rPr lang="zh-CN" altLang="zh-CN" b="1" dirty="0">
                <a:latin typeface="Times New Roman"/>
                <a:ea typeface="华文楷体"/>
                <a:cs typeface="Times New Roman"/>
              </a:rPr>
              <a:t>保护合法</a:t>
            </a:r>
            <a:endParaRPr lang="zh-CN" altLang="en-US" dirty="0"/>
          </a:p>
        </p:txBody>
      </p:sp>
      <p:sp>
        <p:nvSpPr>
          <p:cNvPr id="5" name="矩形 4"/>
          <p:cNvSpPr/>
          <p:nvPr/>
        </p:nvSpPr>
        <p:spPr>
          <a:xfrm>
            <a:off x="7345213" y="3708139"/>
            <a:ext cx="1620957" cy="523220"/>
          </a:xfrm>
          <a:prstGeom prst="rect">
            <a:avLst/>
          </a:prstGeom>
        </p:spPr>
        <p:txBody>
          <a:bodyPr wrap="none">
            <a:spAutoFit/>
          </a:bodyPr>
          <a:lstStyle/>
          <a:p>
            <a:r>
              <a:rPr lang="zh-CN" altLang="zh-CN" b="1" dirty="0">
                <a:latin typeface="Times New Roman"/>
                <a:ea typeface="华文楷体"/>
                <a:cs typeface="Times New Roman"/>
              </a:rPr>
              <a:t>宗教事务</a:t>
            </a:r>
            <a:endParaRPr lang="zh-CN" altLang="en-US" dirty="0"/>
          </a:p>
        </p:txBody>
      </p:sp>
      <p:sp>
        <p:nvSpPr>
          <p:cNvPr id="6" name="矩形 5"/>
          <p:cNvSpPr/>
          <p:nvPr/>
        </p:nvSpPr>
        <p:spPr>
          <a:xfrm>
            <a:off x="3960837" y="4231359"/>
            <a:ext cx="1620957" cy="523220"/>
          </a:xfrm>
          <a:prstGeom prst="rect">
            <a:avLst/>
          </a:prstGeom>
        </p:spPr>
        <p:txBody>
          <a:bodyPr wrap="none">
            <a:spAutoFit/>
          </a:bodyPr>
          <a:lstStyle/>
          <a:p>
            <a:r>
              <a:rPr lang="zh-CN" altLang="zh-CN" b="1" dirty="0">
                <a:latin typeface="Times New Roman"/>
                <a:ea typeface="华文楷体"/>
                <a:cs typeface="Times New Roman"/>
              </a:rPr>
              <a:t>平等友好</a:t>
            </a:r>
            <a:endParaRPr lang="zh-CN" altLang="en-US" dirty="0"/>
          </a:p>
        </p:txBody>
      </p:sp>
    </p:spTree>
    <p:extLst>
      <p:ext uri="{BB962C8B-B14F-4D97-AF65-F5344CB8AC3E}">
        <p14:creationId xmlns:p14="http://schemas.microsoft.com/office/powerpoint/2010/main" val="17110399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28053"/>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．积极引导宗教与社会主义社会相适应</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重要任务：支持我国宗教坚持</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方向。</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具体要求</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不是要求宗教界人士和信教群众放弃宗教信仰，而是要求他们热爱祖国、拥护</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制度、拥护中国共产党的领导，遵守国家的法律、法规和方针政策。</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要求他们从事宗教活动要服从和服务于国家的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与中华民族的整体利益。</a:t>
            </a:r>
            <a:endParaRPr lang="zh-CN" altLang="zh-CN" sz="1050" kern="100" dirty="0">
              <a:effectLst/>
              <a:latin typeface="宋体"/>
              <a:cs typeface="Courier New"/>
            </a:endParaRPr>
          </a:p>
        </p:txBody>
      </p:sp>
      <p:sp>
        <p:nvSpPr>
          <p:cNvPr id="3" name="矩形 2"/>
          <p:cNvSpPr/>
          <p:nvPr/>
        </p:nvSpPr>
        <p:spPr>
          <a:xfrm>
            <a:off x="5507265" y="1439887"/>
            <a:ext cx="1261884" cy="523220"/>
          </a:xfrm>
          <a:prstGeom prst="rect">
            <a:avLst/>
          </a:prstGeom>
        </p:spPr>
        <p:txBody>
          <a:bodyPr wrap="none">
            <a:spAutoFit/>
          </a:bodyPr>
          <a:lstStyle/>
          <a:p>
            <a:r>
              <a:rPr lang="zh-CN" altLang="zh-CN" b="1" dirty="0">
                <a:latin typeface="Times New Roman"/>
                <a:ea typeface="华文楷体"/>
                <a:cs typeface="Times New Roman"/>
              </a:rPr>
              <a:t>中国化</a:t>
            </a:r>
            <a:endParaRPr lang="zh-CN" altLang="en-US" dirty="0"/>
          </a:p>
        </p:txBody>
      </p:sp>
      <p:sp>
        <p:nvSpPr>
          <p:cNvPr id="4" name="矩形 3"/>
          <p:cNvSpPr/>
          <p:nvPr/>
        </p:nvSpPr>
        <p:spPr>
          <a:xfrm>
            <a:off x="2591908" y="3240088"/>
            <a:ext cx="1620957" cy="523220"/>
          </a:xfrm>
          <a:prstGeom prst="rect">
            <a:avLst/>
          </a:prstGeom>
        </p:spPr>
        <p:txBody>
          <a:bodyPr wrap="none">
            <a:spAutoFit/>
          </a:bodyPr>
          <a:lstStyle/>
          <a:p>
            <a:r>
              <a:rPr lang="zh-CN" altLang="zh-CN" b="1" dirty="0">
                <a:latin typeface="Times New Roman"/>
                <a:ea typeface="华文楷体"/>
                <a:cs typeface="Times New Roman"/>
              </a:rPr>
              <a:t>社会主义</a:t>
            </a:r>
            <a:endParaRPr lang="zh-CN" altLang="en-US" dirty="0"/>
          </a:p>
        </p:txBody>
      </p:sp>
      <p:sp>
        <p:nvSpPr>
          <p:cNvPr id="5" name="矩形 4"/>
          <p:cNvSpPr/>
          <p:nvPr/>
        </p:nvSpPr>
        <p:spPr>
          <a:xfrm>
            <a:off x="8029289" y="4428219"/>
            <a:ext cx="1620957" cy="523220"/>
          </a:xfrm>
          <a:prstGeom prst="rect">
            <a:avLst/>
          </a:prstGeom>
        </p:spPr>
        <p:txBody>
          <a:bodyPr wrap="none">
            <a:spAutoFit/>
          </a:bodyPr>
          <a:lstStyle/>
          <a:p>
            <a:r>
              <a:rPr lang="zh-CN" altLang="zh-CN" b="1" dirty="0">
                <a:latin typeface="Times New Roman"/>
                <a:ea typeface="华文楷体"/>
                <a:cs typeface="Times New Roman"/>
              </a:rPr>
              <a:t>最高利益</a:t>
            </a:r>
            <a:endParaRPr lang="zh-CN" altLang="en-US" dirty="0"/>
          </a:p>
        </p:txBody>
      </p:sp>
    </p:spTree>
    <p:extLst>
      <p:ext uri="{BB962C8B-B14F-4D97-AF65-F5344CB8AC3E}">
        <p14:creationId xmlns:p14="http://schemas.microsoft.com/office/powerpoint/2010/main" val="15213801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2156581828"/>
              </p:ext>
            </p:extLst>
          </p:nvPr>
        </p:nvGraphicFramePr>
        <p:xfrm>
          <a:off x="576263" y="2339987"/>
          <a:ext cx="10369550" cy="1721866"/>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1</a:t>
                      </a:r>
                      <a:r>
                        <a:rPr lang="zh-CN" altLang="en-US" sz="2800" b="1" kern="100" dirty="0">
                          <a:effectLst/>
                          <a:latin typeface="Times New Roman" pitchFamily="18" charset="0"/>
                          <a:ea typeface="Times New Roman" pitchFamily="18" charset="0"/>
                          <a:cs typeface="Times New Roman" pitchFamily="18" charset="0"/>
                        </a:rPr>
                        <a:t>．明确我国民族格局的特点及新型民族关系。</a:t>
                      </a:r>
                    </a:p>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2</a:t>
                      </a:r>
                      <a:r>
                        <a:rPr lang="zh-CN" altLang="en-US" sz="2800" b="1" kern="100" dirty="0">
                          <a:effectLst/>
                          <a:latin typeface="Times New Roman" pitchFamily="18" charset="0"/>
                          <a:ea typeface="Times New Roman" pitchFamily="18" charset="0"/>
                          <a:cs typeface="Times New Roman" pitchFamily="18" charset="0"/>
                        </a:rPr>
                        <a:t>．理解我国处理民族关系的方针和制度。</a:t>
                      </a:r>
                    </a:p>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3</a:t>
                      </a:r>
                      <a:r>
                        <a:rPr lang="zh-CN" altLang="en-US" sz="2800" b="1" kern="100" dirty="0">
                          <a:effectLst/>
                          <a:latin typeface="Times New Roman" pitchFamily="18" charset="0"/>
                          <a:ea typeface="Times New Roman" pitchFamily="18" charset="0"/>
                          <a:cs typeface="Times New Roman" pitchFamily="18" charset="0"/>
                        </a:rPr>
                        <a:t>．理解我国的宗教政策与法律。</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62329"/>
          </a:xfrm>
        </p:spPr>
        <p:txBody>
          <a:bodyPr/>
          <a:lstStyle/>
          <a:p>
            <a:pPr algn="just">
              <a:spcAft>
                <a:spcPts val="0"/>
              </a:spcAft>
            </a:pPr>
            <a:r>
              <a:rPr lang="en-US" altLang="zh-CN" kern="100" dirty="0">
                <a:latin typeface="Times New Roman"/>
                <a:cs typeface="Courier New"/>
              </a:rPr>
              <a:t>③</a:t>
            </a:r>
            <a:r>
              <a:rPr lang="zh-CN" altLang="zh-CN" kern="100" dirty="0">
                <a:latin typeface="Times New Roman"/>
                <a:cs typeface="Times New Roman"/>
              </a:rPr>
              <a:t>支持他们努力对宗教教义作出符合</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要求的阐释。</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支持他们与各族人民一道反对一切利用宗教进行危害社会主义祖国和人民利益的非法活动，为民族团结、经济发展、社会和谐和祖国统一多作贡献。</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易错清零</a:t>
            </a:r>
            <a:r>
              <a:rPr lang="en-US" altLang="zh-CN" kern="100" dirty="0">
                <a:latin typeface="Times New Roman"/>
                <a:ea typeface="黑体"/>
                <a:cs typeface="Courier New"/>
              </a:rPr>
              <a:t>]</a:t>
            </a:r>
            <a:r>
              <a:rPr lang="zh-CN" altLang="zh-CN" kern="100" dirty="0">
                <a:latin typeface="Times New Roman"/>
                <a:ea typeface="华文楷体"/>
                <a:cs typeface="Times New Roman"/>
              </a:rPr>
              <a:t>我国坚持宗教的中国化方向，积极引导宗教与社会主义社会相适应。这没有改变宗教的本质，不是要求宗教界人士和信教群众放弃宗教信仰，而是支持他们努力对宗教教义作出符合社会进步要求的阐释，支持他们与各族人民一道共同建设中国特色社会主义，实现中华民族伟大复兴。</a:t>
            </a:r>
            <a:endParaRPr lang="zh-CN" altLang="zh-CN" sz="1050" kern="100" dirty="0">
              <a:effectLst/>
              <a:latin typeface="宋体"/>
              <a:cs typeface="Courier New"/>
            </a:endParaRPr>
          </a:p>
        </p:txBody>
      </p:sp>
      <p:sp>
        <p:nvSpPr>
          <p:cNvPr id="3" name="矩形 2"/>
          <p:cNvSpPr/>
          <p:nvPr/>
        </p:nvSpPr>
        <p:spPr>
          <a:xfrm>
            <a:off x="6157081" y="844659"/>
            <a:ext cx="1620957" cy="523220"/>
          </a:xfrm>
          <a:prstGeom prst="rect">
            <a:avLst/>
          </a:prstGeom>
        </p:spPr>
        <p:txBody>
          <a:bodyPr wrap="none">
            <a:spAutoFit/>
          </a:bodyPr>
          <a:lstStyle/>
          <a:p>
            <a:r>
              <a:rPr lang="zh-CN" altLang="zh-CN" b="1" dirty="0">
                <a:latin typeface="Times New Roman"/>
                <a:ea typeface="华文楷体"/>
                <a:cs typeface="Times New Roman"/>
              </a:rPr>
              <a:t>社会进步</a:t>
            </a:r>
            <a:endParaRPr lang="zh-CN" altLang="en-US" dirty="0"/>
          </a:p>
        </p:txBody>
      </p:sp>
    </p:spTree>
    <p:extLst>
      <p:ext uri="{BB962C8B-B14F-4D97-AF65-F5344CB8AC3E}">
        <p14:creationId xmlns:p14="http://schemas.microsoft.com/office/powerpoint/2010/main" val="1162716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4847224"/>
          </a:xfrm>
        </p:spPr>
        <p:txBody>
          <a:bodyPr/>
          <a:lstStyle/>
          <a:p>
            <a:pPr>
              <a:spcAft>
                <a:spcPts val="0"/>
              </a:spcAft>
            </a:pPr>
            <a:r>
              <a:rPr lang="en-US" altLang="zh-CN" kern="100" dirty="0">
                <a:latin typeface="Times New Roman"/>
                <a:ea typeface="黑体"/>
                <a:cs typeface="Courier New"/>
              </a:rPr>
              <a:t>1</a:t>
            </a:r>
            <a:r>
              <a:rPr lang="zh-CN" altLang="zh-CN" kern="100" dirty="0">
                <a:latin typeface="Times New Roman"/>
                <a:cs typeface="Times New Roman"/>
              </a:rPr>
              <a:t>．民族区域自治制度有利于实现各民族间完全融合、保障民族自治地方享有高度自治权。</a:t>
            </a:r>
            <a:r>
              <a:rPr lang="en-US" altLang="zh-CN" kern="100" dirty="0">
                <a:latin typeface="Times New Roman"/>
                <a:cs typeface="Times New Roman"/>
              </a:rPr>
              <a:t>							</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ea typeface="黑体"/>
                <a:cs typeface="Courier New"/>
              </a:rPr>
              <a:t>2</a:t>
            </a:r>
            <a:r>
              <a:rPr lang="zh-CN" altLang="zh-CN" kern="100" dirty="0">
                <a:latin typeface="Times New Roman"/>
                <a:cs typeface="Times New Roman"/>
              </a:rPr>
              <a:t>．乡级人民政府没有管理宗教事务的职责，</a:t>
            </a:r>
            <a:r>
              <a:rPr lang="en-US" altLang="zh-CN" kern="100" dirty="0">
                <a:latin typeface="Times New Roman"/>
                <a:cs typeface="Times New Roman"/>
              </a:rPr>
              <a:t>《</a:t>
            </a:r>
            <a:r>
              <a:rPr lang="zh-CN" altLang="zh-CN" kern="100" dirty="0">
                <a:latin typeface="Times New Roman"/>
                <a:cs typeface="Times New Roman"/>
              </a:rPr>
              <a:t>宗教事务条例</a:t>
            </a:r>
            <a:r>
              <a:rPr lang="en-US" altLang="zh-CN" kern="100" dirty="0">
                <a:latin typeface="Times New Roman"/>
                <a:cs typeface="Times New Roman"/>
              </a:rPr>
              <a:t>》</a:t>
            </a:r>
            <a:r>
              <a:rPr lang="zh-CN" altLang="zh-CN" kern="100" dirty="0">
                <a:latin typeface="Times New Roman"/>
                <a:cs typeface="Times New Roman"/>
              </a:rPr>
              <a:t>不适用于不信教公民。</a:t>
            </a:r>
            <a:r>
              <a:rPr lang="en-US" altLang="zh-CN" kern="100" dirty="0">
                <a:latin typeface="Times New Roman"/>
                <a:cs typeface="Times New Roman"/>
              </a:rPr>
              <a:t>							        </a:t>
            </a:r>
            <a:r>
              <a:rPr lang="zh-CN" altLang="en-US" kern="100" dirty="0">
                <a:latin typeface="Times New Roman"/>
                <a:cs typeface="Times New Roman"/>
              </a:rPr>
              <a:t>（     </a:t>
            </a:r>
            <a:r>
              <a:rPr lang="en-US" altLang="zh-CN" kern="100" dirty="0">
                <a:latin typeface="Times New Roman"/>
                <a:cs typeface="Times New Roman"/>
              </a:rPr>
              <a:t>	</a:t>
            </a:r>
            <a:r>
              <a:rPr lang="zh-CN" altLang="en-US" kern="100" dirty="0">
                <a:latin typeface="Times New Roman"/>
                <a:cs typeface="Times New Roman"/>
              </a:rPr>
              <a:t>）</a:t>
            </a:r>
            <a:r>
              <a:rPr lang="en-US" altLang="zh-CN" kern="100" dirty="0">
                <a:latin typeface="Times New Roman"/>
                <a:cs typeface="Times New Roman"/>
              </a:rPr>
              <a:t>     </a:t>
            </a:r>
            <a:endParaRPr lang="zh-CN" altLang="zh-CN" sz="1050" kern="100" dirty="0">
              <a:latin typeface="宋体"/>
              <a:cs typeface="Courier New"/>
            </a:endParaRPr>
          </a:p>
          <a:p>
            <a:pPr>
              <a:spcAft>
                <a:spcPts val="0"/>
              </a:spcAft>
            </a:pPr>
            <a:r>
              <a:rPr lang="en-US" altLang="zh-CN" kern="100" dirty="0">
                <a:latin typeface="Times New Roman"/>
                <a:ea typeface="黑体"/>
                <a:cs typeface="Courier New"/>
              </a:rPr>
              <a:t>3</a:t>
            </a:r>
            <a:r>
              <a:rPr lang="zh-CN" altLang="zh-CN" kern="100" dirty="0">
                <a:latin typeface="Times New Roman"/>
                <a:cs typeface="Times New Roman"/>
              </a:rPr>
              <a:t>．实现各民族共同繁荣是民族平等、民族团结的前提。</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ea typeface="黑体"/>
                <a:cs typeface="Courier New"/>
              </a:rPr>
              <a:t>4</a:t>
            </a:r>
            <a:r>
              <a:rPr lang="zh-CN" altLang="zh-CN" kern="100" dirty="0">
                <a:latin typeface="Times New Roman"/>
                <a:cs typeface="Times New Roman"/>
              </a:rPr>
              <a:t>．民族分布特点是我国实行民族区域自治的政治基础。</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ea typeface="黑体"/>
                <a:cs typeface="Courier New"/>
              </a:rPr>
              <a:t>5</a:t>
            </a:r>
            <a:r>
              <a:rPr lang="zh-CN" altLang="zh-CN" kern="100" dirty="0">
                <a:latin typeface="Times New Roman"/>
                <a:cs typeface="Times New Roman"/>
              </a:rPr>
              <a:t>．我国已实现了各民族共同发展、共同富裕、共同繁荣。</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ea typeface="黑体"/>
                <a:cs typeface="Courier New"/>
              </a:rPr>
              <a:t>6</a:t>
            </a:r>
            <a:r>
              <a:rPr lang="zh-CN" altLang="zh-CN" kern="100" dirty="0">
                <a:latin typeface="Times New Roman"/>
                <a:cs typeface="Times New Roman"/>
              </a:rPr>
              <a:t>．维护国家统一和民族团结是我国生存发展的政治基石。</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225533" y="1943943"/>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5" name="矩形 4"/>
          <p:cNvSpPr/>
          <p:nvPr/>
        </p:nvSpPr>
        <p:spPr>
          <a:xfrm>
            <a:off x="10216008" y="3144093"/>
            <a:ext cx="726481" cy="523220"/>
          </a:xfrm>
          <a:prstGeom prst="rect">
            <a:avLst/>
          </a:prstGeom>
        </p:spPr>
        <p:txBody>
          <a:bodyPr wrap="none">
            <a:spAutoFit/>
          </a:bodyPr>
          <a:lstStyle/>
          <a:p>
            <a:r>
              <a:rPr lang="en-US" altLang="zh-CN" b="1" dirty="0">
                <a:latin typeface="宋体"/>
                <a:cs typeface="Times New Roman"/>
              </a:rPr>
              <a:t>× </a:t>
            </a:r>
            <a:endParaRPr lang="zh-CN" altLang="en-US" dirty="0"/>
          </a:p>
        </p:txBody>
      </p:sp>
      <p:sp>
        <p:nvSpPr>
          <p:cNvPr id="6" name="矩形 5"/>
          <p:cNvSpPr/>
          <p:nvPr/>
        </p:nvSpPr>
        <p:spPr>
          <a:xfrm flipV="1">
            <a:off x="10435328" y="3787358"/>
            <a:ext cx="329318" cy="523220"/>
          </a:xfrm>
          <a:prstGeom prst="rect">
            <a:avLst/>
          </a:prstGeom>
        </p:spPr>
        <p:txBody>
          <a:bodyPr wrap="square">
            <a:spAutoFit/>
          </a:bodyPr>
          <a:lstStyle/>
          <a:p>
            <a:r>
              <a:rPr lang="en-US" altLang="zh-CN" b="1" dirty="0">
                <a:latin typeface="宋体"/>
                <a:cs typeface="Times New Roman"/>
              </a:rPr>
              <a:t>×</a:t>
            </a:r>
            <a:endParaRPr lang="zh-CN" altLang="en-US" dirty="0"/>
          </a:p>
        </p:txBody>
      </p:sp>
      <p:sp>
        <p:nvSpPr>
          <p:cNvPr id="7" name="矩形 6"/>
          <p:cNvSpPr/>
          <p:nvPr/>
        </p:nvSpPr>
        <p:spPr>
          <a:xfrm>
            <a:off x="10206483" y="4363293"/>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8" name="矩形 7"/>
          <p:cNvSpPr/>
          <p:nvPr/>
        </p:nvSpPr>
        <p:spPr>
          <a:xfrm>
            <a:off x="10187433" y="4906218"/>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9" name="矩形 8"/>
          <p:cNvSpPr/>
          <p:nvPr/>
        </p:nvSpPr>
        <p:spPr>
          <a:xfrm>
            <a:off x="10244583" y="5534868"/>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我国是统一的多民族国家</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3621569"/>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中华民族共同体意识是国家统一之基、民族团结之本、精神力量之魂。铸牢中华民族共同体意识，是新时代党的民族工作的主线。</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运用所学《政治与法治》的知识，说说你对中华民族共同体意识的认识。</a:t>
            </a:r>
            <a:endParaRPr lang="zh-CN" altLang="zh-CN" sz="1050" kern="100" dirty="0">
              <a:latin typeface="宋体"/>
              <a:cs typeface="Courier New"/>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中华民族是我国所有民族凝聚形成的命运共同体。</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我国宪法规定：</a:t>
            </a:r>
            <a:r>
              <a:rPr lang="en-US" altLang="zh-CN" kern="100" dirty="0">
                <a:latin typeface="宋体"/>
                <a:cs typeface="Times New Roman"/>
              </a:rPr>
              <a:t>“</a:t>
            </a:r>
            <a:r>
              <a:rPr lang="zh-CN" altLang="zh-CN" kern="100" dirty="0">
                <a:latin typeface="Times New Roman"/>
                <a:ea typeface="华文楷体"/>
                <a:cs typeface="Times New Roman"/>
              </a:rPr>
              <a:t>中华人民共和国是全国各族人民共同缔造的统一的多民族国家。</a:t>
            </a:r>
            <a:r>
              <a:rPr lang="en-US" altLang="zh-CN" kern="100" dirty="0">
                <a:latin typeface="宋体"/>
                <a:cs typeface="Times New Roman"/>
              </a:rPr>
              <a:t>”</a:t>
            </a:r>
            <a:r>
              <a:rPr lang="zh-CN" altLang="zh-CN" kern="100" dirty="0">
                <a:latin typeface="Times New Roman"/>
                <a:ea typeface="华文楷体"/>
                <a:cs typeface="Times New Roman"/>
              </a:rPr>
              <a:t>多元一体是我国民族格局的最重要特点，各民族凝聚在一个统一的命运共同体中。</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我国各民族共同开拓了祖国的辽阔疆域，共同缔造了统一的多民族国家，共同书写了辉煌的中国历史，共同创造了灿烂的中华文化，共同培育了伟大的民族精神。</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中华民族共同体的形成和发展是人心所向、大势所趋、历史必然。</a:t>
            </a:r>
            <a:endParaRPr lang="zh-CN" altLang="zh-CN" sz="1050" kern="100" dirty="0">
              <a:effectLst/>
              <a:latin typeface="宋体"/>
              <a:cs typeface="Courier New"/>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55845"/>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截至目前，我国共建立了</a:t>
            </a:r>
            <a:r>
              <a:rPr lang="en-US" altLang="zh-CN" kern="100" dirty="0">
                <a:latin typeface="Times New Roman"/>
                <a:ea typeface="华文楷体"/>
                <a:cs typeface="Courier New"/>
              </a:rPr>
              <a:t>155</a:t>
            </a:r>
            <a:r>
              <a:rPr lang="zh-CN" altLang="zh-CN" kern="100" dirty="0">
                <a:latin typeface="Times New Roman"/>
                <a:ea typeface="华文楷体"/>
                <a:cs typeface="Times New Roman"/>
              </a:rPr>
              <a:t>个民族自治地方，其中自治区</a:t>
            </a:r>
            <a:r>
              <a:rPr lang="en-US" altLang="zh-CN" kern="100" dirty="0">
                <a:latin typeface="Times New Roman"/>
                <a:ea typeface="华文楷体"/>
                <a:cs typeface="Courier New"/>
              </a:rPr>
              <a:t>5</a:t>
            </a:r>
            <a:r>
              <a:rPr lang="zh-CN" altLang="zh-CN" kern="100" dirty="0">
                <a:latin typeface="Times New Roman"/>
                <a:ea typeface="华文楷体"/>
                <a:cs typeface="Times New Roman"/>
              </a:rPr>
              <a:t>个、自治州</a:t>
            </a:r>
            <a:r>
              <a:rPr lang="en-US" altLang="zh-CN" kern="100" dirty="0">
                <a:latin typeface="Times New Roman"/>
                <a:ea typeface="华文楷体"/>
                <a:cs typeface="Courier New"/>
              </a:rPr>
              <a:t>30</a:t>
            </a:r>
            <a:r>
              <a:rPr lang="zh-CN" altLang="zh-CN" kern="100" dirty="0">
                <a:latin typeface="Times New Roman"/>
                <a:ea typeface="华文楷体"/>
                <a:cs typeface="Times New Roman"/>
              </a:rPr>
              <a:t>个、自治县或者自治旗</a:t>
            </a:r>
            <a:r>
              <a:rPr lang="en-US" altLang="zh-CN" kern="100" dirty="0">
                <a:latin typeface="Times New Roman"/>
                <a:ea typeface="华文楷体"/>
                <a:cs typeface="Courier New"/>
              </a:rPr>
              <a:t>120</a:t>
            </a:r>
            <a:r>
              <a:rPr lang="zh-CN" altLang="zh-CN" kern="100" dirty="0">
                <a:latin typeface="Times New Roman"/>
                <a:ea typeface="华文楷体"/>
                <a:cs typeface="Times New Roman"/>
              </a:rPr>
              <a:t>个。民族自治地方行政区域的面积占到了全国国土总面积的</a:t>
            </a:r>
            <a:r>
              <a:rPr lang="en-US" altLang="zh-CN" kern="100" dirty="0">
                <a:latin typeface="Times New Roman"/>
                <a:ea typeface="华文楷体"/>
                <a:cs typeface="Courier New"/>
              </a:rPr>
              <a:t>64%</a:t>
            </a:r>
            <a:r>
              <a:rPr lang="zh-CN" altLang="zh-CN" kern="100" dirty="0">
                <a:latin typeface="Times New Roman"/>
                <a:ea typeface="华文楷体"/>
                <a:cs typeface="Times New Roman"/>
              </a:rPr>
              <a:t>。</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说说民族自治地方与中央政府的关系。</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我国行政区域的类型包括一般行政地方、民族自治地方和特别行政区。民族自治地方是我国的地方行政区域。</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我国只有一部宪法、一个中央政府。民族自治地方必须接受中央政府统辖。</a:t>
            </a:r>
            <a:endParaRPr lang="zh-CN" altLang="zh-CN" sz="1050" kern="100" dirty="0">
              <a:effectLst/>
              <a:latin typeface="宋体"/>
              <a:cs typeface="Courier New"/>
            </a:endParaRPr>
          </a:p>
        </p:txBody>
      </p:sp>
    </p:spTree>
    <p:extLst>
      <p:ext uri="{BB962C8B-B14F-4D97-AF65-F5344CB8AC3E}">
        <p14:creationId xmlns:p14="http://schemas.microsoft.com/office/powerpoint/2010/main" val="22400432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03783"/>
            <a:ext cx="10692000" cy="5909310"/>
          </a:xfrm>
        </p:spPr>
        <p:txBody>
          <a:bodyPr/>
          <a:lstStyle/>
          <a:p>
            <a:pPr algn="just">
              <a:spcAft>
                <a:spcPts val="0"/>
              </a:spcAft>
            </a:pPr>
            <a:r>
              <a:rPr lang="en-US" altLang="zh-CN" sz="2700" kern="100" dirty="0">
                <a:latin typeface="Times New Roman"/>
                <a:ea typeface="黑体"/>
                <a:cs typeface="Courier New"/>
              </a:rPr>
              <a:t>[</a:t>
            </a:r>
            <a:r>
              <a:rPr lang="zh-CN" altLang="zh-CN" sz="2700" kern="100" dirty="0">
                <a:latin typeface="Times New Roman"/>
                <a:ea typeface="黑体"/>
                <a:cs typeface="Times New Roman"/>
              </a:rPr>
              <a:t>评价活动</a:t>
            </a:r>
            <a:r>
              <a:rPr lang="en-US" altLang="zh-CN" sz="2700" kern="100" dirty="0">
                <a:latin typeface="Times New Roman"/>
                <a:ea typeface="黑体"/>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1</a:t>
            </a:r>
            <a:r>
              <a:rPr lang="zh-CN" altLang="zh-CN" sz="2700" kern="100" dirty="0">
                <a:latin typeface="Times New Roman"/>
                <a:cs typeface="Times New Roman"/>
              </a:rPr>
              <a:t>．</a:t>
            </a:r>
            <a:r>
              <a:rPr lang="en-US" altLang="zh-CN" sz="2700" kern="100" dirty="0">
                <a:latin typeface="Times New Roman"/>
                <a:ea typeface="华文楷体"/>
                <a:cs typeface="Courier New"/>
              </a:rPr>
              <a:t>(2025·</a:t>
            </a:r>
            <a:r>
              <a:rPr lang="zh-CN" altLang="zh-CN" sz="2700" kern="100" dirty="0">
                <a:latin typeface="Times New Roman"/>
                <a:ea typeface="华文楷体"/>
                <a:cs typeface="Times New Roman"/>
              </a:rPr>
              <a:t>云南卷</a:t>
            </a:r>
            <a:r>
              <a:rPr lang="en-US" altLang="zh-CN" sz="2700" kern="100" dirty="0">
                <a:latin typeface="Times New Roman"/>
                <a:ea typeface="华文楷体"/>
                <a:cs typeface="Courier New"/>
              </a:rPr>
              <a:t>)</a:t>
            </a:r>
            <a:r>
              <a:rPr lang="en-US" altLang="zh-CN" sz="2700" kern="100" dirty="0">
                <a:latin typeface="宋体"/>
                <a:cs typeface="Times New Roman"/>
              </a:rPr>
              <a:t>“</a:t>
            </a:r>
            <a:r>
              <a:rPr lang="zh-CN" altLang="zh-CN" sz="2700" kern="100" dirty="0">
                <a:latin typeface="Times New Roman"/>
                <a:cs typeface="Times New Roman"/>
              </a:rPr>
              <a:t>村村寨寨哎，打起鼓、敲起锣，阿</a:t>
            </a:r>
            <a:r>
              <a:rPr lang="zh-CN" altLang="en-US" sz="2700" kern="100" dirty="0">
                <a:latin typeface="Times New Roman"/>
                <a:cs typeface="Times New Roman"/>
              </a:rPr>
              <a:t>佤</a:t>
            </a:r>
            <a:r>
              <a:rPr lang="zh-CN" altLang="zh-CN" sz="2700" kern="100" dirty="0">
                <a:latin typeface="Times New Roman"/>
                <a:cs typeface="Times New Roman"/>
              </a:rPr>
              <a:t>唱新歌。共产党光辉照边疆，山笑水笑人欢乐</a:t>
            </a:r>
            <a:r>
              <a:rPr lang="en-US" altLang="zh-CN" sz="2700" kern="100" dirty="0">
                <a:latin typeface="宋体"/>
                <a:cs typeface="Times New Roman"/>
              </a:rPr>
              <a:t>……”</a:t>
            </a:r>
            <a:r>
              <a:rPr lang="zh-CN" altLang="zh-CN" sz="2700" kern="100" dirty="0">
                <a:latin typeface="Times New Roman"/>
                <a:cs typeface="Times New Roman"/>
              </a:rPr>
              <a:t>这首上世纪</a:t>
            </a:r>
            <a:r>
              <a:rPr lang="en-US" altLang="zh-CN" sz="2700" kern="100" dirty="0">
                <a:latin typeface="Times New Roman"/>
                <a:cs typeface="Courier New"/>
              </a:rPr>
              <a:t>60</a:t>
            </a:r>
            <a:r>
              <a:rPr lang="zh-CN" altLang="zh-CN" sz="2700" kern="100" dirty="0">
                <a:latin typeface="Times New Roman"/>
                <a:cs typeface="Times New Roman"/>
              </a:rPr>
              <a:t>年代传遍大江南北的《阿佤人民唱新歌》，在</a:t>
            </a:r>
            <a:r>
              <a:rPr lang="en-US" altLang="zh-CN" sz="2700" kern="100" dirty="0">
                <a:latin typeface="Times New Roman"/>
                <a:cs typeface="Courier New"/>
              </a:rPr>
              <a:t>2024</a:t>
            </a:r>
            <a:r>
              <a:rPr lang="zh-CN" altLang="zh-CN" sz="2700" kern="100" dirty="0">
                <a:latin typeface="Times New Roman"/>
                <a:cs typeface="Times New Roman"/>
              </a:rPr>
              <a:t>年</a:t>
            </a:r>
            <a:r>
              <a:rPr lang="en-US" altLang="zh-CN" sz="2700" kern="100" dirty="0">
                <a:latin typeface="宋体"/>
                <a:cs typeface="Times New Roman"/>
              </a:rPr>
              <a:t>“</a:t>
            </a:r>
            <a:r>
              <a:rPr lang="zh-CN" altLang="zh-CN" sz="2700" kern="100" dirty="0">
                <a:latin typeface="Times New Roman"/>
                <a:cs typeface="Times New Roman"/>
              </a:rPr>
              <a:t>首届云南民歌大家唱</a:t>
            </a:r>
            <a:r>
              <a:rPr lang="en-US" altLang="zh-CN" sz="2700" kern="100" dirty="0">
                <a:latin typeface="宋体"/>
                <a:cs typeface="Times New Roman"/>
              </a:rPr>
              <a:t>”</a:t>
            </a:r>
            <a:r>
              <a:rPr lang="zh-CN" altLang="zh-CN" sz="2700" kern="100" dirty="0">
                <a:latin typeface="Times New Roman"/>
                <a:cs typeface="Times New Roman"/>
              </a:rPr>
              <a:t>赛歌会再次唱响，引起了台上台下各族群众的热烈响应。由此可见</a:t>
            </a:r>
            <a:r>
              <a:rPr lang="en-US" altLang="zh-CN" sz="2700" kern="100" dirty="0">
                <a:latin typeface="Times New Roman"/>
                <a:cs typeface="Courier New"/>
              </a:rPr>
              <a:t>(</a:t>
            </a:r>
            <a:r>
              <a:rPr lang="zh-CN" altLang="zh-CN" sz="2700" kern="100" dirty="0">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①</a:t>
            </a:r>
            <a:r>
              <a:rPr lang="zh-CN" altLang="zh-CN" sz="2700" kern="100" dirty="0">
                <a:latin typeface="Times New Roman"/>
                <a:cs typeface="Times New Roman"/>
              </a:rPr>
              <a:t>民歌成为人们向往和歌颂美好生活的新形式　</a:t>
            </a:r>
            <a:endParaRPr lang="en-US" altLang="zh-CN" sz="2700" kern="100" dirty="0">
              <a:latin typeface="Times New Roman"/>
              <a:cs typeface="Times New Roman"/>
            </a:endParaRPr>
          </a:p>
          <a:p>
            <a:pPr algn="just">
              <a:spcAft>
                <a:spcPts val="0"/>
              </a:spcAft>
            </a:pPr>
            <a:r>
              <a:rPr lang="en-US" altLang="zh-CN" sz="2700" kern="100" dirty="0">
                <a:latin typeface="Times New Roman"/>
                <a:cs typeface="Courier New"/>
              </a:rPr>
              <a:t>②</a:t>
            </a:r>
            <a:r>
              <a:rPr lang="zh-CN" altLang="zh-CN" sz="2700" kern="100" dirty="0">
                <a:latin typeface="Times New Roman"/>
                <a:cs typeface="Times New Roman"/>
              </a:rPr>
              <a:t>这首歌唱出了阿佤人民对共产党的感恩之情　</a:t>
            </a:r>
            <a:endParaRPr lang="en-US" altLang="zh-CN" sz="2700" kern="100" dirty="0">
              <a:latin typeface="Times New Roman"/>
              <a:cs typeface="Times New Roman"/>
            </a:endParaRPr>
          </a:p>
          <a:p>
            <a:pPr algn="just">
              <a:spcAft>
                <a:spcPts val="0"/>
              </a:spcAft>
            </a:pPr>
            <a:r>
              <a:rPr lang="en-US" altLang="zh-CN" sz="2700" kern="100" dirty="0">
                <a:latin typeface="Times New Roman"/>
                <a:cs typeface="Courier New"/>
              </a:rPr>
              <a:t>③</a:t>
            </a:r>
            <a:r>
              <a:rPr lang="en-US" altLang="zh-CN" sz="2700" kern="100" dirty="0">
                <a:latin typeface="宋体"/>
                <a:cs typeface="Times New Roman"/>
              </a:rPr>
              <a:t>“</a:t>
            </a:r>
            <a:r>
              <a:rPr lang="zh-CN" altLang="zh-CN" sz="2700" kern="100" dirty="0">
                <a:latin typeface="Times New Roman"/>
                <a:cs typeface="Times New Roman"/>
              </a:rPr>
              <a:t>民歌大家唱</a:t>
            </a:r>
            <a:r>
              <a:rPr lang="en-US" altLang="zh-CN" sz="2700" kern="100" dirty="0">
                <a:latin typeface="宋体"/>
                <a:cs typeface="Times New Roman"/>
              </a:rPr>
              <a:t>”</a:t>
            </a:r>
            <a:r>
              <a:rPr lang="zh-CN" altLang="zh-CN" sz="2700" kern="100" dirty="0">
                <a:latin typeface="Times New Roman"/>
                <a:cs typeface="Times New Roman"/>
              </a:rPr>
              <a:t>能够促进民族交往交流交融</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④</a:t>
            </a:r>
            <a:r>
              <a:rPr lang="zh-CN" altLang="zh-CN" sz="2700" kern="100" dirty="0">
                <a:latin typeface="Times New Roman"/>
                <a:cs typeface="Times New Roman"/>
              </a:rPr>
              <a:t>赛歌会展现了民族间的互信互助、互谅互让</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A</a:t>
            </a:r>
            <a:r>
              <a:rPr lang="zh-CN" altLang="zh-CN" sz="2700" kern="100" dirty="0">
                <a:latin typeface="Times New Roman"/>
                <a:cs typeface="Times New Roman"/>
              </a:rPr>
              <a:t>．</a:t>
            </a:r>
            <a:r>
              <a:rPr lang="en-US" altLang="zh-CN" sz="2700" kern="100" dirty="0">
                <a:latin typeface="Times New Roman"/>
                <a:cs typeface="Courier New"/>
              </a:rPr>
              <a:t>①②    B</a:t>
            </a:r>
            <a:r>
              <a:rPr lang="zh-CN" altLang="zh-CN" sz="2700" kern="100" dirty="0">
                <a:latin typeface="Times New Roman"/>
                <a:cs typeface="Times New Roman"/>
              </a:rPr>
              <a:t>．</a:t>
            </a:r>
            <a:r>
              <a:rPr lang="en-US" altLang="zh-CN" sz="2700" kern="100" dirty="0">
                <a:latin typeface="Times New Roman"/>
                <a:cs typeface="Courier New"/>
              </a:rPr>
              <a:t>①④    C</a:t>
            </a:r>
            <a:r>
              <a:rPr lang="zh-CN" altLang="zh-CN" sz="2700" kern="100" dirty="0">
                <a:latin typeface="Times New Roman"/>
                <a:cs typeface="Times New Roman"/>
              </a:rPr>
              <a:t>．</a:t>
            </a:r>
            <a:r>
              <a:rPr lang="en-US" altLang="zh-CN" sz="2700" kern="100" dirty="0">
                <a:latin typeface="Times New Roman"/>
                <a:cs typeface="Courier New"/>
              </a:rPr>
              <a:t>②③    D</a:t>
            </a:r>
            <a:r>
              <a:rPr lang="zh-CN" altLang="zh-CN" sz="2700" kern="100" dirty="0">
                <a:latin typeface="Times New Roman"/>
                <a:cs typeface="Times New Roman"/>
              </a:rPr>
              <a:t>．</a:t>
            </a:r>
            <a:r>
              <a:rPr lang="en-US" altLang="zh-CN" sz="2700" kern="100" dirty="0">
                <a:latin typeface="Times New Roman"/>
                <a:cs typeface="Courier New"/>
              </a:rPr>
              <a:t>③④</a:t>
            </a:r>
            <a:endParaRPr lang="zh-CN" altLang="zh-CN" sz="2700" kern="100" dirty="0">
              <a:effectLst/>
              <a:latin typeface="宋体"/>
              <a:cs typeface="Courier New"/>
            </a:endParaRPr>
          </a:p>
        </p:txBody>
      </p:sp>
      <p:sp>
        <p:nvSpPr>
          <p:cNvPr id="3" name="矩形 2"/>
          <p:cNvSpPr/>
          <p:nvPr/>
        </p:nvSpPr>
        <p:spPr>
          <a:xfrm>
            <a:off x="3564793" y="565235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54950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民歌是一种历史悠久的艺术形式，并不是人们向往和歌颂美好生活的新形式，</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说法错误。从歌词</a:t>
            </a:r>
            <a:r>
              <a:rPr lang="en-US" altLang="zh-CN" kern="100" dirty="0">
                <a:latin typeface="宋体"/>
                <a:cs typeface="Times New Roman"/>
              </a:rPr>
              <a:t>“</a:t>
            </a:r>
            <a:r>
              <a:rPr lang="zh-CN" altLang="zh-CN" kern="100" dirty="0">
                <a:latin typeface="Times New Roman"/>
                <a:ea typeface="华文楷体"/>
                <a:cs typeface="Times New Roman"/>
              </a:rPr>
              <a:t>共产党光辉照边疆，山笑水笑人欢乐</a:t>
            </a:r>
            <a:r>
              <a:rPr lang="en-US" altLang="zh-CN" kern="100" dirty="0">
                <a:latin typeface="宋体"/>
                <a:cs typeface="Times New Roman"/>
              </a:rPr>
              <a:t>”</a:t>
            </a:r>
            <a:r>
              <a:rPr lang="zh-CN" altLang="zh-CN" kern="100" dirty="0">
                <a:latin typeface="Times New Roman"/>
                <a:ea typeface="华文楷体"/>
                <a:cs typeface="Times New Roman"/>
              </a:rPr>
              <a:t>，可以看出这首歌唱出了阿佤人民对共产党的感恩之情，</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符合题意。</a:t>
            </a:r>
            <a:r>
              <a:rPr lang="en-US" altLang="zh-CN" kern="100" dirty="0">
                <a:latin typeface="宋体"/>
                <a:cs typeface="Times New Roman"/>
              </a:rPr>
              <a:t>“</a:t>
            </a:r>
            <a:r>
              <a:rPr lang="zh-CN" altLang="zh-CN" kern="100" dirty="0">
                <a:latin typeface="Times New Roman"/>
                <a:ea typeface="华文楷体"/>
                <a:cs typeface="Times New Roman"/>
              </a:rPr>
              <a:t>首届云南民歌大家唱</a:t>
            </a:r>
            <a:r>
              <a:rPr lang="en-US" altLang="zh-CN" kern="100" dirty="0">
                <a:latin typeface="宋体"/>
                <a:cs typeface="Times New Roman"/>
              </a:rPr>
              <a:t>”</a:t>
            </a:r>
            <a:r>
              <a:rPr lang="zh-CN" altLang="zh-CN" kern="100" dirty="0">
                <a:latin typeface="Times New Roman"/>
                <a:ea typeface="华文楷体"/>
                <a:cs typeface="Times New Roman"/>
              </a:rPr>
              <a:t>赛歌会聚集各族群众，通过民歌共享文化、增进交流，体现了促进民族交往交流交融</a:t>
            </a:r>
            <a:r>
              <a:rPr lang="zh-CN" altLang="en-US" kern="100" dirty="0">
                <a:latin typeface="Times New Roman"/>
                <a:ea typeface="华文楷体"/>
                <a:cs typeface="Times New Roman"/>
              </a:rPr>
              <a:t>的</a:t>
            </a:r>
            <a:r>
              <a:rPr lang="zh-CN" altLang="zh-CN" kern="100" dirty="0">
                <a:latin typeface="Times New Roman"/>
                <a:ea typeface="华文楷体"/>
                <a:cs typeface="Times New Roman"/>
              </a:rPr>
              <a:t>作用，</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符合题意。赛歌会展现的是文化共鸣与情感联结，民族间通过民歌进行交流，没有体现民族间的互信互助、互谅互让，</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301266178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11795"/>
            <a:ext cx="10692000" cy="5638916"/>
          </a:xfrm>
        </p:spPr>
        <p:txBody>
          <a:bodyPr/>
          <a:lstStyle/>
          <a:p>
            <a:pPr algn="just">
              <a:spcAft>
                <a:spcPts val="0"/>
              </a:spcAft>
            </a:pPr>
            <a:r>
              <a:rPr lang="en-US" altLang="zh-CN" sz="2600" kern="100" dirty="0">
                <a:latin typeface="Times New Roman"/>
                <a:cs typeface="Courier New"/>
              </a:rPr>
              <a:t>2</a:t>
            </a:r>
            <a:r>
              <a:rPr lang="zh-CN" altLang="zh-CN" sz="2600" kern="100" dirty="0">
                <a:latin typeface="Times New Roman"/>
                <a:cs typeface="Times New Roman"/>
              </a:rPr>
              <a:t>．在我国</a:t>
            </a:r>
            <a:r>
              <a:rPr lang="en-US" altLang="zh-CN" sz="2600" kern="100" dirty="0">
                <a:latin typeface="Times New Roman"/>
                <a:cs typeface="Courier New"/>
              </a:rPr>
              <a:t>960</a:t>
            </a:r>
            <a:r>
              <a:rPr lang="zh-CN" altLang="zh-CN" sz="2600" kern="100" dirty="0">
                <a:latin typeface="Times New Roman"/>
                <a:cs typeface="Times New Roman"/>
              </a:rPr>
              <a:t>多万平方千米的土地上，居住着</a:t>
            </a:r>
            <a:r>
              <a:rPr lang="en-US" altLang="zh-CN" sz="2600" kern="100" dirty="0">
                <a:latin typeface="Times New Roman"/>
                <a:cs typeface="Courier New"/>
              </a:rPr>
              <a:t>56</a:t>
            </a:r>
            <a:r>
              <a:rPr lang="zh-CN" altLang="zh-CN" sz="2600" kern="100" dirty="0">
                <a:latin typeface="Times New Roman"/>
                <a:cs typeface="Times New Roman"/>
              </a:rPr>
              <a:t>个民族。一方面，各民族有自己的历史和文化；另一方面，各民族都凝聚在一个统一的命运共同体中。这表明</a:t>
            </a:r>
            <a:r>
              <a:rPr lang="en-US" altLang="zh-CN" sz="2600" kern="100" dirty="0">
                <a:latin typeface="Times New Roman"/>
                <a:cs typeface="Courier New"/>
              </a:rPr>
              <a:t> (</a:t>
            </a:r>
            <a:r>
              <a:rPr lang="zh-CN" altLang="zh-CN" sz="2600" kern="100" dirty="0">
                <a:latin typeface="Times New Roman"/>
                <a:cs typeface="Times New Roman"/>
              </a:rPr>
              <a:t>　　</a:t>
            </a:r>
            <a:r>
              <a:rPr lang="en-US" altLang="zh-CN" sz="2600" kern="100" dirty="0">
                <a:latin typeface="Times New Roman"/>
                <a:cs typeface="Courier New"/>
              </a:rPr>
              <a:t>)</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A</a:t>
            </a:r>
            <a:r>
              <a:rPr lang="zh-CN" altLang="zh-CN" sz="2600" kern="100" dirty="0">
                <a:latin typeface="Times New Roman"/>
                <a:cs typeface="Times New Roman"/>
              </a:rPr>
              <a:t>．多元一体是我国民族格局的最重要特点</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B</a:t>
            </a:r>
            <a:r>
              <a:rPr lang="zh-CN" altLang="zh-CN" sz="2600" kern="100" dirty="0">
                <a:latin typeface="Times New Roman"/>
                <a:cs typeface="Times New Roman"/>
              </a:rPr>
              <a:t>．在我国，民族文化各具特色、异彩纷呈</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C</a:t>
            </a:r>
            <a:r>
              <a:rPr lang="zh-CN" altLang="zh-CN" sz="2600" kern="100" dirty="0">
                <a:latin typeface="Times New Roman"/>
                <a:cs typeface="Times New Roman"/>
              </a:rPr>
              <a:t>．各民族文化都是中华文化宝库中的瑰宝</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D</a:t>
            </a:r>
            <a:r>
              <a:rPr lang="zh-CN" altLang="zh-CN" sz="2600" kern="100" dirty="0">
                <a:latin typeface="Times New Roman"/>
                <a:cs typeface="Times New Roman"/>
              </a:rPr>
              <a:t>．各民族人民共同缔造了伟大统一的国家</a:t>
            </a:r>
            <a:endParaRPr lang="zh-CN" altLang="zh-CN" sz="2600" kern="100" dirty="0">
              <a:latin typeface="宋体"/>
              <a:cs typeface="Courier New"/>
            </a:endParaRPr>
          </a:p>
          <a:p>
            <a:pPr algn="just">
              <a:spcAft>
                <a:spcPts val="0"/>
              </a:spcAft>
            </a:pPr>
            <a:r>
              <a:rPr lang="en-US" altLang="zh-CN" sz="2600" kern="100" dirty="0">
                <a:solidFill>
                  <a:srgbClr val="FF0000"/>
                </a:solidFill>
                <a:latin typeface="Times New Roman"/>
                <a:cs typeface="Courier New"/>
              </a:rPr>
              <a:t>A</a:t>
            </a:r>
            <a:r>
              <a:rPr lang="zh-CN" altLang="zh-CN" sz="2600" kern="100" dirty="0">
                <a:solidFill>
                  <a:srgbClr val="FF0000"/>
                </a:solidFill>
                <a:latin typeface="Times New Roman"/>
                <a:cs typeface="Times New Roman"/>
              </a:rPr>
              <a:t>　</a:t>
            </a:r>
            <a:r>
              <a:rPr lang="zh-CN" altLang="zh-CN" sz="2600" kern="100" dirty="0">
                <a:solidFill>
                  <a:srgbClr val="0000FF"/>
                </a:solidFill>
                <a:latin typeface="Times New Roman"/>
                <a:ea typeface="黑体"/>
                <a:cs typeface="Times New Roman"/>
              </a:rPr>
              <a:t>解析：</a:t>
            </a:r>
            <a:r>
              <a:rPr lang="zh-CN" altLang="zh-CN" sz="2600" kern="100" dirty="0">
                <a:latin typeface="Times New Roman"/>
                <a:ea typeface="华文楷体"/>
                <a:cs typeface="Times New Roman"/>
              </a:rPr>
              <a:t>我国各民族一方面有自己的历史和文化，另一方面都凝聚在一个统一的命运共同体中，这表明多元一体是我国民族格局的最重要特点，</a:t>
            </a:r>
            <a:r>
              <a:rPr lang="en-US" altLang="zh-CN" sz="2600" kern="100" dirty="0">
                <a:latin typeface="Times New Roman"/>
                <a:ea typeface="华文楷体"/>
                <a:cs typeface="Courier New"/>
              </a:rPr>
              <a:t>A</a:t>
            </a:r>
            <a:r>
              <a:rPr lang="zh-CN" altLang="zh-CN" sz="2600" kern="100" dirty="0">
                <a:latin typeface="Times New Roman"/>
                <a:ea typeface="华文楷体"/>
                <a:cs typeface="Times New Roman"/>
              </a:rPr>
              <a:t>符合题意，</a:t>
            </a:r>
            <a:r>
              <a:rPr lang="en-US" altLang="zh-CN" sz="2600" kern="100" dirty="0">
                <a:latin typeface="Times New Roman"/>
                <a:ea typeface="华文楷体"/>
                <a:cs typeface="Courier New"/>
              </a:rPr>
              <a:t>B</a:t>
            </a:r>
            <a:r>
              <a:rPr lang="zh-CN" altLang="zh-CN" sz="2600" kern="100" dirty="0">
                <a:latin typeface="Times New Roman"/>
                <a:ea typeface="华文楷体"/>
                <a:cs typeface="Times New Roman"/>
              </a:rPr>
              <a:t>、</a:t>
            </a:r>
            <a:r>
              <a:rPr lang="en-US" altLang="zh-CN" sz="2600" kern="100" dirty="0">
                <a:latin typeface="Times New Roman"/>
                <a:ea typeface="华文楷体"/>
                <a:cs typeface="Courier New"/>
              </a:rPr>
              <a:t>C</a:t>
            </a:r>
            <a:r>
              <a:rPr lang="zh-CN" altLang="zh-CN" sz="2600" kern="100" dirty="0">
                <a:latin typeface="Times New Roman"/>
                <a:ea typeface="华文楷体"/>
                <a:cs typeface="Times New Roman"/>
              </a:rPr>
              <a:t>、</a:t>
            </a:r>
            <a:r>
              <a:rPr lang="en-US" altLang="zh-CN" sz="2600" kern="100" dirty="0">
                <a:latin typeface="Times New Roman"/>
                <a:ea typeface="华文楷体"/>
                <a:cs typeface="Courier New"/>
              </a:rPr>
              <a:t>D</a:t>
            </a:r>
            <a:r>
              <a:rPr lang="zh-CN" altLang="zh-CN" sz="2600" kern="100" dirty="0">
                <a:latin typeface="Times New Roman"/>
                <a:ea typeface="华文楷体"/>
                <a:cs typeface="Times New Roman"/>
              </a:rPr>
              <a:t>在材料中没有体现。</a:t>
            </a:r>
            <a:endParaRPr lang="zh-CN" altLang="zh-CN" sz="2600" kern="100" dirty="0">
              <a:effectLst/>
              <a:latin typeface="宋体"/>
              <a:cs typeface="Courier New"/>
            </a:endParaRPr>
          </a:p>
        </p:txBody>
      </p:sp>
      <p:sp>
        <p:nvSpPr>
          <p:cNvPr id="3" name="矩形 2"/>
          <p:cNvSpPr/>
          <p:nvPr/>
        </p:nvSpPr>
        <p:spPr>
          <a:xfrm>
            <a:off x="333771" y="230398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5996240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animEffect transition="in" filter="randombar(horizontal)">
                                      <p:cBhvr>
                                        <p:cTn id="11"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40740"/>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．我国的行政区域划分为一般行政地方、民族自治地方和特别行政区。与一般行政地方相比，民族自治地方</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．享有处理本区域经济社会文化发展事务的高度自治权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．拥有更多处理本区域经济社会文化发展事务的自治权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．拥有在所辖领土范围内独立处置国防外交事务的权力</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．在对外交往中，可以与中央人民政府分享我国的主权</a:t>
            </a:r>
            <a:endParaRPr lang="zh-CN" altLang="zh-CN" sz="1050" kern="100" dirty="0">
              <a:effectLst/>
              <a:latin typeface="宋体"/>
              <a:cs typeface="Courier New"/>
            </a:endParaRPr>
          </a:p>
        </p:txBody>
      </p:sp>
      <p:sp>
        <p:nvSpPr>
          <p:cNvPr id="3" name="矩形 2"/>
          <p:cNvSpPr/>
          <p:nvPr/>
        </p:nvSpPr>
        <p:spPr>
          <a:xfrm>
            <a:off x="290170" y="255601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157680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2603"/>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我国的行政区域划分为一般行政地方、民族自治地方和特别行政区。民族自治地方比一般行政地方拥有更多处理本区域经济社会文化发展事务的自治权，</a:t>
            </a:r>
            <a:r>
              <a:rPr lang="en-US" altLang="zh-CN" kern="100" dirty="0">
                <a:latin typeface="Times New Roman"/>
                <a:ea typeface="华文楷体"/>
                <a:cs typeface="Courier New"/>
              </a:rPr>
              <a:t>B</a:t>
            </a:r>
            <a:r>
              <a:rPr lang="zh-CN" altLang="zh-CN" kern="100" dirty="0">
                <a:latin typeface="Times New Roman"/>
                <a:ea typeface="华文楷体"/>
                <a:cs typeface="Times New Roman"/>
              </a:rPr>
              <a:t>符合题意。特别行政区享有高度自治权，</a:t>
            </a:r>
            <a:r>
              <a:rPr lang="en-US" altLang="zh-CN" kern="100" dirty="0">
                <a:latin typeface="Times New Roman"/>
                <a:ea typeface="华文楷体"/>
                <a:cs typeface="Courier New"/>
              </a:rPr>
              <a:t>A</a:t>
            </a:r>
            <a:r>
              <a:rPr lang="zh-CN" altLang="zh-CN" kern="100" dirty="0">
                <a:latin typeface="Times New Roman"/>
                <a:ea typeface="华文楷体"/>
                <a:cs typeface="Times New Roman"/>
              </a:rPr>
              <a:t>错误。我国国防外交事务都由中央人民政府负责，</a:t>
            </a:r>
            <a:r>
              <a:rPr lang="en-US" altLang="zh-CN" kern="100" dirty="0">
                <a:latin typeface="Times New Roman"/>
                <a:ea typeface="华文楷体"/>
                <a:cs typeface="Courier New"/>
              </a:rPr>
              <a:t>C</a:t>
            </a:r>
            <a:r>
              <a:rPr lang="zh-CN" altLang="zh-CN" kern="100" dirty="0">
                <a:latin typeface="Times New Roman"/>
                <a:ea typeface="华文楷体"/>
                <a:cs typeface="Times New Roman"/>
              </a:rPr>
              <a:t>错误。国家拥有主权，民族自治地方不能与中央人民政府分享主权，</a:t>
            </a:r>
            <a:r>
              <a:rPr lang="en-US" altLang="zh-CN" kern="100" dirty="0">
                <a:latin typeface="Times New Roman"/>
                <a:ea typeface="华文楷体"/>
                <a:cs typeface="Courier New"/>
              </a:rPr>
              <a:t>D</a:t>
            </a:r>
            <a:r>
              <a:rPr lang="zh-CN" altLang="zh-CN" kern="100" dirty="0">
                <a:latin typeface="Times New Roman"/>
                <a:ea typeface="华文楷体"/>
                <a:cs typeface="Times New Roman"/>
              </a:rPr>
              <a:t>错误。</a:t>
            </a:r>
            <a:r>
              <a:rPr lang="zh-CN" altLang="zh-CN" kern="100" dirty="0">
                <a:latin typeface="宋体"/>
                <a:ea typeface="Times New Roman"/>
                <a:cs typeface="Courier New"/>
              </a:rPr>
              <a:t> </a:t>
            </a:r>
            <a:endParaRPr lang="zh-CN" altLang="zh-CN" sz="1050" kern="100" dirty="0">
              <a:effectLst/>
              <a:latin typeface="宋体"/>
              <a:cs typeface="Courier New"/>
            </a:endParaRPr>
          </a:p>
        </p:txBody>
      </p:sp>
    </p:spTree>
    <p:extLst>
      <p:ext uri="{BB962C8B-B14F-4D97-AF65-F5344CB8AC3E}">
        <p14:creationId xmlns:p14="http://schemas.microsoft.com/office/powerpoint/2010/main" val="230065280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4255845"/>
          </a:xfrm>
        </p:spPr>
        <p:txBody>
          <a:bodyPr/>
          <a:lstStyle/>
          <a:p>
            <a:pPr algn="just">
              <a:spcAft>
                <a:spcPts val="0"/>
              </a:spcAft>
            </a:pPr>
            <a:r>
              <a:rPr lang="zh-CN" altLang="zh-CN" kern="100" dirty="0">
                <a:latin typeface="Times New Roman"/>
                <a:ea typeface="黑体"/>
                <a:cs typeface="Times New Roman"/>
              </a:rPr>
              <a:t>一、我国是统一的多民族国家</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．最重要特征：中华民族是我国所有民族凝聚形成的命运共同体，</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是我国民族格局的最重要特点。我们必须以铸牢中华民族</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为主线，全面推进民族团结进步事业。</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新词速递</a:t>
            </a:r>
            <a:r>
              <a:rPr lang="en-US" altLang="zh-CN" kern="100" dirty="0">
                <a:latin typeface="Times New Roman"/>
                <a:ea typeface="黑体"/>
                <a:cs typeface="Courier New"/>
              </a:rPr>
              <a:t>]</a:t>
            </a:r>
            <a:r>
              <a:rPr lang="zh-CN" altLang="zh-CN" kern="100" dirty="0">
                <a:latin typeface="Times New Roman"/>
                <a:ea typeface="华文楷体"/>
                <a:cs typeface="Times New Roman"/>
              </a:rPr>
              <a:t>多元一体，是中华民族的显著特征，既体现了充分尊重</a:t>
            </a:r>
            <a:r>
              <a:rPr lang="en-US" altLang="zh-CN" kern="100" dirty="0">
                <a:latin typeface="宋体"/>
                <a:cs typeface="Times New Roman"/>
              </a:rPr>
              <a:t>“</a:t>
            </a:r>
            <a:r>
              <a:rPr lang="zh-CN" altLang="zh-CN" kern="100" dirty="0">
                <a:latin typeface="Times New Roman"/>
                <a:ea typeface="华文楷体"/>
                <a:cs typeface="Times New Roman"/>
              </a:rPr>
              <a:t>多元</a:t>
            </a:r>
            <a:r>
              <a:rPr lang="en-US" altLang="zh-CN" kern="100" dirty="0">
                <a:latin typeface="宋体"/>
                <a:cs typeface="Times New Roman"/>
              </a:rPr>
              <a:t>”</a:t>
            </a:r>
            <a:r>
              <a:rPr lang="zh-CN" altLang="zh-CN" kern="100" dirty="0">
                <a:latin typeface="Times New Roman"/>
                <a:ea typeface="华文楷体"/>
                <a:cs typeface="Times New Roman"/>
              </a:rPr>
              <a:t>，坚持平等和谐，又凸显了高度认同</a:t>
            </a:r>
            <a:r>
              <a:rPr lang="en-US" altLang="zh-CN" kern="100" dirty="0">
                <a:latin typeface="宋体"/>
                <a:cs typeface="Times New Roman"/>
              </a:rPr>
              <a:t>“</a:t>
            </a:r>
            <a:r>
              <a:rPr lang="zh-CN" altLang="zh-CN" kern="100" dirty="0">
                <a:latin typeface="Times New Roman"/>
                <a:ea typeface="华文楷体"/>
                <a:cs typeface="Times New Roman"/>
              </a:rPr>
              <a:t>一体</a:t>
            </a:r>
            <a:r>
              <a:rPr lang="en-US" altLang="zh-CN" kern="100" dirty="0">
                <a:latin typeface="宋体"/>
                <a:cs typeface="Times New Roman"/>
              </a:rPr>
              <a:t>”</a:t>
            </a:r>
            <a:r>
              <a:rPr lang="zh-CN" altLang="zh-CN" kern="100" dirty="0">
                <a:latin typeface="Times New Roman"/>
                <a:ea typeface="华文楷体"/>
                <a:cs typeface="Times New Roman"/>
              </a:rPr>
              <a:t>，不断凝心聚力。</a:t>
            </a:r>
            <a:endParaRPr lang="zh-CN" altLang="zh-CN" sz="1050" kern="100" dirty="0">
              <a:latin typeface="宋体"/>
              <a:cs typeface="Courier New"/>
            </a:endParaRPr>
          </a:p>
        </p:txBody>
      </p:sp>
      <p:sp>
        <p:nvSpPr>
          <p:cNvPr id="2" name="矩形 1"/>
          <p:cNvSpPr/>
          <p:nvPr/>
        </p:nvSpPr>
        <p:spPr>
          <a:xfrm>
            <a:off x="360437" y="2916051"/>
            <a:ext cx="1620957" cy="523220"/>
          </a:xfrm>
          <a:prstGeom prst="rect">
            <a:avLst/>
          </a:prstGeom>
        </p:spPr>
        <p:txBody>
          <a:bodyPr wrap="none">
            <a:spAutoFit/>
          </a:bodyPr>
          <a:lstStyle/>
          <a:p>
            <a:r>
              <a:rPr lang="zh-CN" altLang="zh-CN" b="1" dirty="0">
                <a:latin typeface="Times New Roman"/>
                <a:ea typeface="华文楷体"/>
                <a:cs typeface="Times New Roman"/>
              </a:rPr>
              <a:t>多元一体</a:t>
            </a:r>
            <a:endParaRPr lang="zh-CN" altLang="en-US" dirty="0"/>
          </a:p>
        </p:txBody>
      </p:sp>
      <p:sp>
        <p:nvSpPr>
          <p:cNvPr id="4" name="矩形 3"/>
          <p:cNvSpPr/>
          <p:nvPr/>
        </p:nvSpPr>
        <p:spPr>
          <a:xfrm>
            <a:off x="396441" y="3508376"/>
            <a:ext cx="1980029" cy="523220"/>
          </a:xfrm>
          <a:prstGeom prst="rect">
            <a:avLst/>
          </a:prstGeom>
        </p:spPr>
        <p:txBody>
          <a:bodyPr wrap="none">
            <a:spAutoFit/>
          </a:bodyPr>
          <a:lstStyle/>
          <a:p>
            <a:r>
              <a:rPr lang="zh-CN" altLang="zh-CN" b="1" dirty="0">
                <a:latin typeface="Times New Roman"/>
                <a:ea typeface="华文楷体"/>
                <a:cs typeface="Times New Roman"/>
              </a:rPr>
              <a:t>共同体意识</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046171"/>
            <a:ext cx="10693400" cy="5219891"/>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spcAft>
                <a:spcPts val="0"/>
              </a:spcAft>
            </a:pPr>
            <a:r>
              <a:rPr lang="zh-CN" altLang="zh-CN" kern="100" dirty="0">
                <a:latin typeface="Times New Roman"/>
                <a:ea typeface="华文仿宋"/>
                <a:cs typeface="Times New Roman"/>
              </a:rPr>
              <a:t>比较我国的民族关系、民族方针与民族政策</a:t>
            </a:r>
            <a:endParaRPr lang="en-US" altLang="zh-CN"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539787"/>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extLst>
              <p:ext uri="{D42A27DB-BD31-4B8C-83A1-F6EECF244321}">
                <p14:modId xmlns:p14="http://schemas.microsoft.com/office/powerpoint/2010/main" val="1561594263"/>
              </p:ext>
            </p:extLst>
          </p:nvPr>
        </p:nvGraphicFramePr>
        <p:xfrm>
          <a:off x="576263" y="1730247"/>
          <a:ext cx="10369551" cy="4407408"/>
        </p:xfrm>
        <a:graphic>
          <a:graphicData uri="http://schemas.openxmlformats.org/drawingml/2006/table">
            <a:tbl>
              <a:tblPr/>
              <a:tblGrid>
                <a:gridCol w="983033">
                  <a:extLst>
                    <a:ext uri="{9D8B030D-6E8A-4147-A177-3AD203B41FA5}">
                      <a16:colId xmlns:a16="http://schemas.microsoft.com/office/drawing/2014/main" val="20000"/>
                    </a:ext>
                  </a:extLst>
                </a:gridCol>
                <a:gridCol w="3444765">
                  <a:extLst>
                    <a:ext uri="{9D8B030D-6E8A-4147-A177-3AD203B41FA5}">
                      <a16:colId xmlns:a16="http://schemas.microsoft.com/office/drawing/2014/main" val="20001"/>
                    </a:ext>
                  </a:extLst>
                </a:gridCol>
                <a:gridCol w="3444765">
                  <a:extLst>
                    <a:ext uri="{9D8B030D-6E8A-4147-A177-3AD203B41FA5}">
                      <a16:colId xmlns:a16="http://schemas.microsoft.com/office/drawing/2014/main" val="20002"/>
                    </a:ext>
                  </a:extLst>
                </a:gridCol>
                <a:gridCol w="2496988">
                  <a:extLst>
                    <a:ext uri="{9D8B030D-6E8A-4147-A177-3AD203B41FA5}">
                      <a16:colId xmlns:a16="http://schemas.microsoft.com/office/drawing/2014/main" val="20003"/>
                    </a:ext>
                  </a:extLst>
                </a:gridCol>
              </a:tblGrid>
              <a:tr h="597408">
                <a:tc>
                  <a:txBody>
                    <a:bodyPr/>
                    <a:lstStyle/>
                    <a:p>
                      <a:pPr algn="ctr">
                        <a:lnSpc>
                          <a:spcPct val="110000"/>
                        </a:lnSpc>
                        <a:spcAft>
                          <a:spcPts val="0"/>
                        </a:spcAft>
                      </a:pPr>
                      <a:r>
                        <a:rPr lang="en-US" sz="2600" b="1" kern="100">
                          <a:solidFill>
                            <a:srgbClr val="C00000"/>
                          </a:solidFill>
                          <a:effectLst/>
                          <a:latin typeface="微软雅黑"/>
                          <a:cs typeface="Times New Roman"/>
                        </a:rPr>
                        <a:t> </a:t>
                      </a:r>
                      <a:endParaRPr lang="zh-CN" sz="26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0000"/>
                        </a:lnSpc>
                        <a:spcAft>
                          <a:spcPts val="0"/>
                        </a:spcAft>
                      </a:pPr>
                      <a:r>
                        <a:rPr lang="zh-CN" sz="2600" b="1" kern="100">
                          <a:solidFill>
                            <a:srgbClr val="C00000"/>
                          </a:solidFill>
                          <a:effectLst/>
                          <a:latin typeface="宋体"/>
                          <a:ea typeface="微软雅黑"/>
                          <a:cs typeface="Times New Roman"/>
                        </a:rPr>
                        <a:t>民族关系</a:t>
                      </a:r>
                      <a:endParaRPr lang="zh-CN" sz="26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0000"/>
                        </a:lnSpc>
                        <a:spcAft>
                          <a:spcPts val="0"/>
                        </a:spcAft>
                      </a:pPr>
                      <a:r>
                        <a:rPr lang="zh-CN" sz="2600" b="1" kern="100">
                          <a:solidFill>
                            <a:srgbClr val="C00000"/>
                          </a:solidFill>
                          <a:effectLst/>
                          <a:latin typeface="宋体"/>
                          <a:ea typeface="微软雅黑"/>
                          <a:cs typeface="Times New Roman"/>
                        </a:rPr>
                        <a:t>民族方针</a:t>
                      </a:r>
                      <a:endParaRPr lang="zh-CN" sz="26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0000"/>
                        </a:lnSpc>
                        <a:spcAft>
                          <a:spcPts val="0"/>
                        </a:spcAft>
                      </a:pPr>
                      <a:r>
                        <a:rPr lang="zh-CN" sz="2600" b="1" kern="100">
                          <a:solidFill>
                            <a:srgbClr val="C00000"/>
                          </a:solidFill>
                          <a:effectLst/>
                          <a:latin typeface="宋体"/>
                          <a:ea typeface="微软雅黑"/>
                          <a:cs typeface="Times New Roman"/>
                        </a:rPr>
                        <a:t>民族政策</a:t>
                      </a:r>
                      <a:endParaRPr lang="zh-CN" sz="26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1194816">
                <a:tc>
                  <a:txBody>
                    <a:bodyPr/>
                    <a:lstStyle/>
                    <a:p>
                      <a:pPr algn="ctr">
                        <a:lnSpc>
                          <a:spcPct val="110000"/>
                        </a:lnSpc>
                        <a:spcAft>
                          <a:spcPts val="0"/>
                        </a:spcAft>
                      </a:pPr>
                      <a:r>
                        <a:rPr lang="zh-CN" sz="2600" b="1" kern="100" dirty="0">
                          <a:effectLst/>
                          <a:latin typeface="Times New Roman"/>
                          <a:cs typeface="Times New Roman"/>
                        </a:rPr>
                        <a:t>区别</a:t>
                      </a:r>
                      <a:endParaRPr lang="zh-CN" sz="26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0000"/>
                        </a:lnSpc>
                        <a:spcAft>
                          <a:spcPts val="0"/>
                        </a:spcAft>
                      </a:pPr>
                      <a:r>
                        <a:rPr lang="zh-CN" sz="2600" b="1" kern="100">
                          <a:effectLst/>
                          <a:latin typeface="Times New Roman"/>
                          <a:cs typeface="Times New Roman"/>
                        </a:rPr>
                        <a:t>平等团结互助和谐</a:t>
                      </a:r>
                      <a:endParaRPr lang="zh-CN" sz="26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600" b="1" kern="100">
                          <a:effectLst/>
                          <a:latin typeface="Times New Roman"/>
                          <a:cs typeface="Times New Roman"/>
                        </a:rPr>
                        <a:t>民族平等、民族团结和各民族共同繁荣</a:t>
                      </a:r>
                      <a:endParaRPr lang="zh-CN" sz="26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0000"/>
                        </a:lnSpc>
                        <a:spcAft>
                          <a:spcPts val="0"/>
                        </a:spcAft>
                      </a:pPr>
                      <a:r>
                        <a:rPr lang="zh-CN" sz="2600" b="1" kern="100">
                          <a:effectLst/>
                          <a:latin typeface="Times New Roman"/>
                          <a:cs typeface="Times New Roman"/>
                        </a:rPr>
                        <a:t>民族区域自治制度</a:t>
                      </a:r>
                      <a:endParaRPr lang="zh-CN" sz="26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194816">
                <a:tc>
                  <a:txBody>
                    <a:bodyPr/>
                    <a:lstStyle/>
                    <a:p>
                      <a:pPr algn="ctr">
                        <a:lnSpc>
                          <a:spcPct val="110000"/>
                        </a:lnSpc>
                        <a:spcAft>
                          <a:spcPts val="0"/>
                        </a:spcAft>
                      </a:pPr>
                      <a:r>
                        <a:rPr lang="zh-CN" sz="2600" b="1" kern="100">
                          <a:effectLst/>
                          <a:latin typeface="Times New Roman"/>
                          <a:cs typeface="Times New Roman"/>
                        </a:rPr>
                        <a:t>联系</a:t>
                      </a:r>
                      <a:endParaRPr lang="zh-CN" sz="26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l">
                        <a:lnSpc>
                          <a:spcPct val="110000"/>
                        </a:lnSpc>
                        <a:spcAft>
                          <a:spcPts val="0"/>
                        </a:spcAft>
                      </a:pPr>
                      <a:r>
                        <a:rPr lang="en-US" sz="2600" b="1" kern="100" dirty="0">
                          <a:effectLst/>
                          <a:latin typeface="Times New Roman"/>
                          <a:cs typeface="Courier New"/>
                        </a:rPr>
                        <a:t>①</a:t>
                      </a:r>
                      <a:r>
                        <a:rPr lang="zh-CN" sz="2600" b="1" kern="100" dirty="0">
                          <a:effectLst/>
                          <a:latin typeface="Times New Roman"/>
                          <a:cs typeface="Times New Roman"/>
                        </a:rPr>
                        <a:t>我国的民族关系是我国的民族方针与民族政策实施的客观基础。我国的民族方针与民族政策又是发展我国社会主义民族关系的指导思想和重要保证。</a:t>
                      </a:r>
                      <a:endParaRPr lang="zh-CN" sz="2600" kern="100" dirty="0">
                        <a:effectLst/>
                        <a:latin typeface="宋体"/>
                        <a:cs typeface="Courier New"/>
                      </a:endParaRPr>
                    </a:p>
                    <a:p>
                      <a:pPr algn="l">
                        <a:lnSpc>
                          <a:spcPct val="110000"/>
                        </a:lnSpc>
                        <a:spcAft>
                          <a:spcPts val="0"/>
                        </a:spcAft>
                      </a:pPr>
                      <a:r>
                        <a:rPr lang="en-US" sz="2600" b="1" kern="100" dirty="0">
                          <a:effectLst/>
                          <a:latin typeface="Times New Roman"/>
                          <a:cs typeface="Courier New"/>
                        </a:rPr>
                        <a:t>②</a:t>
                      </a:r>
                      <a:r>
                        <a:rPr lang="zh-CN" sz="2600" b="1" kern="100" dirty="0">
                          <a:effectLst/>
                          <a:latin typeface="Times New Roman"/>
                          <a:cs typeface="Times New Roman"/>
                        </a:rPr>
                        <a:t>我国的民族方针是制定和实施我国民族政策的基础和理论依据，而我国的民族政策体现了我国的民族方针，是对民族方针的具体落实</a:t>
                      </a:r>
                      <a:endParaRPr lang="zh-CN" sz="26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894371922"/>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395771"/>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符合国情的民族区域自治</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007839"/>
            <a:ext cx="10692000" cy="2608984"/>
          </a:xfrm>
        </p:spPr>
        <p:txBody>
          <a:bodyPr/>
          <a:lstStyle/>
          <a:p>
            <a:pPr algn="just">
              <a:lnSpc>
                <a:spcPct val="120000"/>
              </a:lnSpc>
              <a:spcAft>
                <a:spcPts val="0"/>
              </a:spcAft>
            </a:pPr>
            <a:r>
              <a:rPr lang="zh-CN" altLang="zh-CN" kern="100" dirty="0">
                <a:latin typeface="宋体"/>
                <a:ea typeface="Times New Roman"/>
                <a:cs typeface="Courier New"/>
              </a:rPr>
              <a:t> </a:t>
            </a:r>
            <a:r>
              <a:rPr lang="en-US" altLang="zh-CN" kern="100" dirty="0">
                <a:latin typeface="宋体"/>
                <a:ea typeface="Times New Roman"/>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民族区域自治制度是我国的一项基本政治制度，是中国特色解决民族问题正确道路的一个重要制度保障。</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cs typeface="Times New Roman"/>
              </a:rPr>
              <a:t>为什么说民族区域自治制度是中国特色解决民族问题正确道路的一个重要制度保障？</a:t>
            </a:r>
            <a:endParaRPr lang="zh-CN" altLang="zh-CN" sz="1050" kern="100" dirty="0">
              <a:effectLst/>
              <a:latin typeface="宋体"/>
              <a:cs typeface="Courier New"/>
            </a:endParaRPr>
          </a:p>
        </p:txBody>
      </p:sp>
      <p:sp>
        <p:nvSpPr>
          <p:cNvPr id="4" name="副标题 1"/>
          <p:cNvSpPr txBox="1">
            <a:spLocks/>
          </p:cNvSpPr>
          <p:nvPr/>
        </p:nvSpPr>
        <p:spPr>
          <a:xfrm>
            <a:off x="449667" y="3492115"/>
            <a:ext cx="10692000" cy="283814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sz="2600" kern="100" dirty="0">
                <a:solidFill>
                  <a:srgbClr val="7030A0"/>
                </a:solidFill>
                <a:latin typeface="Times New Roman"/>
                <a:ea typeface="黑体"/>
                <a:cs typeface="Times New Roman"/>
              </a:rPr>
              <a:t>提示：</a:t>
            </a:r>
            <a:r>
              <a:rPr lang="en-US" altLang="zh-CN" sz="2600" kern="100" dirty="0">
                <a:latin typeface="Times New Roman"/>
                <a:ea typeface="华文楷体"/>
                <a:cs typeface="Courier New"/>
              </a:rPr>
              <a:t>①</a:t>
            </a:r>
            <a:r>
              <a:rPr lang="zh-CN" altLang="zh-CN" sz="2600" kern="100" dirty="0">
                <a:latin typeface="Times New Roman"/>
                <a:ea typeface="华文楷体"/>
                <a:cs typeface="Times New Roman"/>
              </a:rPr>
              <a:t>中国共产党坚持把马克思主义民族理论同中国民族问题具体实际相结合、同中华优秀传统文化相结合，创造性地走出了一条中国特色解决民族问题的正确道路。②根据统一的多民族国家的历史传统，各民族</a:t>
            </a:r>
            <a:r>
              <a:rPr lang="zh-CN" altLang="zh-CN" sz="2600" kern="100" dirty="0">
                <a:latin typeface="宋体"/>
                <a:cs typeface="Times New Roman"/>
              </a:rPr>
              <a:t>“</a:t>
            </a:r>
            <a:r>
              <a:rPr lang="zh-CN" altLang="zh-CN" sz="2600" kern="100" dirty="0">
                <a:latin typeface="Times New Roman"/>
                <a:ea typeface="华文楷体"/>
                <a:cs typeface="Times New Roman"/>
              </a:rPr>
              <a:t>大杂居、小聚居、交错居住</a:t>
            </a:r>
            <a:r>
              <a:rPr lang="zh-CN" altLang="zh-CN" sz="2600" kern="100" dirty="0">
                <a:latin typeface="宋体"/>
                <a:cs typeface="Times New Roman"/>
              </a:rPr>
              <a:t>”</a:t>
            </a:r>
            <a:r>
              <a:rPr lang="zh-CN" altLang="zh-CN" sz="2600" kern="100" dirty="0">
                <a:latin typeface="Times New Roman"/>
                <a:ea typeface="华文楷体"/>
                <a:cs typeface="Times New Roman"/>
              </a:rPr>
              <a:t>的分布格局以及在长期奋斗中形成的相互依存的民族关系，我国实行民族区域自治制度。</a:t>
            </a:r>
            <a:endParaRPr lang="zh-CN" altLang="zh-CN" sz="260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70545"/>
          </a:xfrm>
        </p:spPr>
        <p:txBody>
          <a:bodyPr/>
          <a:lstStyle/>
          <a:p>
            <a:pPr algn="just">
              <a:spcAft>
                <a:spcPts val="0"/>
              </a:spcAft>
            </a:pPr>
            <a:r>
              <a:rPr lang="zh-CN" altLang="zh-CN" sz="2700" kern="100" dirty="0">
                <a:latin typeface="Times New Roman"/>
                <a:ea typeface="黑体"/>
                <a:cs typeface="Times New Roman"/>
              </a:rPr>
              <a:t>活动</a:t>
            </a:r>
            <a:r>
              <a:rPr lang="en-US" altLang="zh-CN" sz="2700" kern="100" dirty="0">
                <a:latin typeface="Times New Roman"/>
                <a:ea typeface="黑体"/>
                <a:cs typeface="Courier New"/>
              </a:rPr>
              <a:t>2</a:t>
            </a:r>
            <a:r>
              <a:rPr lang="zh-CN" altLang="zh-CN" sz="2700" kern="100" dirty="0">
                <a:latin typeface="Times New Roman"/>
                <a:cs typeface="Times New Roman"/>
              </a:rPr>
              <a:t>：</a:t>
            </a:r>
            <a:r>
              <a:rPr lang="zh-CN" altLang="zh-CN" sz="2700" kern="100" dirty="0">
                <a:latin typeface="Times New Roman"/>
                <a:ea typeface="华文楷体"/>
                <a:cs typeface="Times New Roman"/>
              </a:rPr>
              <a:t>党的二十大报告指出，以铸牢中华民族共同体意识为主线，坚定不移走中国特色解决民族问题的正确道路，坚持和完善民族区域自治制度，加强和改进党的民族工作，全面推进民族团结进步事业。</a:t>
            </a:r>
            <a:endParaRPr lang="zh-CN" altLang="zh-CN" sz="2700" kern="100" dirty="0">
              <a:latin typeface="宋体"/>
              <a:cs typeface="Courier New"/>
            </a:endParaRPr>
          </a:p>
          <a:p>
            <a:pPr algn="just">
              <a:spcAft>
                <a:spcPts val="0"/>
              </a:spcAft>
            </a:pPr>
            <a:r>
              <a:rPr lang="zh-CN" altLang="zh-CN" sz="2700" kern="100" dirty="0">
                <a:latin typeface="Times New Roman"/>
                <a:cs typeface="Times New Roman"/>
              </a:rPr>
              <a:t>我国的民族区域自治制度具有哪些制度优势？</a:t>
            </a:r>
            <a:endParaRPr lang="zh-CN" altLang="zh-CN" sz="2700" kern="100" dirty="0">
              <a:latin typeface="宋体"/>
              <a:cs typeface="Courier New"/>
            </a:endParaRPr>
          </a:p>
          <a:p>
            <a:pPr algn="just">
              <a:spcAft>
                <a:spcPts val="0"/>
              </a:spcAft>
            </a:pPr>
            <a:r>
              <a:rPr lang="zh-CN" altLang="zh-CN" sz="2700" kern="100" dirty="0">
                <a:solidFill>
                  <a:srgbClr val="7030A0"/>
                </a:solidFill>
                <a:latin typeface="Times New Roman"/>
                <a:ea typeface="黑体"/>
                <a:cs typeface="Times New Roman"/>
              </a:rPr>
              <a:t>提示：</a:t>
            </a:r>
            <a:r>
              <a:rPr lang="en-US" altLang="zh-CN" sz="2700" kern="100" dirty="0">
                <a:latin typeface="Times New Roman"/>
                <a:ea typeface="华文楷体"/>
                <a:cs typeface="Courier New"/>
              </a:rPr>
              <a:t>①</a:t>
            </a:r>
            <a:r>
              <a:rPr lang="zh-CN" altLang="zh-CN" sz="2700" kern="100" dirty="0">
                <a:latin typeface="Times New Roman"/>
                <a:ea typeface="华文楷体"/>
                <a:cs typeface="Times New Roman"/>
              </a:rPr>
              <a:t>我国的民族区域自治制度以国家统一为前提和基础，是国家的集中统一领导与民族区域自治的有机结合。</a:t>
            </a:r>
            <a:r>
              <a:rPr lang="en-US" altLang="zh-CN" sz="2700" kern="100" dirty="0">
                <a:latin typeface="Times New Roman"/>
                <a:ea typeface="华文楷体"/>
                <a:cs typeface="Courier New"/>
              </a:rPr>
              <a:t>②</a:t>
            </a:r>
            <a:r>
              <a:rPr lang="zh-CN" altLang="zh-CN" sz="2700" kern="100" dirty="0">
                <a:latin typeface="Times New Roman"/>
                <a:ea typeface="华文楷体"/>
                <a:cs typeface="Times New Roman"/>
              </a:rPr>
              <a:t>民族区域自治制度是我国的一项基本政治制度，是中国特色解决民族问题正确道路的一个重要制度保障。民族区域自治制度既保证了国家团结统一，又实现了各民族共同当家作主。</a:t>
            </a:r>
            <a:endParaRPr lang="zh-CN" altLang="zh-CN" sz="270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．近年来，内蒙古自治区人大及其常委会在内蒙古自治区党委的领导下，立法工作始终坚持</a:t>
            </a:r>
            <a:r>
              <a:rPr lang="en-US" altLang="zh-CN" kern="100" dirty="0">
                <a:latin typeface="宋体"/>
                <a:cs typeface="Times New Roman"/>
              </a:rPr>
              <a:t>“</a:t>
            </a:r>
            <a:r>
              <a:rPr lang="zh-CN" altLang="zh-CN" kern="100" dirty="0">
                <a:latin typeface="Times New Roman"/>
                <a:cs typeface="Times New Roman"/>
              </a:rPr>
              <a:t>在本地特色上下功夫，在有效管用上做文章</a:t>
            </a:r>
            <a:r>
              <a:rPr lang="en-US" altLang="zh-CN" kern="100" dirty="0">
                <a:latin typeface="宋体"/>
                <a:cs typeface="Times New Roman"/>
              </a:rPr>
              <a:t>”</a:t>
            </a:r>
            <a:r>
              <a:rPr lang="zh-CN" altLang="zh-CN" kern="100" dirty="0">
                <a:latin typeface="Times New Roman"/>
                <a:cs typeface="Times New Roman"/>
              </a:rPr>
              <a:t>，突出地方特色和民族特点，为推动自治区经济社会发展作出了积极贡献。由此可见</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自治权是民族区域自治的核心内容</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我国的民族区域自治制度以坚持党的领导为前提和基础</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③</a:t>
            </a:r>
            <a:r>
              <a:rPr lang="zh-CN" altLang="zh-CN" kern="100" dirty="0">
                <a:latin typeface="Times New Roman"/>
                <a:cs typeface="Times New Roman"/>
              </a:rPr>
              <a:t>自治地方的自治权是由当地的人大及其常委会统一行使的</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④</a:t>
            </a:r>
            <a:r>
              <a:rPr lang="zh-CN" altLang="zh-CN" kern="100" dirty="0">
                <a:latin typeface="Times New Roman"/>
                <a:cs typeface="Times New Roman"/>
              </a:rPr>
              <a:t>民族区域自治能够将少数民族的特殊利益与国家整体利益相结合</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a:t>
            </a:r>
            <a:r>
              <a:rPr lang="zh-CN" altLang="zh-CN" kern="100" dirty="0">
                <a:latin typeface="Times New Roman"/>
                <a:cs typeface="Times New Roman"/>
              </a:rPr>
              <a:t>　　</a:t>
            </a:r>
            <a:r>
              <a:rPr lang="en-US" altLang="zh-CN" kern="100" dirty="0">
                <a:latin typeface="Times New Roman"/>
                <a:cs typeface="Courier New"/>
              </a:rPr>
              <a:t>B</a:t>
            </a:r>
            <a:r>
              <a:rPr lang="zh-CN" altLang="zh-CN" kern="100" dirty="0">
                <a:latin typeface="Times New Roman"/>
                <a:cs typeface="Times New Roman"/>
              </a:rPr>
              <a:t>．</a:t>
            </a:r>
            <a:r>
              <a:rPr lang="en-US" altLang="zh-CN" kern="100" dirty="0">
                <a:latin typeface="Times New Roman"/>
                <a:cs typeface="Courier New"/>
              </a:rPr>
              <a:t>②③</a:t>
            </a:r>
            <a:r>
              <a:rPr lang="zh-CN" altLang="zh-CN" kern="100" dirty="0">
                <a:latin typeface="Times New Roman"/>
                <a:cs typeface="Times New Roman"/>
              </a:rPr>
              <a:t>　　</a:t>
            </a:r>
            <a:r>
              <a:rPr lang="en-US" altLang="zh-CN" kern="100" dirty="0">
                <a:latin typeface="Times New Roman"/>
                <a:cs typeface="Courier New"/>
              </a:rPr>
              <a:t>C</a:t>
            </a:r>
            <a:r>
              <a:rPr lang="zh-CN" altLang="zh-CN" kern="100" dirty="0">
                <a:latin typeface="Times New Roman"/>
                <a:cs typeface="Times New Roman"/>
              </a:rPr>
              <a:t>．</a:t>
            </a:r>
            <a:r>
              <a:rPr lang="en-US" altLang="zh-CN" kern="100" dirty="0">
                <a:latin typeface="Times New Roman"/>
                <a:cs typeface="Courier New"/>
              </a:rPr>
              <a:t>①④</a:t>
            </a:r>
            <a:r>
              <a:rPr lang="zh-CN" altLang="zh-CN" kern="100" dirty="0">
                <a:latin typeface="Times New Roman"/>
                <a:cs typeface="Times New Roman"/>
              </a:rPr>
              <a:t>　　</a:t>
            </a:r>
            <a:r>
              <a:rPr lang="en-US" altLang="zh-CN" kern="100" dirty="0">
                <a:latin typeface="Times New Roman"/>
                <a:cs typeface="Courier New"/>
              </a:rPr>
              <a:t>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4394626" y="525631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52815174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材料强调民族自治地方的人大及其常委会根据地方特色加强立法工作，是行使自治权的内容之一，说明自治权是民族区域自治的核心内容，</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正确。我国的民族区域自治制度以国家统一为前提和基础，②错误。民族自治地方的自治机关是民族自治地方的人民代表大会和人民政府，自治权是由当地的人民代表大会和人民政府行使的，③错误。内蒙古自治区人大及其常委会立法突出民族特色最终推动了自治区的发展，这说明实行民族区域自治能够将少数民族的特殊利益与国家整体利益相结合，④正确。</a:t>
            </a:r>
            <a:endParaRPr lang="zh-CN" altLang="zh-CN" sz="1050" kern="100" dirty="0">
              <a:effectLst/>
              <a:latin typeface="宋体"/>
              <a:cs typeface="Courier New"/>
            </a:endParaRPr>
          </a:p>
        </p:txBody>
      </p:sp>
    </p:spTree>
    <p:extLst>
      <p:ext uri="{BB962C8B-B14F-4D97-AF65-F5344CB8AC3E}">
        <p14:creationId xmlns:p14="http://schemas.microsoft.com/office/powerpoint/2010/main" val="979001113"/>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a:t>
            </a:r>
            <a:r>
              <a:rPr lang="en-US" altLang="zh-CN" kern="100" dirty="0">
                <a:latin typeface="Times New Roman"/>
                <a:cs typeface="Courier New"/>
              </a:rPr>
              <a:t>2024</a:t>
            </a:r>
            <a:r>
              <a:rPr lang="zh-CN" altLang="zh-CN" kern="100" dirty="0">
                <a:latin typeface="Times New Roman"/>
                <a:cs typeface="Times New Roman"/>
              </a:rPr>
              <a:t>年是西藏民主改革</a:t>
            </a:r>
            <a:r>
              <a:rPr lang="en-US" altLang="zh-CN" kern="100" dirty="0">
                <a:latin typeface="Times New Roman"/>
                <a:cs typeface="Courier New"/>
              </a:rPr>
              <a:t>65</a:t>
            </a:r>
            <a:r>
              <a:rPr lang="zh-CN" altLang="zh-CN" kern="100" dirty="0">
                <a:latin typeface="Times New Roman"/>
                <a:cs typeface="Times New Roman"/>
              </a:rPr>
              <a:t>周年。</a:t>
            </a:r>
            <a:r>
              <a:rPr lang="en-US" altLang="zh-CN" kern="100" dirty="0">
                <a:latin typeface="Times New Roman"/>
                <a:cs typeface="Courier New"/>
              </a:rPr>
              <a:t>65</a:t>
            </a:r>
            <a:r>
              <a:rPr lang="zh-CN" altLang="zh-CN" kern="100" dirty="0">
                <a:latin typeface="Times New Roman"/>
                <a:cs typeface="Times New Roman"/>
              </a:rPr>
              <a:t>年前，西藏民主改革废除了政教合一的封建农奴制度，百万农奴翻身解放、当家做主人，西藏这片离天</a:t>
            </a:r>
            <a:r>
              <a:rPr lang="en-US" altLang="zh-CN" kern="100" dirty="0">
                <a:latin typeface="宋体"/>
                <a:cs typeface="Times New Roman"/>
              </a:rPr>
              <a:t>“</a:t>
            </a:r>
            <a:r>
              <a:rPr lang="zh-CN" altLang="zh-CN" kern="100" dirty="0">
                <a:latin typeface="Times New Roman"/>
                <a:cs typeface="Times New Roman"/>
              </a:rPr>
              <a:t>最近</a:t>
            </a:r>
            <a:r>
              <a:rPr lang="en-US" altLang="zh-CN" kern="100" dirty="0">
                <a:latin typeface="宋体"/>
                <a:cs typeface="Times New Roman"/>
              </a:rPr>
              <a:t>”</a:t>
            </a:r>
            <a:r>
              <a:rPr lang="zh-CN" altLang="zh-CN" kern="100" dirty="0">
                <a:latin typeface="Times New Roman"/>
                <a:cs typeface="Times New Roman"/>
              </a:rPr>
              <a:t>的土地发生了翻天覆地的变化。实践证明</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民族区域自治制度符合我国的国情，促进了民族地区的发展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在少数民族居住的地方实行民族区域自治，具有鲜明的优越性</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铸牢中华民族共同体意识是西藏地区发生翻天覆地变化的前提</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我国的民族政策有利于促进民族平等、民族团结和各民族共同繁荣</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②③	C</a:t>
            </a:r>
            <a:r>
              <a:rPr lang="zh-CN" altLang="zh-CN" kern="100" dirty="0">
                <a:latin typeface="Times New Roman"/>
                <a:cs typeface="Times New Roman"/>
              </a:rPr>
              <a:t>．</a:t>
            </a:r>
            <a:r>
              <a:rPr lang="en-US" altLang="zh-CN" kern="100" dirty="0">
                <a:latin typeface="Times New Roman"/>
                <a:cs typeface="Courier New"/>
              </a:rPr>
              <a:t>①④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780817" y="5510080"/>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3576689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en-US" altLang="zh-CN" kern="100" dirty="0">
                <a:latin typeface="Times New Roman"/>
                <a:ea typeface="华文楷体"/>
                <a:cs typeface="Courier New"/>
              </a:rPr>
              <a:t>65</a:t>
            </a:r>
            <a:r>
              <a:rPr lang="zh-CN" altLang="zh-CN" kern="100" dirty="0">
                <a:latin typeface="Times New Roman"/>
                <a:ea typeface="华文楷体"/>
                <a:cs typeface="Times New Roman"/>
              </a:rPr>
              <a:t>年前，西藏民主改革废除了政教合一的封建农奴制度，百万农奴翻身解放、当家做主人，西藏这片离天</a:t>
            </a:r>
            <a:r>
              <a:rPr lang="en-US" altLang="zh-CN" kern="100" dirty="0">
                <a:latin typeface="宋体"/>
                <a:cs typeface="Times New Roman"/>
              </a:rPr>
              <a:t>“</a:t>
            </a:r>
            <a:r>
              <a:rPr lang="zh-CN" altLang="zh-CN" kern="100" dirty="0">
                <a:latin typeface="Times New Roman"/>
                <a:ea typeface="华文楷体"/>
                <a:cs typeface="Times New Roman"/>
              </a:rPr>
              <a:t>最近</a:t>
            </a:r>
            <a:r>
              <a:rPr lang="en-US" altLang="zh-CN" kern="100" dirty="0">
                <a:latin typeface="宋体"/>
                <a:cs typeface="Times New Roman"/>
              </a:rPr>
              <a:t>”</a:t>
            </a:r>
            <a:r>
              <a:rPr lang="zh-CN" altLang="zh-CN" kern="100" dirty="0">
                <a:latin typeface="Times New Roman"/>
                <a:ea typeface="华文楷体"/>
                <a:cs typeface="Times New Roman"/>
              </a:rPr>
              <a:t>的土地发生了翻天覆地的变化。实践证明，民族区域自治制度符合我国的国情，促进了民族地区的发展，我国的民族政策有利于促进民族平等、民族团结和各民族共同繁荣，①④正确。在少数民族聚居的地方实行民族区域自治，而不是在少数民族居住的地方实行民族区域自治，②错误。国家统一是西藏地区发生翻天覆地变化的前提，③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945932670"/>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315027"/>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我国实行民族区域自治制度的原因</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是由我国</a:t>
            </a:r>
            <a:r>
              <a:rPr lang="zh-CN" altLang="en-US" kern="100" dirty="0">
                <a:latin typeface="Times New Roman"/>
                <a:ea typeface="华文仿宋"/>
                <a:cs typeface="Times New Roman"/>
              </a:rPr>
              <a:t>的</a:t>
            </a:r>
            <a:r>
              <a:rPr lang="zh-CN" altLang="zh-CN" kern="100" dirty="0">
                <a:latin typeface="Times New Roman"/>
                <a:ea typeface="华文仿宋"/>
                <a:cs typeface="Times New Roman"/>
              </a:rPr>
              <a:t>国体决定的：我国是人民民主专政的社会主义国家，人民民主专政的本质是人民当家作主，要切实保障少数民族群众的合法权益。</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中国共产党把马克思主义民族理论同中国民族问题具体实际相结合、同中华优秀传统文化相结合，创造性地走出了一条中国特色解决民族问题的正确道路。</a:t>
            </a: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734938"/>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899827"/>
            <a:ext cx="10693400" cy="3049361"/>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是由统一的多民族国家的国情、历史传统和现实特点决定的。</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(4)</a:t>
            </a:r>
            <a:r>
              <a:rPr lang="zh-CN" altLang="zh-CN" kern="100" dirty="0">
                <a:latin typeface="Times New Roman"/>
                <a:ea typeface="华文仿宋"/>
                <a:cs typeface="Times New Roman"/>
              </a:rPr>
              <a:t>是更好</a:t>
            </a:r>
            <a:r>
              <a:rPr lang="zh-CN" altLang="en-US" kern="100" dirty="0">
                <a:latin typeface="Times New Roman"/>
                <a:ea typeface="华文仿宋"/>
                <a:cs typeface="Times New Roman"/>
              </a:rPr>
              <a:t>地</a:t>
            </a:r>
            <a:r>
              <a:rPr lang="zh-CN" altLang="zh-CN" kern="100" dirty="0">
                <a:latin typeface="Times New Roman"/>
                <a:ea typeface="华文仿宋"/>
                <a:cs typeface="Times New Roman"/>
              </a:rPr>
              <a:t>贯彻民族方针的需要。我国始终坚持民族平等、民族团结和各民族共同繁荣的方针，这需要民族区域自治制度作为制度保障。</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(5)</a:t>
            </a:r>
            <a:r>
              <a:rPr lang="zh-CN" altLang="zh-CN" kern="100" dirty="0">
                <a:latin typeface="Times New Roman"/>
                <a:ea typeface="华文仿宋"/>
                <a:cs typeface="Times New Roman"/>
              </a:rPr>
              <a:t>是由民族区域自治制度的地位和作用决定的。</a:t>
            </a:r>
            <a:endParaRPr lang="zh-CN" altLang="zh-CN" sz="1050" kern="100" dirty="0">
              <a:effectLst/>
              <a:latin typeface="宋体"/>
              <a:cs typeface="Courier New"/>
            </a:endParaRPr>
          </a:p>
        </p:txBody>
      </p:sp>
    </p:spTree>
    <p:extLst>
      <p:ext uri="{BB962C8B-B14F-4D97-AF65-F5344CB8AC3E}">
        <p14:creationId xmlns:p14="http://schemas.microsoft.com/office/powerpoint/2010/main" val="3832682344"/>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任务三</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我国的宗教政策与法律</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356380"/>
            <a:ext cx="10692000" cy="4708277"/>
          </a:xfrm>
        </p:spPr>
        <p:txBody>
          <a:body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宗教信仰自由是宪法赋予公民的一项权利，信教公民和不信教公民、信仰不同宗教的公民应当相互尊重、和睦相处。</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cs typeface="Times New Roman"/>
              </a:rPr>
              <a:t>我国宪法是如何赋予公民宗教信仰自由的？</a:t>
            </a:r>
            <a:endParaRPr lang="zh-CN" altLang="zh-CN" sz="1050" kern="100" dirty="0">
              <a:latin typeface="宋体"/>
              <a:cs typeface="Courier New"/>
            </a:endParaRPr>
          </a:p>
          <a:p>
            <a:pPr algn="just">
              <a:lnSpc>
                <a:spcPct val="12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公民有信仰宗教的自由，也有不信仰宗教的自由；有信仰这种宗教的自由，也有信仰那种宗教的自由；在同一宗教里，有信仰这个教派的自由，也有信仰那个教派的自由；有过去不信教而现在信教的自由，也有过去信教而现在不信教的自由。②宗教信仰是公民个人的私事，任何强制都是不被允许的。</a:t>
            </a:r>
            <a:endParaRPr lang="zh-CN" altLang="zh-CN" sz="1050" kern="100" dirty="0">
              <a:effectLst/>
              <a:latin typeface="宋体"/>
              <a:cs typeface="Courier New"/>
            </a:endParaRPr>
          </a:p>
        </p:txBody>
      </p:sp>
    </p:spTree>
    <p:extLst>
      <p:ext uri="{BB962C8B-B14F-4D97-AF65-F5344CB8AC3E}">
        <p14:creationId xmlns:p14="http://schemas.microsoft.com/office/powerpoint/2010/main" val="4631406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32445" y="611795"/>
            <a:ext cx="10692000" cy="5633593"/>
          </a:xfrm>
        </p:spPr>
        <p:txBody>
          <a:bodyPr/>
          <a:lstStyle/>
          <a:p>
            <a:pPr algn="just">
              <a:lnSpc>
                <a:spcPct val="130000"/>
              </a:lnSpc>
              <a:spcAft>
                <a:spcPts val="0"/>
              </a:spcAft>
            </a:pPr>
            <a:r>
              <a:rPr lang="en-US" altLang="zh-CN" kern="100" dirty="0">
                <a:latin typeface="Times New Roman"/>
                <a:cs typeface="Courier New"/>
              </a:rPr>
              <a:t>2</a:t>
            </a:r>
            <a:r>
              <a:rPr lang="zh-CN" altLang="zh-CN" kern="100" dirty="0">
                <a:latin typeface="Times New Roman"/>
                <a:cs typeface="Times New Roman"/>
              </a:rPr>
              <a:t>．表现</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(1)</a:t>
            </a:r>
            <a:r>
              <a:rPr lang="zh-CN" altLang="zh-CN" kern="100" dirty="0">
                <a:latin typeface="Times New Roman"/>
                <a:cs typeface="Times New Roman"/>
              </a:rPr>
              <a:t>各民族有自己的历史和文化，又都凝聚在一个统一的</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中。</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(2)</a:t>
            </a:r>
            <a:r>
              <a:rPr lang="zh-CN" altLang="zh-CN" kern="100" dirty="0">
                <a:latin typeface="Times New Roman"/>
                <a:cs typeface="Times New Roman"/>
              </a:rPr>
              <a:t>我国各民族共同开拓了祖国的辽阔疆域，共同缔造了统一的多民族国家，共同书写了辉煌的中国历史，共同创造了灿烂的中华文化，共同培育了伟大的民族精神。中华民族共同体的形成和发展是人心所向、大势所趋、历史必然。</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(3)</a:t>
            </a:r>
            <a:r>
              <a:rPr lang="zh-CN" altLang="zh-CN" kern="100" dirty="0">
                <a:latin typeface="Times New Roman"/>
                <a:cs typeface="Times New Roman"/>
              </a:rPr>
              <a:t>中国的主权统一和领土完整不可分割。中华人民共和国只有一部</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、一个中央政府。一般行政地方、民族自治地方和特别行政区都必须接受</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统辖。</a:t>
            </a:r>
            <a:endParaRPr lang="zh-CN" altLang="zh-CN" sz="1050" kern="100" dirty="0">
              <a:effectLst/>
              <a:latin typeface="宋体"/>
              <a:cs typeface="Courier New"/>
            </a:endParaRPr>
          </a:p>
        </p:txBody>
      </p:sp>
      <p:sp>
        <p:nvSpPr>
          <p:cNvPr id="2" name="矩形 1"/>
          <p:cNvSpPr/>
          <p:nvPr/>
        </p:nvSpPr>
        <p:spPr>
          <a:xfrm>
            <a:off x="9181417" y="1223863"/>
            <a:ext cx="1980029" cy="523220"/>
          </a:xfrm>
          <a:prstGeom prst="rect">
            <a:avLst/>
          </a:prstGeom>
        </p:spPr>
        <p:txBody>
          <a:bodyPr wrap="none">
            <a:spAutoFit/>
          </a:bodyPr>
          <a:lstStyle/>
          <a:p>
            <a:r>
              <a:rPr lang="zh-CN" altLang="zh-CN" b="1" dirty="0">
                <a:latin typeface="Times New Roman"/>
                <a:ea typeface="华文楷体"/>
                <a:cs typeface="Times New Roman"/>
              </a:rPr>
              <a:t>命运共同体</a:t>
            </a:r>
            <a:endParaRPr lang="zh-CN" altLang="en-US" dirty="0"/>
          </a:p>
        </p:txBody>
      </p:sp>
      <p:sp>
        <p:nvSpPr>
          <p:cNvPr id="4" name="矩形 3"/>
          <p:cNvSpPr/>
          <p:nvPr/>
        </p:nvSpPr>
        <p:spPr>
          <a:xfrm>
            <a:off x="393730" y="5093131"/>
            <a:ext cx="902811" cy="523220"/>
          </a:xfrm>
          <a:prstGeom prst="rect">
            <a:avLst/>
          </a:prstGeom>
        </p:spPr>
        <p:txBody>
          <a:bodyPr wrap="none">
            <a:spAutoFit/>
          </a:bodyPr>
          <a:lstStyle/>
          <a:p>
            <a:r>
              <a:rPr lang="zh-CN" altLang="zh-CN" b="1" dirty="0">
                <a:latin typeface="Times New Roman"/>
                <a:ea typeface="华文楷体"/>
                <a:cs typeface="Times New Roman"/>
              </a:rPr>
              <a:t>宪法</a:t>
            </a:r>
            <a:endParaRPr lang="zh-CN" altLang="en-US" dirty="0"/>
          </a:p>
        </p:txBody>
      </p:sp>
      <p:sp>
        <p:nvSpPr>
          <p:cNvPr id="5" name="矩形 4"/>
          <p:cNvSpPr/>
          <p:nvPr/>
        </p:nvSpPr>
        <p:spPr>
          <a:xfrm>
            <a:off x="2232645" y="5633191"/>
            <a:ext cx="1620957" cy="523220"/>
          </a:xfrm>
          <a:prstGeom prst="rect">
            <a:avLst/>
          </a:prstGeom>
        </p:spPr>
        <p:txBody>
          <a:bodyPr wrap="none">
            <a:spAutoFit/>
          </a:bodyPr>
          <a:lstStyle/>
          <a:p>
            <a:r>
              <a:rPr lang="zh-CN" altLang="zh-CN" b="1" dirty="0">
                <a:latin typeface="Times New Roman"/>
                <a:ea typeface="华文楷体"/>
                <a:cs typeface="Times New Roman"/>
              </a:rPr>
              <a:t>中央政府</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255845"/>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：有人说，信教群众享有的宗教信仰自由是绝对的、不受限制的、没有义务的自由。结合所学《政治与法治》的知识，谈谈你的认识。</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这种说法是错误的。公民在享有宗教信仰自由的同时，必须履行法律规定的义务；宗教活动必须在宪法和法律允许的范围内进行；任何宗教都没有超越宪法和法律的特权；任何组织和个人不得利用宗教进行妨碍国家教育制度的活动。</a:t>
            </a:r>
            <a:endParaRPr lang="zh-CN" altLang="zh-CN" sz="1050" kern="100" dirty="0">
              <a:effectLst/>
              <a:latin typeface="宋体"/>
              <a:cs typeface="Courier New"/>
            </a:endParaRPr>
          </a:p>
        </p:txBody>
      </p:sp>
    </p:spTree>
    <p:extLst>
      <p:ext uri="{BB962C8B-B14F-4D97-AF65-F5344CB8AC3E}">
        <p14:creationId xmlns:p14="http://schemas.microsoft.com/office/powerpoint/2010/main" val="3098687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．唐卡，指用彩缎装裱后悬挂供奉的宗教卷轴画，是藏族文化中一种独具特色的绘画艺术形式。如今，在藏族居民家中，随处可觅唐卡的身影。信教群众家中普遍设有经堂或佛龛，开展转经、朝佛等活动。这说明</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国家依法管理宗教事务</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公民享有宗教信仰自由的权利</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③</a:t>
            </a:r>
            <a:r>
              <a:rPr lang="zh-CN" altLang="zh-CN" kern="100" dirty="0">
                <a:latin typeface="Times New Roman"/>
                <a:cs typeface="Times New Roman"/>
              </a:rPr>
              <a:t>开展宗教活动有利于促进社会发展</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④</a:t>
            </a:r>
            <a:r>
              <a:rPr lang="zh-CN" altLang="zh-CN" kern="100" dirty="0">
                <a:latin typeface="Times New Roman"/>
                <a:cs typeface="Times New Roman"/>
              </a:rPr>
              <a:t>藏文化对藏族人民有着深远持久的影响</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708809" y="52923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1419832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材料没有体现国家对宗教事务的管理，</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不符合题意。</a:t>
            </a:r>
            <a:r>
              <a:rPr lang="en-US" altLang="zh-CN" kern="100" dirty="0">
                <a:latin typeface="宋体"/>
                <a:cs typeface="Times New Roman"/>
              </a:rPr>
              <a:t>“</a:t>
            </a:r>
            <a:r>
              <a:rPr lang="zh-CN" altLang="zh-CN" kern="100" dirty="0">
                <a:latin typeface="Times New Roman"/>
                <a:ea typeface="华文楷体"/>
                <a:cs typeface="Times New Roman"/>
              </a:rPr>
              <a:t>信教群众家中普遍设有经堂或佛龛，开展转经、朝佛等活动</a:t>
            </a:r>
            <a:r>
              <a:rPr lang="en-US" altLang="zh-CN" kern="100" dirty="0">
                <a:latin typeface="宋体"/>
                <a:cs typeface="Times New Roman"/>
              </a:rPr>
              <a:t>”</a:t>
            </a:r>
            <a:r>
              <a:rPr lang="zh-CN" altLang="zh-CN" kern="100" dirty="0">
                <a:latin typeface="Times New Roman"/>
                <a:ea typeface="华文楷体"/>
                <a:cs typeface="Times New Roman"/>
              </a:rPr>
              <a:t>说明公民享有宗教信仰自由的权利，</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正确。材料并未涉及宗教活动和社会发展的关系，且开展宗教活动不一定有利于促进社会发展，</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错误。</a:t>
            </a:r>
            <a:r>
              <a:rPr lang="en-US" altLang="zh-CN" kern="100" dirty="0">
                <a:latin typeface="宋体"/>
                <a:cs typeface="Times New Roman"/>
              </a:rPr>
              <a:t>“</a:t>
            </a:r>
            <a:r>
              <a:rPr lang="zh-CN" altLang="zh-CN" kern="100" dirty="0">
                <a:latin typeface="Times New Roman"/>
                <a:ea typeface="华文楷体"/>
                <a:cs typeface="Times New Roman"/>
              </a:rPr>
              <a:t>在藏族居民家中，随处可觅唐卡的身影</a:t>
            </a:r>
            <a:r>
              <a:rPr lang="en-US" altLang="zh-CN" kern="100" dirty="0">
                <a:latin typeface="宋体"/>
                <a:cs typeface="Times New Roman"/>
              </a:rPr>
              <a:t>”</a:t>
            </a:r>
            <a:r>
              <a:rPr lang="zh-CN" altLang="zh-CN" kern="100" dirty="0">
                <a:latin typeface="Times New Roman"/>
                <a:ea typeface="华文楷体"/>
                <a:cs typeface="Times New Roman"/>
              </a:rPr>
              <a:t>体现出藏文化对藏族人民有着深远持久的影响，</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正确。</a:t>
            </a:r>
            <a:endParaRPr lang="zh-CN" altLang="zh-CN" sz="1050" kern="100" dirty="0">
              <a:effectLst/>
              <a:latin typeface="宋体"/>
              <a:cs typeface="Courier New"/>
            </a:endParaRPr>
          </a:p>
        </p:txBody>
      </p:sp>
    </p:spTree>
    <p:extLst>
      <p:ext uri="{BB962C8B-B14F-4D97-AF65-F5344CB8AC3E}">
        <p14:creationId xmlns:p14="http://schemas.microsoft.com/office/powerpoint/2010/main" val="3100260588"/>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．我国党和政府始终重视宗教工作，关心宗教界人士，各地区各有关部门加强同宗教界的沟通联系，</a:t>
            </a:r>
            <a:r>
              <a:rPr lang="en-US" altLang="zh-CN" kern="100" dirty="0">
                <a:latin typeface="Times New Roman"/>
                <a:cs typeface="Courier New"/>
              </a:rPr>
              <a:t>2024</a:t>
            </a:r>
            <a:r>
              <a:rPr lang="zh-CN" altLang="zh-CN" kern="100" dirty="0">
                <a:latin typeface="Times New Roman"/>
                <a:cs typeface="Times New Roman"/>
              </a:rPr>
              <a:t>年春节期间开展的各种形式的走访慰问送温暖活动，更好地把宗教界人士和信教群众团结凝聚在党和政府周围，为推进中国式现代化建设贡献力量。为此需要</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．引导宗教与社会主义相适应，推动宗教中国化方向</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．宗教界人士从事宗教活动服从国家的最高利益</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．鼓励和扶持本土宗教发展，发挥宗教界的积极作用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．依法加强对宗教事务的管理，坚持宗教服务于教育</a:t>
            </a:r>
            <a:endParaRPr lang="zh-CN" altLang="zh-CN" sz="1050" kern="100" dirty="0">
              <a:effectLst/>
              <a:latin typeface="宋体"/>
              <a:cs typeface="Courier New"/>
            </a:endParaRPr>
          </a:p>
        </p:txBody>
      </p:sp>
      <p:sp>
        <p:nvSpPr>
          <p:cNvPr id="3" name="矩形 2"/>
          <p:cNvSpPr/>
          <p:nvPr/>
        </p:nvSpPr>
        <p:spPr>
          <a:xfrm>
            <a:off x="324432" y="43922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0027868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55845"/>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要引导宗教与社会主义社会相适应，</a:t>
            </a:r>
            <a:r>
              <a:rPr lang="en-US" altLang="zh-CN" kern="100" dirty="0">
                <a:latin typeface="Times New Roman"/>
                <a:ea typeface="华文楷体"/>
                <a:cs typeface="Courier New"/>
              </a:rPr>
              <a:t>A</a:t>
            </a:r>
            <a:r>
              <a:rPr lang="zh-CN" altLang="zh-CN" kern="100" dirty="0">
                <a:latin typeface="Times New Roman"/>
                <a:ea typeface="华文楷体"/>
                <a:cs typeface="Times New Roman"/>
              </a:rPr>
              <a:t>错误。为了更好地把宗教界人士和信教群众团结凝聚在党和政府周围，使其为推进中国式现代化建设贡献力量，需要宗教界人士从事宗教活动服从国家的最高利益，要热爱祖国、拥护社会主义制度、拥护中国共产党的领导，</a:t>
            </a:r>
            <a:r>
              <a:rPr lang="en-US" altLang="zh-CN" kern="100" dirty="0">
                <a:latin typeface="Times New Roman"/>
                <a:ea typeface="华文楷体"/>
                <a:cs typeface="Courier New"/>
              </a:rPr>
              <a:t>B</a:t>
            </a:r>
            <a:r>
              <a:rPr lang="zh-CN" altLang="zh-CN" kern="100" dirty="0">
                <a:latin typeface="Times New Roman"/>
                <a:ea typeface="华文楷体"/>
                <a:cs typeface="Times New Roman"/>
              </a:rPr>
              <a:t>符合题意。支持我国宗教坚持中国化方向是引导宗教与社会主义社会相适应的重要任务，但不是鼓励和扶持宗教发展，</a:t>
            </a:r>
            <a:r>
              <a:rPr lang="en-US" altLang="zh-CN" kern="100" dirty="0">
                <a:latin typeface="Times New Roman"/>
                <a:ea typeface="华文楷体"/>
                <a:cs typeface="Courier New"/>
              </a:rPr>
              <a:t>C</a:t>
            </a:r>
            <a:r>
              <a:rPr lang="zh-CN" altLang="zh-CN" kern="100" dirty="0">
                <a:latin typeface="Times New Roman"/>
                <a:ea typeface="华文楷体"/>
                <a:cs typeface="Times New Roman"/>
              </a:rPr>
              <a:t>错误。我国依法管理宗教事务，坚持教育与宗教相分离，</a:t>
            </a:r>
            <a:r>
              <a:rPr lang="en-US" altLang="zh-CN" kern="100" dirty="0">
                <a:latin typeface="Times New Roman"/>
                <a:ea typeface="华文楷体"/>
                <a:cs typeface="Courier New"/>
              </a:rPr>
              <a:t>D</a:t>
            </a:r>
            <a:r>
              <a:rPr lang="zh-CN" altLang="zh-CN" kern="100" dirty="0">
                <a:latin typeface="Times New Roman"/>
                <a:ea typeface="华文楷体"/>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2417065748"/>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cs typeface="Courier New"/>
              </a:rPr>
              <a:t>3</a:t>
            </a:r>
            <a:r>
              <a:rPr lang="zh-CN" altLang="zh-CN" kern="100" dirty="0">
                <a:latin typeface="Times New Roman"/>
                <a:cs typeface="Times New Roman"/>
              </a:rPr>
              <a:t>．宁夏回族自治区是我国五个民族自治区之一，自治区内民族、宗教与各方面事务紧密交织。扎实推进宁夏地区的民族宗教工作，维护宁夏社会大局的和谐稳定，是全面贯彻党的民族政策和宗教工作基本方针的必然要求。为此，需要</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高举民族团结的旗帜，坚定不移走中国特色解决民族问题的正确道路</a:t>
            </a:r>
            <a:r>
              <a:rPr lang="en-US" altLang="zh-CN" kern="100" dirty="0">
                <a:latin typeface="Times New Roman"/>
                <a:cs typeface="Courier New"/>
              </a:rPr>
              <a:t>②</a:t>
            </a:r>
            <a:r>
              <a:rPr lang="zh-CN" altLang="zh-CN" kern="100" dirty="0">
                <a:latin typeface="Times New Roman"/>
                <a:cs typeface="Times New Roman"/>
              </a:rPr>
              <a:t>坚持民族区域自治制度这一根本政治制度，充分保障民族自治地方的自治权</a:t>
            </a:r>
            <a:r>
              <a:rPr lang="en-US" altLang="zh-CN" kern="100" dirty="0">
                <a:latin typeface="Times New Roman"/>
                <a:cs typeface="Courier New"/>
              </a:rPr>
              <a:t>③</a:t>
            </a:r>
            <a:r>
              <a:rPr lang="zh-CN" altLang="zh-CN" kern="100" dirty="0">
                <a:latin typeface="Times New Roman"/>
                <a:cs typeface="Times New Roman"/>
              </a:rPr>
              <a:t>积极培育中华民族共同体意识，优先维护民族地区人民的政治经济权利</a:t>
            </a:r>
            <a:r>
              <a:rPr lang="en-US" altLang="zh-CN" kern="100" dirty="0">
                <a:latin typeface="Times New Roman"/>
                <a:cs typeface="Courier New"/>
              </a:rPr>
              <a:t>④</a:t>
            </a:r>
            <a:r>
              <a:rPr lang="zh-CN" altLang="zh-CN" kern="100" dirty="0">
                <a:latin typeface="Times New Roman"/>
                <a:cs typeface="Times New Roman"/>
              </a:rPr>
              <a:t>坚持宗教中国化方向，通过依法管理宗教事务构建积极健康的宗教关系</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1980617" y="525631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0412221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扎实推进宁夏地区的民族宗教工作，需要高举民族团结的旗帜，坚持民族平等、民族团结和各民族共同繁荣，坚定不移走中国特色解决民族问题的正确道路，①符合题意。人民代表大会制度是我国的根本政治制度，②错误。我国各民族一律平等，</a:t>
            </a:r>
            <a:r>
              <a:rPr lang="zh-CN" altLang="zh-CN" kern="100" dirty="0">
                <a:latin typeface="宋体"/>
                <a:cs typeface="Times New Roman"/>
              </a:rPr>
              <a:t>“</a:t>
            </a:r>
            <a:r>
              <a:rPr lang="zh-CN" altLang="zh-CN" kern="100" dirty="0">
                <a:latin typeface="Times New Roman"/>
                <a:ea typeface="华文楷体"/>
                <a:cs typeface="Times New Roman"/>
              </a:rPr>
              <a:t>优先维护民族地区人民的政治经济权利</a:t>
            </a:r>
            <a:r>
              <a:rPr lang="zh-CN" altLang="zh-CN" kern="100" dirty="0">
                <a:latin typeface="宋体"/>
                <a:cs typeface="Times New Roman"/>
              </a:rPr>
              <a:t>”</a:t>
            </a:r>
            <a:r>
              <a:rPr lang="zh-CN" altLang="zh-CN" kern="100" dirty="0">
                <a:latin typeface="Times New Roman"/>
                <a:ea typeface="华文楷体"/>
                <a:cs typeface="Times New Roman"/>
              </a:rPr>
              <a:t>的说法错误，③排除。扎实推进宁夏地区的民族宗教工作，需要坚持宗教中国化方向，通过依法管理宗教事务构建积极健康的宗教关系，④正确。</a:t>
            </a:r>
            <a:endParaRPr lang="zh-CN" altLang="zh-CN" sz="1050" kern="100" dirty="0">
              <a:effectLst/>
              <a:latin typeface="宋体"/>
              <a:cs typeface="Courier New"/>
            </a:endParaRPr>
          </a:p>
        </p:txBody>
      </p:sp>
    </p:spTree>
    <p:extLst>
      <p:ext uri="{BB962C8B-B14F-4D97-AF65-F5344CB8AC3E}">
        <p14:creationId xmlns:p14="http://schemas.microsoft.com/office/powerpoint/2010/main" val="1403868032"/>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1"/>
          <p:cNvSpPr txBox="1">
            <a:spLocks/>
          </p:cNvSpPr>
          <p:nvPr/>
        </p:nvSpPr>
        <p:spPr bwMode="auto">
          <a:xfrm>
            <a:off x="414338" y="841826"/>
            <a:ext cx="10693400" cy="5464637"/>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14000"/>
              </a:lnSpc>
              <a:spcAft>
                <a:spcPts val="0"/>
              </a:spcAft>
            </a:pPr>
            <a:r>
              <a:rPr lang="zh-CN" altLang="zh-CN" kern="100" dirty="0">
                <a:latin typeface="Times New Roman"/>
                <a:ea typeface="华文仿宋"/>
                <a:cs typeface="Times New Roman"/>
              </a:rPr>
              <a:t>坚持我国宗教的中国化方向</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不是要改变宗教的基本教义，不是要触动宗教核心的教义、礼仪、制度，而是在保持这些核心不变的前提下，引导宗教更好地与社会主义社会相适应，更好地实现中国化。</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在政治上引导宗教界拥护中国共产党的领导，拥护社会主义制度，广大信教和不信教群众一起来建设国家，实现中华民族伟大复兴的中国梦。</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在社会上相适应，引导宗教界更好地顺应社会、服务社会、履行社会责任。</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ea typeface="华文仿宋"/>
                <a:cs typeface="Courier New"/>
              </a:rPr>
              <a:t>(4)</a:t>
            </a:r>
            <a:r>
              <a:rPr lang="zh-CN" altLang="zh-CN" kern="100" dirty="0">
                <a:latin typeface="Times New Roman"/>
                <a:ea typeface="华文仿宋"/>
                <a:cs typeface="Times New Roman"/>
              </a:rPr>
              <a:t>在文化上相适应，宗教文化思想的表达、宗教礼仪的表达、宗教建筑的风格、宗教艺术等要有中国化的特点。</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431775"/>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8513029"/>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descr="zzxh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44613" y="1979947"/>
            <a:ext cx="702945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3711785"/>
          </a:xfrm>
        </p:spPr>
        <p:txBody>
          <a:bodyPr/>
          <a:lstStyle/>
          <a:p>
            <a:pPr algn="just">
              <a:spcAft>
                <a:spcPts val="0"/>
              </a:spcAft>
            </a:pPr>
            <a:r>
              <a:rPr lang="en-US" altLang="zh-CN" kern="100" dirty="0">
                <a:latin typeface="Times New Roman"/>
                <a:cs typeface="Courier New"/>
              </a:rPr>
              <a:t>1</a:t>
            </a:r>
            <a:r>
              <a:rPr lang="zh-CN" altLang="zh-CN" kern="100" dirty="0">
                <a:latin typeface="Times New Roman"/>
                <a:cs typeface="Times New Roman"/>
              </a:rPr>
              <a:t>．近年来，广西壮族自治区不断加大财政支持力度，全力推进少数民族事业全面发展。这说明该自治区</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．坚持民族平等原则</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．大力促进民族团结</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．积极推动各民族共同繁荣</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．坚持国家统一领导</a:t>
            </a:r>
            <a:endParaRPr lang="zh-CN" altLang="zh-CN" sz="1050" kern="100" dirty="0">
              <a:latin typeface="宋体"/>
              <a:cs typeface="Courier New"/>
            </a:endParaRPr>
          </a:p>
        </p:txBody>
      </p:sp>
      <p:sp>
        <p:nvSpPr>
          <p:cNvPr id="4" name="矩形 3"/>
          <p:cNvSpPr/>
          <p:nvPr/>
        </p:nvSpPr>
        <p:spPr>
          <a:xfrm>
            <a:off x="329579" y="399617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755811"/>
            <a:ext cx="10692000" cy="2505301"/>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zh-CN" altLang="zh-CN" kern="100" dirty="0">
                <a:latin typeface="Times New Roman"/>
                <a:ea typeface="华文楷体"/>
                <a:cs typeface="Times New Roman"/>
              </a:rPr>
              <a:t>我国采取的是单一制国家结构形式。在单一制国家中，全国只有一部宪法和一个中央政权；各行政单位或者自治单位都受中央的统一领导，而且不论中央与地方的分权达到何种程度，地方的权力均由中央以宪法和法律加以规定。</a:t>
            </a:r>
            <a:endParaRPr lang="zh-CN" altLang="zh-CN" sz="1050" kern="100" dirty="0">
              <a:effectLst/>
              <a:latin typeface="宋体"/>
              <a:cs typeface="Courier New"/>
            </a:endParaRPr>
          </a:p>
        </p:txBody>
      </p:sp>
    </p:spTree>
    <p:extLst>
      <p:ext uri="{BB962C8B-B14F-4D97-AF65-F5344CB8AC3E}">
        <p14:creationId xmlns:p14="http://schemas.microsoft.com/office/powerpoint/2010/main" val="2609892198"/>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．近十年来，我国成功打造了东西部对口扶贫协作帮扶的</a:t>
            </a:r>
            <a:r>
              <a:rPr lang="en-US" altLang="zh-CN" kern="100" dirty="0">
                <a:latin typeface="宋体"/>
                <a:cs typeface="Times New Roman"/>
              </a:rPr>
              <a:t>“</a:t>
            </a:r>
            <a:r>
              <a:rPr lang="zh-CN" altLang="zh-CN" kern="100" dirty="0">
                <a:latin typeface="Times New Roman"/>
                <a:cs typeface="Times New Roman"/>
              </a:rPr>
              <a:t>闽宁模式</a:t>
            </a:r>
            <a:r>
              <a:rPr lang="en-US" altLang="zh-CN" kern="100" dirty="0">
                <a:latin typeface="宋体"/>
                <a:cs typeface="Times New Roman"/>
              </a:rPr>
              <a:t>”</a:t>
            </a:r>
            <a:r>
              <a:rPr lang="zh-CN" altLang="zh-CN" kern="100" dirty="0">
                <a:latin typeface="Times New Roman"/>
                <a:cs typeface="Times New Roman"/>
              </a:rPr>
              <a:t>，演绎了广东珠海与云南怒江对口帮扶、携手共进的</a:t>
            </a:r>
            <a:r>
              <a:rPr lang="zh-CN" altLang="zh-CN" kern="100" dirty="0">
                <a:latin typeface="宋体"/>
                <a:cs typeface="Times New Roman"/>
              </a:rPr>
              <a:t>“</a:t>
            </a:r>
            <a:r>
              <a:rPr lang="zh-CN" altLang="zh-CN" kern="100" dirty="0">
                <a:latin typeface="Times New Roman"/>
                <a:cs typeface="Times New Roman"/>
              </a:rPr>
              <a:t>江海情深</a:t>
            </a:r>
            <a:r>
              <a:rPr lang="zh-CN" altLang="zh-CN" kern="100" dirty="0">
                <a:latin typeface="宋体"/>
                <a:cs typeface="Times New Roman"/>
              </a:rPr>
              <a:t>”</a:t>
            </a:r>
            <a:r>
              <a:rPr lang="zh-CN" altLang="zh-CN" kern="100" dirty="0">
                <a:latin typeface="Times New Roman"/>
                <a:cs typeface="Times New Roman"/>
              </a:rPr>
              <a:t>，对口援疆、对口援藏中更是结成数不清的</a:t>
            </a:r>
            <a:r>
              <a:rPr lang="zh-CN" altLang="zh-CN" kern="100" dirty="0">
                <a:latin typeface="宋体"/>
                <a:cs typeface="Times New Roman"/>
              </a:rPr>
              <a:t>“</a:t>
            </a:r>
            <a:r>
              <a:rPr lang="zh-CN" altLang="zh-CN" kern="100" dirty="0">
                <a:latin typeface="Times New Roman"/>
                <a:cs typeface="Times New Roman"/>
              </a:rPr>
              <a:t>亲戚</a:t>
            </a:r>
            <a:r>
              <a:rPr lang="zh-CN" altLang="zh-CN" kern="100" dirty="0">
                <a:latin typeface="宋体"/>
                <a:cs typeface="Times New Roman"/>
              </a:rPr>
              <a:t>”</a:t>
            </a:r>
            <a:r>
              <a:rPr lang="zh-CN" altLang="zh-CN" kern="100" dirty="0">
                <a:latin typeface="Times New Roman"/>
                <a:cs typeface="Times New Roman"/>
              </a:rPr>
              <a:t>，留下无数感人的故事</a:t>
            </a:r>
            <a:r>
              <a:rPr lang="zh-CN" altLang="zh-CN" kern="100" dirty="0">
                <a:latin typeface="宋体"/>
                <a:cs typeface="Times New Roman"/>
              </a:rPr>
              <a:t>……</a:t>
            </a:r>
            <a:r>
              <a:rPr lang="zh-CN" altLang="zh-CN" kern="100" dirty="0">
                <a:latin typeface="Times New Roman"/>
                <a:cs typeface="Times New Roman"/>
              </a:rPr>
              <a:t>由此可见</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．我国各族人民依法平等地享有权利和平等地履行义务</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．手足相亲、守望相助的中华民族共同体意识不断铸牢</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．民族区域自治制度有利于促进民族地区经济和社会发展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．少数民族地区艰苦奋斗自主发展是脱贫致富的重要保证</a:t>
            </a:r>
            <a:endParaRPr lang="zh-CN" altLang="zh-CN" sz="1050" kern="100" dirty="0">
              <a:effectLst/>
              <a:latin typeface="宋体"/>
              <a:cs typeface="Courier New"/>
            </a:endParaRPr>
          </a:p>
        </p:txBody>
      </p:sp>
      <p:sp>
        <p:nvSpPr>
          <p:cNvPr id="3" name="矩形 2"/>
          <p:cNvSpPr/>
          <p:nvPr/>
        </p:nvSpPr>
        <p:spPr>
          <a:xfrm>
            <a:off x="324432" y="37441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ea typeface="黑体"/>
                <a:cs typeface="Courier New"/>
              </a:rPr>
              <a:t>3</a:t>
            </a:r>
            <a:r>
              <a:rPr lang="zh-CN" altLang="zh-CN" kern="100" dirty="0">
                <a:latin typeface="Times New Roman"/>
                <a:cs typeface="Times New Roman"/>
              </a:rPr>
              <a:t>．我国的民族区域自治制度是指在国家统一领导下，在各少数民族聚居的地方实行区域自治，设立自治机关，行使自治权的制度。下列属于自治机关行使自治权的是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．浙江省平阳县人民法院公正司法，维护人民合法利益</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．宁夏回族自治区的监察委员会加强对公职人员的监察</a:t>
            </a:r>
            <a:endParaRPr lang="zh-CN" altLang="zh-CN" sz="1050" kern="100" dirty="0">
              <a:latin typeface="宋体"/>
              <a:cs typeface="Courier New"/>
            </a:endParaRPr>
          </a:p>
          <a:p>
            <a:pPr marL="628650" indent="-628650" algn="just">
              <a:spcAft>
                <a:spcPts val="0"/>
              </a:spcAft>
            </a:pPr>
            <a:r>
              <a:rPr lang="en-US" altLang="zh-CN" kern="100" dirty="0">
                <a:latin typeface="Times New Roman"/>
                <a:cs typeface="Courier New"/>
              </a:rPr>
              <a:t>C</a:t>
            </a:r>
            <a:r>
              <a:rPr lang="zh-CN" altLang="zh-CN" kern="100" dirty="0">
                <a:latin typeface="Times New Roman"/>
                <a:cs typeface="Times New Roman"/>
              </a:rPr>
              <a:t>．广西壮族自治区人大常委会制定《广西壮族自治区民族教育促进条例》</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．海南省启动少数民族考生享受政策优惠待遇工作</a:t>
            </a:r>
            <a:endParaRPr lang="zh-CN" altLang="zh-CN" sz="1050" kern="100" dirty="0">
              <a:effectLst/>
              <a:latin typeface="宋体"/>
              <a:cs typeface="Courier New"/>
            </a:endParaRPr>
          </a:p>
        </p:txBody>
      </p:sp>
      <p:sp>
        <p:nvSpPr>
          <p:cNvPr id="3" name="矩形 2"/>
          <p:cNvSpPr/>
          <p:nvPr/>
        </p:nvSpPr>
        <p:spPr>
          <a:xfrm>
            <a:off x="337963" y="3709880"/>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ea typeface="黑体"/>
                <a:cs typeface="Courier New"/>
              </a:rPr>
              <a:t>4</a:t>
            </a:r>
            <a:r>
              <a:rPr lang="zh-CN" altLang="zh-CN" kern="100" dirty="0">
                <a:latin typeface="Times New Roman"/>
                <a:cs typeface="Times New Roman"/>
              </a:rPr>
              <a:t>．某省民族宗教工作会议指出，在新的一年，全省民族宗教工作将以习近平新时代中国特色社会主义思想为指导，坚持以铸牢中华民族共同体意识为主线，努力建设铸牢中华民族共同体意识示范省和宗教事务治理现代化示范省。这表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．我国宗教性质已经发生根本性变化</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．我国宗教坚持独立自主自办的原则</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．宗教界坚持用马克思主义武装自己</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．我国宗教能与社会主义社会相适应</a:t>
            </a:r>
            <a:endParaRPr lang="zh-CN" altLang="zh-CN" sz="1050" kern="100" dirty="0">
              <a:effectLst/>
              <a:latin typeface="宋体"/>
              <a:cs typeface="Courier New"/>
            </a:endParaRPr>
          </a:p>
        </p:txBody>
      </p:sp>
      <p:sp>
        <p:nvSpPr>
          <p:cNvPr id="3" name="矩形 2"/>
          <p:cNvSpPr/>
          <p:nvPr/>
        </p:nvSpPr>
        <p:spPr>
          <a:xfrm>
            <a:off x="324432" y="493227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579753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5586413" cy="1104918"/>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十二</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民族区域自治制度</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3611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28053"/>
          </a:xfrm>
        </p:spPr>
        <p:txBody>
          <a:bodyPr/>
          <a:lstStyle/>
          <a:p>
            <a:pPr algn="just">
              <a:spcAft>
                <a:spcPts val="0"/>
              </a:spcAft>
            </a:pPr>
            <a:r>
              <a:rPr lang="zh-CN" altLang="zh-CN" kern="100" dirty="0">
                <a:latin typeface="Times New Roman"/>
                <a:ea typeface="黑体"/>
                <a:cs typeface="Times New Roman"/>
              </a:rPr>
              <a:t>二、符合国情的民族区域自治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．民族概况：在我国</a:t>
            </a:r>
            <a:r>
              <a:rPr lang="en-US" altLang="zh-CN" kern="100" dirty="0">
                <a:latin typeface="Times New Roman"/>
                <a:cs typeface="Courier New"/>
              </a:rPr>
              <a:t>56</a:t>
            </a:r>
            <a:r>
              <a:rPr lang="zh-CN" altLang="zh-CN" kern="100" dirty="0">
                <a:latin typeface="Times New Roman"/>
                <a:cs typeface="Times New Roman"/>
              </a:rPr>
              <a:t>个民族中，与汉族相比，其他</a:t>
            </a:r>
            <a:r>
              <a:rPr lang="en-US" altLang="zh-CN" kern="100" dirty="0">
                <a:latin typeface="Times New Roman"/>
                <a:cs typeface="Courier New"/>
              </a:rPr>
              <a:t>55</a:t>
            </a:r>
            <a:r>
              <a:rPr lang="zh-CN" altLang="zh-CN" kern="100" dirty="0">
                <a:latin typeface="Times New Roman"/>
                <a:cs typeface="Times New Roman"/>
              </a:rPr>
              <a:t>个民族人口相对较少，习惯上被称为少数民族。各民族都是中华民族大家庭的成员。</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．中国特色解决民族问题的正确道路</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中国共产党坚持把</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民族理论同中国民族问题具体实际相结合、同中华优秀传统文化相结合，创造性地走出了一条中国特色解决民族问题的正确道路。</a:t>
            </a:r>
            <a:endParaRPr lang="zh-CN" altLang="zh-CN" sz="1050" kern="100" dirty="0">
              <a:effectLst/>
              <a:latin typeface="宋体"/>
              <a:cs typeface="Courier New"/>
            </a:endParaRPr>
          </a:p>
        </p:txBody>
      </p:sp>
      <p:sp>
        <p:nvSpPr>
          <p:cNvPr id="3" name="矩形 2"/>
          <p:cNvSpPr/>
          <p:nvPr/>
        </p:nvSpPr>
        <p:spPr>
          <a:xfrm>
            <a:off x="3708809" y="3796987"/>
            <a:ext cx="1980029" cy="523220"/>
          </a:xfrm>
          <a:prstGeom prst="rect">
            <a:avLst/>
          </a:prstGeom>
        </p:spPr>
        <p:txBody>
          <a:bodyPr wrap="none">
            <a:spAutoFit/>
          </a:bodyPr>
          <a:lstStyle/>
          <a:p>
            <a:r>
              <a:rPr lang="zh-CN" altLang="zh-CN" b="1" dirty="0">
                <a:latin typeface="Times New Roman"/>
                <a:ea typeface="华文楷体"/>
                <a:cs typeface="Times New Roman"/>
              </a:rPr>
              <a:t>马克思主义</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在这条道路上，党团结带领全国各族人民实现了民族独立和人民解放，开创了发展各民族平等团结互助和谐关系的新局面，推动民族地区经济社会发展和少数民族群众生活取得前所未有的进步，我国少数民族面貌、民族地区面貌、民族关系面貌、中华民族面貌发生了翻天覆地的历史性巨变。</a:t>
            </a:r>
            <a:endParaRPr lang="zh-CN" altLang="zh-CN" sz="1050" kern="100" dirty="0">
              <a:effectLst/>
              <a:latin typeface="宋体"/>
              <a:cs typeface="Courier New"/>
            </a:endParaRPr>
          </a:p>
        </p:txBody>
      </p:sp>
    </p:spTree>
    <p:extLst>
      <p:ext uri="{BB962C8B-B14F-4D97-AF65-F5344CB8AC3E}">
        <p14:creationId xmlns:p14="http://schemas.microsoft.com/office/powerpoint/2010/main" val="261695872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24530"/>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．处理民族关系的方针</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2592558049"/>
              </p:ext>
            </p:extLst>
          </p:nvPr>
        </p:nvGraphicFramePr>
        <p:xfrm>
          <a:off x="576263" y="1583903"/>
          <a:ext cx="10369550" cy="3584448"/>
        </p:xfrm>
        <a:graphic>
          <a:graphicData uri="http://schemas.openxmlformats.org/drawingml/2006/table">
            <a:tbl>
              <a:tblPr/>
              <a:tblGrid>
                <a:gridCol w="2007545">
                  <a:extLst>
                    <a:ext uri="{9D8B030D-6E8A-4147-A177-3AD203B41FA5}">
                      <a16:colId xmlns:a16="http://schemas.microsoft.com/office/drawing/2014/main" val="20000"/>
                    </a:ext>
                  </a:extLst>
                </a:gridCol>
                <a:gridCol w="8362005">
                  <a:extLst>
                    <a:ext uri="{9D8B030D-6E8A-4147-A177-3AD203B41FA5}">
                      <a16:colId xmlns:a16="http://schemas.microsoft.com/office/drawing/2014/main" val="20001"/>
                    </a:ext>
                  </a:extLst>
                </a:gridCol>
              </a:tblGrid>
              <a:tr h="0">
                <a:tc rowSpan="2">
                  <a:txBody>
                    <a:bodyPr/>
                    <a:lstStyle/>
                    <a:p>
                      <a:pPr algn="ctr">
                        <a:lnSpc>
                          <a:spcPct val="140000"/>
                        </a:lnSpc>
                        <a:spcAft>
                          <a:spcPts val="0"/>
                        </a:spcAft>
                      </a:pPr>
                      <a:r>
                        <a:rPr lang="zh-CN" sz="2800" b="1" kern="100" dirty="0">
                          <a:effectLst/>
                          <a:latin typeface="Times New Roman"/>
                          <a:cs typeface="Times New Roman"/>
                        </a:rPr>
                        <a:t>民族平等</a:t>
                      </a:r>
                      <a:endParaRPr lang="zh-CN" sz="1050" kern="100" dirty="0">
                        <a:effectLst/>
                        <a:latin typeface="宋体"/>
                        <a:cs typeface="Courier New"/>
                      </a:endParaRPr>
                    </a:p>
                    <a:p>
                      <a:pPr algn="ctr">
                        <a:lnSpc>
                          <a:spcPct val="140000"/>
                        </a:lnSpc>
                        <a:spcAft>
                          <a:spcPts val="0"/>
                        </a:spcAft>
                      </a:pPr>
                      <a:r>
                        <a:rPr lang="en-US" sz="2800" b="1" kern="100" dirty="0">
                          <a:effectLst/>
                          <a:latin typeface="宋体"/>
                          <a:cs typeface="Times New Roman"/>
                        </a:rPr>
                        <a:t>↓</a:t>
                      </a:r>
                      <a:endParaRPr lang="zh-CN" sz="1050" kern="100" dirty="0">
                        <a:effectLst/>
                        <a:latin typeface="宋体"/>
                        <a:cs typeface="Courier New"/>
                      </a:endParaRPr>
                    </a:p>
                    <a:p>
                      <a:pPr algn="ctr">
                        <a:lnSpc>
                          <a:spcPct val="140000"/>
                        </a:lnSpc>
                        <a:spcAft>
                          <a:spcPts val="0"/>
                        </a:spcAft>
                      </a:pPr>
                      <a:r>
                        <a:rPr lang="zh-CN" sz="2800" b="1" kern="100" dirty="0">
                          <a:effectLst/>
                          <a:latin typeface="Times New Roman"/>
                          <a:cs typeface="Times New Roman"/>
                        </a:rPr>
                        <a:t>促进各</a:t>
                      </a:r>
                      <a:endParaRPr lang="zh-CN" sz="1050" kern="100" dirty="0">
                        <a:effectLst/>
                        <a:latin typeface="宋体"/>
                        <a:cs typeface="Courier New"/>
                      </a:endParaRPr>
                    </a:p>
                    <a:p>
                      <a:pPr algn="ctr">
                        <a:lnSpc>
                          <a:spcPct val="140000"/>
                        </a:lnSpc>
                        <a:spcAft>
                          <a:spcPts val="0"/>
                        </a:spcAft>
                      </a:pPr>
                      <a:r>
                        <a:rPr lang="zh-CN" sz="2800" b="1" kern="100" dirty="0">
                          <a:effectLst/>
                          <a:latin typeface="Times New Roman"/>
                          <a:cs typeface="Times New Roman"/>
                        </a:rPr>
                        <a:t>民族和</a:t>
                      </a:r>
                      <a:endParaRPr lang="zh-CN" sz="1050" kern="100" dirty="0">
                        <a:effectLst/>
                        <a:latin typeface="宋体"/>
                        <a:cs typeface="Courier New"/>
                      </a:endParaRPr>
                    </a:p>
                    <a:p>
                      <a:pPr algn="ctr">
                        <a:lnSpc>
                          <a:spcPct val="140000"/>
                        </a:lnSpc>
                        <a:spcAft>
                          <a:spcPts val="0"/>
                        </a:spcAft>
                      </a:pPr>
                      <a:r>
                        <a:rPr lang="zh-CN" sz="2800" b="1" kern="100" dirty="0">
                          <a:effectLst/>
                          <a:latin typeface="Times New Roman"/>
                          <a:cs typeface="Times New Roman"/>
                        </a:rPr>
                        <a:t>睦相处</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a:effectLst/>
                          <a:latin typeface="Times New Roman"/>
                          <a:cs typeface="Times New Roman"/>
                        </a:rPr>
                        <a:t>含义：中华人民共和国各民族一律</a:t>
                      </a:r>
                      <a:r>
                        <a:rPr lang="en-US" sz="2800" b="1" kern="100">
                          <a:solidFill>
                            <a:srgbClr val="000000"/>
                          </a:solidFill>
                          <a:effectLst/>
                          <a:latin typeface="Times New Roman"/>
                          <a:ea typeface="华文楷体"/>
                          <a:cs typeface="Courier New"/>
                        </a:rPr>
                        <a:t>____</a:t>
                      </a:r>
                      <a:r>
                        <a:rPr lang="zh-CN" sz="2800" b="1" kern="100">
                          <a:effectLst/>
                          <a:latin typeface="Times New Roman"/>
                          <a:cs typeface="Times New Roman"/>
                        </a:rPr>
                        <a:t>，都依法平等地享有政治、经济、文化和社会等方面的权利，依法平等地履行义务</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原因：各民族只有人口多少和发展程度上的区别，绝无高低优劣之分；各族人民都对祖国的文明作出了贡献，都是国家的主人</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矩形 3"/>
          <p:cNvSpPr/>
          <p:nvPr/>
        </p:nvSpPr>
        <p:spPr>
          <a:xfrm>
            <a:off x="7921277" y="1583903"/>
            <a:ext cx="902811" cy="523220"/>
          </a:xfrm>
          <a:prstGeom prst="rect">
            <a:avLst/>
          </a:prstGeom>
        </p:spPr>
        <p:txBody>
          <a:bodyPr wrap="none">
            <a:spAutoFit/>
          </a:bodyPr>
          <a:lstStyle/>
          <a:p>
            <a:r>
              <a:rPr lang="zh-CN" altLang="zh-CN" b="1" dirty="0">
                <a:latin typeface="Times New Roman"/>
                <a:ea typeface="华文楷体"/>
                <a:cs typeface="Times New Roman"/>
              </a:rPr>
              <a:t>平等</a:t>
            </a:r>
            <a:endParaRPr lang="zh-CN" altLang="en-US" dirty="0"/>
          </a:p>
        </p:txBody>
      </p:sp>
    </p:spTree>
    <p:extLst>
      <p:ext uri="{BB962C8B-B14F-4D97-AF65-F5344CB8AC3E}">
        <p14:creationId xmlns:p14="http://schemas.microsoft.com/office/powerpoint/2010/main" val="5173640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530406078"/>
              </p:ext>
            </p:extLst>
          </p:nvPr>
        </p:nvGraphicFramePr>
        <p:xfrm>
          <a:off x="576263" y="1151855"/>
          <a:ext cx="10369550" cy="3405760"/>
        </p:xfrm>
        <a:graphic>
          <a:graphicData uri="http://schemas.openxmlformats.org/drawingml/2006/table">
            <a:tbl>
              <a:tblPr/>
              <a:tblGrid>
                <a:gridCol w="2007545">
                  <a:extLst>
                    <a:ext uri="{9D8B030D-6E8A-4147-A177-3AD203B41FA5}">
                      <a16:colId xmlns:a16="http://schemas.microsoft.com/office/drawing/2014/main" val="20000"/>
                    </a:ext>
                  </a:extLst>
                </a:gridCol>
                <a:gridCol w="8362005">
                  <a:extLst>
                    <a:ext uri="{9D8B030D-6E8A-4147-A177-3AD203B41FA5}">
                      <a16:colId xmlns:a16="http://schemas.microsoft.com/office/drawing/2014/main" val="20001"/>
                    </a:ext>
                  </a:extLst>
                </a:gridCol>
              </a:tblGrid>
              <a:tr h="0">
                <a:tc rowSpan="2">
                  <a:txBody>
                    <a:bodyPr/>
                    <a:lstStyle/>
                    <a:p>
                      <a:pPr algn="ctr">
                        <a:lnSpc>
                          <a:spcPct val="140000"/>
                        </a:lnSpc>
                        <a:spcAft>
                          <a:spcPts val="0"/>
                        </a:spcAft>
                      </a:pPr>
                      <a:r>
                        <a:rPr lang="zh-CN" sz="2800" b="1" kern="100" dirty="0">
                          <a:effectLst/>
                          <a:latin typeface="Times New Roman"/>
                          <a:cs typeface="Times New Roman"/>
                        </a:rPr>
                        <a:t>民族团结</a:t>
                      </a:r>
                      <a:endParaRPr lang="zh-CN" sz="1050" kern="100" dirty="0">
                        <a:effectLst/>
                        <a:latin typeface="宋体"/>
                        <a:cs typeface="Courier New"/>
                      </a:endParaRPr>
                    </a:p>
                    <a:p>
                      <a:pPr algn="ctr">
                        <a:lnSpc>
                          <a:spcPct val="140000"/>
                        </a:lnSpc>
                        <a:spcAft>
                          <a:spcPts val="0"/>
                        </a:spcAft>
                      </a:pPr>
                      <a:r>
                        <a:rPr lang="zh-CN" sz="2800" b="1" kern="100" dirty="0">
                          <a:effectLst/>
                          <a:latin typeface="宋体"/>
                          <a:cs typeface="Times New Roman"/>
                        </a:rPr>
                        <a:t>↓</a:t>
                      </a:r>
                      <a:endParaRPr lang="zh-CN" sz="1050" kern="100" dirty="0">
                        <a:effectLst/>
                        <a:latin typeface="宋体"/>
                        <a:cs typeface="Courier New"/>
                      </a:endParaRPr>
                    </a:p>
                    <a:p>
                      <a:pPr algn="ctr">
                        <a:lnSpc>
                          <a:spcPct val="140000"/>
                        </a:lnSpc>
                        <a:spcAft>
                          <a:spcPts val="0"/>
                        </a:spcAft>
                      </a:pPr>
                      <a:r>
                        <a:rPr lang="zh-CN" sz="2800" b="1" kern="100" dirty="0">
                          <a:effectLst/>
                          <a:latin typeface="Times New Roman"/>
                          <a:cs typeface="Times New Roman"/>
                        </a:rPr>
                        <a:t>促进各</a:t>
                      </a:r>
                      <a:endParaRPr lang="zh-CN" sz="1050" kern="100" dirty="0">
                        <a:effectLst/>
                        <a:latin typeface="宋体"/>
                        <a:cs typeface="Courier New"/>
                      </a:endParaRPr>
                    </a:p>
                    <a:p>
                      <a:pPr algn="ctr">
                        <a:lnSpc>
                          <a:spcPct val="140000"/>
                        </a:lnSpc>
                        <a:spcAft>
                          <a:spcPts val="0"/>
                        </a:spcAft>
                      </a:pPr>
                      <a:r>
                        <a:rPr lang="zh-CN" sz="2800" b="1" kern="100" dirty="0">
                          <a:effectLst/>
                          <a:latin typeface="Times New Roman"/>
                          <a:cs typeface="Times New Roman"/>
                        </a:rPr>
                        <a:t>民族和</a:t>
                      </a:r>
                      <a:endParaRPr lang="zh-CN" sz="1050" kern="100" dirty="0">
                        <a:effectLst/>
                        <a:latin typeface="宋体"/>
                        <a:cs typeface="Courier New"/>
                      </a:endParaRPr>
                    </a:p>
                    <a:p>
                      <a:pPr algn="ctr">
                        <a:lnSpc>
                          <a:spcPct val="140000"/>
                        </a:lnSpc>
                        <a:spcAft>
                          <a:spcPts val="0"/>
                        </a:spcAft>
                      </a:pPr>
                      <a:r>
                        <a:rPr lang="zh-CN" sz="2800" b="1" kern="100" dirty="0">
                          <a:effectLst/>
                          <a:latin typeface="Times New Roman"/>
                          <a:cs typeface="Times New Roman"/>
                        </a:rPr>
                        <a:t>衷共济</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a:effectLst/>
                          <a:latin typeface="Times New Roman"/>
                          <a:cs typeface="Times New Roman"/>
                        </a:rPr>
                        <a:t>含义：在民族平等基础上，我国形成了各族人民和谐相处、友好往来、互相合作、共同奋斗、谁也离不开谁的大团结局面</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原因：民族的大团结和凝聚力是衡量一个国家</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的重要标志之一，是社会稳定的前提，是经济发展和社会进步的保证，是国家统一的基础</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矩形 1"/>
          <p:cNvSpPr/>
          <p:nvPr/>
        </p:nvSpPr>
        <p:spPr>
          <a:xfrm>
            <a:off x="2592685" y="3580963"/>
            <a:ext cx="1620957" cy="523220"/>
          </a:xfrm>
          <a:prstGeom prst="rect">
            <a:avLst/>
          </a:prstGeom>
        </p:spPr>
        <p:txBody>
          <a:bodyPr wrap="none">
            <a:spAutoFit/>
          </a:bodyPr>
          <a:lstStyle/>
          <a:p>
            <a:r>
              <a:rPr lang="zh-CN" altLang="zh-CN" b="1" dirty="0">
                <a:latin typeface="Times New Roman"/>
                <a:ea typeface="华文楷体"/>
                <a:cs typeface="Times New Roman"/>
              </a:rPr>
              <a:t>综合国力</a:t>
            </a:r>
            <a:endParaRPr lang="zh-CN" altLang="en-US" dirty="0"/>
          </a:p>
        </p:txBody>
      </p:sp>
    </p:spTree>
    <p:extLst>
      <p:ext uri="{BB962C8B-B14F-4D97-AF65-F5344CB8AC3E}">
        <p14:creationId xmlns:p14="http://schemas.microsoft.com/office/powerpoint/2010/main" val="36660938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TotalTime>
  <Words>5272</Words>
  <Application>Microsoft Office PowerPoint</Application>
  <PresentationFormat>自定义</PresentationFormat>
  <Paragraphs>320</Paragraphs>
  <Slides>54</Slides>
  <Notes>16</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54</vt:i4>
      </vt:variant>
    </vt:vector>
  </HeadingPairs>
  <TitlesOfParts>
    <vt:vector size="68"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1353</cp:revision>
  <dcterms:created xsi:type="dcterms:W3CDTF">2016-06-29T09:22:00Z</dcterms:created>
  <dcterms:modified xsi:type="dcterms:W3CDTF">2026-02-05T07:53:35Z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