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2"/>
  </p:notesMasterIdLst>
  <p:handoutMasterIdLst>
    <p:handoutMasterId r:id="rId43"/>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873" r:id="rId16"/>
    <p:sldId id="3664" r:id="rId17"/>
    <p:sldId id="3671" r:id="rId18"/>
    <p:sldId id="3907" r:id="rId19"/>
    <p:sldId id="3908" r:id="rId20"/>
    <p:sldId id="3909" r:id="rId21"/>
    <p:sldId id="3910" r:id="rId22"/>
    <p:sldId id="3911" r:id="rId23"/>
    <p:sldId id="3922" r:id="rId24"/>
    <p:sldId id="3888" r:id="rId25"/>
    <p:sldId id="3785" r:id="rId26"/>
    <p:sldId id="3786" r:id="rId27"/>
    <p:sldId id="3923" r:id="rId28"/>
    <p:sldId id="3924" r:id="rId29"/>
    <p:sldId id="3925" r:id="rId30"/>
    <p:sldId id="3926" r:id="rId31"/>
    <p:sldId id="3927" r:id="rId32"/>
    <p:sldId id="3886" r:id="rId33"/>
    <p:sldId id="3863" r:id="rId34"/>
    <p:sldId id="3881" r:id="rId35"/>
    <p:sldId id="3882" r:id="rId36"/>
    <p:sldId id="3912" r:id="rId37"/>
    <p:sldId id="3913" r:id="rId38"/>
    <p:sldId id="3914" r:id="rId39"/>
    <p:sldId id="3780" r:id="rId40"/>
    <p:sldId id="2276" r:id="rId41"/>
  </p:sldIdLst>
  <p:sldSz cx="11522075" cy="6480175"/>
  <p:notesSz cx="6858000" cy="9144000"/>
  <p:custDataLst>
    <p:tags r:id="rId44"/>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72" autoAdjust="0"/>
    <p:restoredTop sz="94268" autoAdjust="0"/>
  </p:normalViewPr>
  <p:slideViewPr>
    <p:cSldViewPr>
      <p:cViewPr varScale="1">
        <p:scale>
          <a:sx n="121" d="100"/>
          <a:sy n="121" d="100"/>
        </p:scale>
        <p:origin x="1038"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37</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38</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37.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巩固党的长期执政地位</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巩固党的长期执政地位</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巩固党的长期执政地位</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6%20%20&#35838;&#21518;&#32032;&#20859;&#35780;&#20215;(&#20845;)&#12288;&#24041;&#22266;&#20826;&#30340;&#38271;&#26399;&#25191;&#25919;&#22320;&#20301;.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3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第三课　坚持和加强党的全面领导</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巩固党的长期执政地位</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525731632"/>
              </p:ext>
            </p:extLst>
          </p:nvPr>
        </p:nvGraphicFramePr>
        <p:xfrm>
          <a:off x="631623" y="700643"/>
          <a:ext cx="10369550" cy="5616624"/>
        </p:xfrm>
        <a:graphic>
          <a:graphicData uri="http://schemas.openxmlformats.org/drawingml/2006/table">
            <a:tbl>
              <a:tblPr/>
              <a:tblGrid>
                <a:gridCol w="864294">
                  <a:extLst>
                    <a:ext uri="{9D8B030D-6E8A-4147-A177-3AD203B41FA5}">
                      <a16:colId xmlns:a16="http://schemas.microsoft.com/office/drawing/2014/main" val="20000"/>
                    </a:ext>
                  </a:extLst>
                </a:gridCol>
                <a:gridCol w="9505256">
                  <a:extLst>
                    <a:ext uri="{9D8B030D-6E8A-4147-A177-3AD203B41FA5}">
                      <a16:colId xmlns:a16="http://schemas.microsoft.com/office/drawing/2014/main" val="20001"/>
                    </a:ext>
                  </a:extLst>
                </a:gridCol>
              </a:tblGrid>
              <a:tr h="1088047">
                <a:tc rowSpan="2">
                  <a:txBody>
                    <a:bodyPr/>
                    <a:lstStyle/>
                    <a:p>
                      <a:pPr algn="ctr">
                        <a:lnSpc>
                          <a:spcPct val="120000"/>
                        </a:lnSpc>
                        <a:spcAft>
                          <a:spcPts val="0"/>
                        </a:spcAft>
                      </a:pPr>
                      <a:r>
                        <a:rPr lang="zh-CN" sz="2800" b="1" kern="100" dirty="0">
                          <a:solidFill>
                            <a:srgbClr val="C00000"/>
                          </a:solidFill>
                          <a:effectLst/>
                          <a:latin typeface="宋体"/>
                          <a:ea typeface="微软雅黑"/>
                          <a:cs typeface="Times New Roman"/>
                        </a:rPr>
                        <a:t>民主</a:t>
                      </a:r>
                      <a:endParaRPr lang="zh-CN" sz="1050" kern="100" dirty="0">
                        <a:effectLst/>
                        <a:latin typeface="宋体"/>
                        <a:cs typeface="Courier New"/>
                      </a:endParaRPr>
                    </a:p>
                    <a:p>
                      <a:pPr algn="ctr">
                        <a:lnSpc>
                          <a:spcPct val="120000"/>
                        </a:lnSpc>
                        <a:spcAft>
                          <a:spcPts val="0"/>
                        </a:spcAft>
                      </a:pPr>
                      <a:r>
                        <a:rPr lang="zh-CN" sz="2800" b="1" kern="100" dirty="0">
                          <a:solidFill>
                            <a:srgbClr val="C00000"/>
                          </a:solidFill>
                          <a:effectLst/>
                          <a:latin typeface="宋体"/>
                          <a:ea typeface="微软雅黑"/>
                          <a:cs typeface="Times New Roman"/>
                        </a:rPr>
                        <a:t>执政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20000"/>
                        </a:lnSpc>
                        <a:spcAft>
                          <a:spcPts val="0"/>
                        </a:spcAft>
                      </a:pPr>
                      <a:r>
                        <a:rPr lang="zh-CN" sz="2800" b="1" kern="100">
                          <a:effectLst/>
                          <a:latin typeface="Times New Roman"/>
                          <a:cs typeface="Times New Roman"/>
                        </a:rPr>
                        <a:t>坚持为了</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执政、依靠</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执政。民主执政强调</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的历史主体地位</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836205">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20000"/>
                        </a:lnSpc>
                        <a:spcAft>
                          <a:spcPts val="0"/>
                        </a:spcAft>
                      </a:pPr>
                      <a:r>
                        <a:rPr lang="zh-CN" sz="2800" b="1" kern="100">
                          <a:effectLst/>
                          <a:latin typeface="Times New Roman"/>
                          <a:cs typeface="Times New Roman"/>
                        </a:rPr>
                        <a:t>发展中国特色社会主义民主政治，以民主的制度、民主的形式、民主的手段保证在国家政治生活的各个方面坚持和实现</a:t>
                      </a:r>
                      <a:r>
                        <a:rPr lang="en-US" sz="2800" b="1" kern="100">
                          <a:solidFill>
                            <a:srgbClr val="000000"/>
                          </a:solidFill>
                          <a:effectLst/>
                          <a:latin typeface="Times New Roman"/>
                          <a:ea typeface="华文楷体"/>
                          <a:cs typeface="Courier New"/>
                        </a:rPr>
                        <a:t>____________</a:t>
                      </a:r>
                      <a:r>
                        <a:rPr lang="zh-CN" sz="2800" b="1" kern="100">
                          <a:effectLst/>
                          <a:latin typeface="Times New Roman"/>
                          <a:cs typeface="Times New Roman"/>
                        </a:rPr>
                        <a:t>，团结一切可以团结的力量，调动一切积极因素，实现好、维护好、发展好</a:t>
                      </a:r>
                      <a:r>
                        <a:rPr lang="en-US" sz="2800" b="1" kern="100">
                          <a:solidFill>
                            <a:srgbClr val="000000"/>
                          </a:solidFill>
                          <a:effectLst/>
                          <a:latin typeface="Times New Roman"/>
                          <a:ea typeface="华文楷体"/>
                          <a:cs typeface="Courier New"/>
                        </a:rPr>
                        <a:t>__________</a:t>
                      </a:r>
                      <a:r>
                        <a:rPr lang="zh-CN" sz="2800" b="1" kern="100">
                          <a:effectLst/>
                          <a:latin typeface="Times New Roman"/>
                          <a:cs typeface="Times New Roman"/>
                        </a:rPr>
                        <a:t>的根本利益，从而巩固和扩大党长期执政的群众基础</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692372">
                <a:tc>
                  <a:txBody>
                    <a:bodyPr/>
                    <a:lstStyle/>
                    <a:p>
                      <a:pPr algn="ctr">
                        <a:lnSpc>
                          <a:spcPct val="120000"/>
                        </a:lnSpc>
                        <a:spcAft>
                          <a:spcPts val="0"/>
                        </a:spcAft>
                      </a:pPr>
                      <a:r>
                        <a:rPr lang="zh-CN" sz="2800" b="1" kern="100">
                          <a:solidFill>
                            <a:srgbClr val="C00000"/>
                          </a:solidFill>
                          <a:effectLst/>
                          <a:latin typeface="宋体"/>
                          <a:ea typeface="微软雅黑"/>
                          <a:cs typeface="Times New Roman"/>
                        </a:rPr>
                        <a:t>依法</a:t>
                      </a:r>
                      <a:endParaRPr lang="zh-CN" sz="1050" kern="100">
                        <a:effectLst/>
                        <a:latin typeface="宋体"/>
                        <a:cs typeface="Courier New"/>
                      </a:endParaRPr>
                    </a:p>
                    <a:p>
                      <a:pPr algn="ctr">
                        <a:lnSpc>
                          <a:spcPct val="120000"/>
                        </a:lnSpc>
                        <a:spcAft>
                          <a:spcPts val="0"/>
                        </a:spcAft>
                      </a:pPr>
                      <a:r>
                        <a:rPr lang="zh-CN" sz="2800" b="1" kern="100">
                          <a:solidFill>
                            <a:srgbClr val="C00000"/>
                          </a:solidFill>
                          <a:effectLst/>
                          <a:latin typeface="宋体"/>
                          <a:ea typeface="微软雅黑"/>
                          <a:cs typeface="Times New Roman"/>
                        </a:rPr>
                        <a:t>执政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20000"/>
                        </a:lnSpc>
                        <a:spcAft>
                          <a:spcPts val="0"/>
                        </a:spcAft>
                      </a:pPr>
                      <a:r>
                        <a:rPr lang="zh-CN" sz="2800" b="1" kern="100" dirty="0">
                          <a:effectLst/>
                          <a:latin typeface="Times New Roman"/>
                          <a:cs typeface="Times New Roman"/>
                        </a:rPr>
                        <a:t>是中国共产党执政的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。党必须在宪法和法律的范围内活动。支持人民代表大会依法履行职能，使党的主张通过</a:t>
                      </a:r>
                      <a:r>
                        <a:rPr lang="en-US" sz="2800" b="1" kern="100" dirty="0">
                          <a:solidFill>
                            <a:srgbClr val="000000"/>
                          </a:solidFill>
                          <a:effectLst/>
                          <a:latin typeface="Times New Roman"/>
                          <a:ea typeface="华文楷体"/>
                          <a:cs typeface="Courier New"/>
                        </a:rPr>
                        <a:t>________</a:t>
                      </a:r>
                      <a:r>
                        <a:rPr lang="zh-CN" altLang="en-US" sz="2800" b="1" kern="100" dirty="0">
                          <a:solidFill>
                            <a:srgbClr val="000000"/>
                          </a:solidFill>
                          <a:effectLst/>
                          <a:latin typeface="宋体" panose="02010600030101010101" pitchFamily="2" charset="-122"/>
                          <a:ea typeface="宋体" panose="02010600030101010101" pitchFamily="2" charset="-122"/>
                          <a:cs typeface="Times New Roman"/>
                        </a:rPr>
                        <a:t>成</a:t>
                      </a:r>
                      <a:r>
                        <a:rPr lang="zh-CN" sz="2800" b="1" kern="100" dirty="0">
                          <a:effectLst/>
                          <a:latin typeface="Times New Roman"/>
                          <a:cs typeface="Times New Roman"/>
                        </a:rPr>
                        <a:t>为国家意志，是党依法执政的重要体现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矩形 1"/>
          <p:cNvSpPr/>
          <p:nvPr/>
        </p:nvSpPr>
        <p:spPr>
          <a:xfrm>
            <a:off x="2844713" y="70064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4" name="矩形 3"/>
          <p:cNvSpPr/>
          <p:nvPr/>
        </p:nvSpPr>
        <p:spPr>
          <a:xfrm>
            <a:off x="5364993" y="70064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5" name="矩形 4"/>
          <p:cNvSpPr/>
          <p:nvPr/>
        </p:nvSpPr>
        <p:spPr>
          <a:xfrm>
            <a:off x="9288652" y="700643"/>
            <a:ext cx="1620957" cy="523220"/>
          </a:xfrm>
          <a:prstGeom prst="rect">
            <a:avLst/>
          </a:prstGeom>
        </p:spPr>
        <p:txBody>
          <a:bodyPr wrap="none">
            <a:spAutoFit/>
          </a:bodyPr>
          <a:lstStyle/>
          <a:p>
            <a:r>
              <a:rPr lang="zh-CN" altLang="zh-CN" b="1" dirty="0">
                <a:latin typeface="Times New Roman"/>
                <a:ea typeface="华文楷体"/>
                <a:cs typeface="Times New Roman"/>
              </a:rPr>
              <a:t>人民群众</a:t>
            </a:r>
            <a:endParaRPr lang="zh-CN" altLang="en-US" dirty="0"/>
          </a:p>
        </p:txBody>
      </p:sp>
      <p:sp>
        <p:nvSpPr>
          <p:cNvPr id="6" name="矩形 5"/>
          <p:cNvSpPr/>
          <p:nvPr/>
        </p:nvSpPr>
        <p:spPr>
          <a:xfrm>
            <a:off x="1441715" y="2896887"/>
            <a:ext cx="2339102" cy="523220"/>
          </a:xfrm>
          <a:prstGeom prst="rect">
            <a:avLst/>
          </a:prstGeom>
        </p:spPr>
        <p:txBody>
          <a:bodyPr wrap="none">
            <a:spAutoFit/>
          </a:bodyPr>
          <a:lstStyle/>
          <a:p>
            <a:r>
              <a:rPr lang="zh-CN" altLang="zh-CN" b="1" dirty="0">
                <a:latin typeface="Times New Roman"/>
                <a:ea typeface="华文楷体"/>
                <a:cs typeface="Times New Roman"/>
              </a:rPr>
              <a:t>人民当家作主</a:t>
            </a:r>
            <a:endParaRPr lang="zh-CN" altLang="en-US" dirty="0"/>
          </a:p>
        </p:txBody>
      </p:sp>
      <p:sp>
        <p:nvSpPr>
          <p:cNvPr id="7" name="矩形 6"/>
          <p:cNvSpPr/>
          <p:nvPr/>
        </p:nvSpPr>
        <p:spPr>
          <a:xfrm>
            <a:off x="6049260" y="3400943"/>
            <a:ext cx="1980029" cy="523220"/>
          </a:xfrm>
          <a:prstGeom prst="rect">
            <a:avLst/>
          </a:prstGeom>
        </p:spPr>
        <p:txBody>
          <a:bodyPr wrap="none">
            <a:spAutoFit/>
          </a:bodyPr>
          <a:lstStyle/>
          <a:p>
            <a:r>
              <a:rPr lang="zh-CN" altLang="zh-CN" b="1" dirty="0">
                <a:latin typeface="Times New Roman"/>
                <a:ea typeface="华文楷体"/>
                <a:cs typeface="Times New Roman"/>
              </a:rPr>
              <a:t>最广大人民</a:t>
            </a:r>
            <a:endParaRPr lang="zh-CN" altLang="en-US" dirty="0"/>
          </a:p>
        </p:txBody>
      </p:sp>
      <p:sp>
        <p:nvSpPr>
          <p:cNvPr id="8" name="矩形 7"/>
          <p:cNvSpPr/>
          <p:nvPr/>
        </p:nvSpPr>
        <p:spPr>
          <a:xfrm>
            <a:off x="4654412" y="4644243"/>
            <a:ext cx="1620957" cy="523220"/>
          </a:xfrm>
          <a:prstGeom prst="rect">
            <a:avLst/>
          </a:prstGeom>
        </p:spPr>
        <p:txBody>
          <a:bodyPr wrap="none">
            <a:spAutoFit/>
          </a:bodyPr>
          <a:lstStyle/>
          <a:p>
            <a:r>
              <a:rPr lang="zh-CN" altLang="zh-CN" b="1" dirty="0">
                <a:latin typeface="Times New Roman"/>
                <a:ea typeface="华文楷体"/>
                <a:cs typeface="Times New Roman"/>
              </a:rPr>
              <a:t>基本方式</a:t>
            </a:r>
            <a:endParaRPr lang="zh-CN" altLang="en-US" dirty="0"/>
          </a:p>
        </p:txBody>
      </p:sp>
      <p:sp>
        <p:nvSpPr>
          <p:cNvPr id="9" name="矩形 8"/>
          <p:cNvSpPr/>
          <p:nvPr/>
        </p:nvSpPr>
        <p:spPr>
          <a:xfrm>
            <a:off x="1441715" y="5688359"/>
            <a:ext cx="1620957" cy="523220"/>
          </a:xfrm>
          <a:prstGeom prst="rect">
            <a:avLst/>
          </a:prstGeom>
        </p:spPr>
        <p:txBody>
          <a:bodyPr wrap="none">
            <a:spAutoFit/>
          </a:bodyPr>
          <a:lstStyle/>
          <a:p>
            <a:r>
              <a:rPr lang="zh-CN" altLang="zh-CN" b="1" dirty="0">
                <a:latin typeface="Times New Roman"/>
                <a:ea typeface="华文楷体"/>
                <a:cs typeface="Times New Roman"/>
              </a:rPr>
              <a:t>法定程序</a:t>
            </a:r>
            <a:endParaRPr lang="zh-CN" altLang="en-US" dirty="0"/>
          </a:p>
        </p:txBody>
      </p:sp>
    </p:spTree>
    <p:extLst>
      <p:ext uri="{BB962C8B-B14F-4D97-AF65-F5344CB8AC3E}">
        <p14:creationId xmlns:p14="http://schemas.microsoft.com/office/powerpoint/2010/main" val="226533885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26861" y="1184178"/>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科学执政、民主执政、依法执政的联系：三者是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a:t>
            </a:r>
            <a:endParaRPr lang="zh-CN" altLang="zh-CN" sz="1050" kern="100" dirty="0">
              <a:effectLst/>
              <a:latin typeface="宋体"/>
              <a:cs typeface="Courier New"/>
            </a:endParaRPr>
          </a:p>
        </p:txBody>
      </p:sp>
      <p:pic>
        <p:nvPicPr>
          <p:cNvPr id="6146" name="Picture 2" descr="ZZ116-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56537" y="2231975"/>
            <a:ext cx="36195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172528" y="1259867"/>
            <a:ext cx="1620957" cy="523220"/>
          </a:xfrm>
          <a:prstGeom prst="rect">
            <a:avLst/>
          </a:prstGeom>
        </p:spPr>
        <p:txBody>
          <a:bodyPr wrap="none">
            <a:spAutoFit/>
          </a:bodyPr>
          <a:lstStyle/>
          <a:p>
            <a:r>
              <a:rPr lang="zh-CN" altLang="zh-CN" b="1" dirty="0">
                <a:latin typeface="Times New Roman"/>
                <a:ea typeface="华文楷体"/>
                <a:cs typeface="Times New Roman"/>
              </a:rPr>
              <a:t>有机统一</a:t>
            </a:r>
            <a:endParaRPr lang="zh-CN" altLang="en-US" dirty="0"/>
          </a:p>
        </p:txBody>
      </p:sp>
    </p:spTree>
    <p:extLst>
      <p:ext uri="{BB962C8B-B14F-4D97-AF65-F5344CB8AC3E}">
        <p14:creationId xmlns:p14="http://schemas.microsoft.com/office/powerpoint/2010/main" val="40552687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69637" y="4267317"/>
            <a:ext cx="10692000" cy="123963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依法执政是中国共产党执政的基本方式，而不是科学执政、民主执政。科学执政是基本前提，民主执政是本质所在。</a:t>
            </a:r>
            <a:endParaRPr lang="zh-CN" altLang="zh-CN" sz="1050" kern="100" dirty="0">
              <a:effectLst/>
              <a:latin typeface="宋体"/>
              <a:cs typeface="Courier New"/>
            </a:endParaRPr>
          </a:p>
        </p:txBody>
      </p:sp>
      <p:sp>
        <p:nvSpPr>
          <p:cNvPr id="3" name="副标题 1"/>
          <p:cNvSpPr txBox="1">
            <a:spLocks/>
          </p:cNvSpPr>
          <p:nvPr/>
        </p:nvSpPr>
        <p:spPr>
          <a:xfrm>
            <a:off x="396441" y="1223863"/>
            <a:ext cx="10692000" cy="3049361"/>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．坚持科学执政、民主执政、依法执政的目的是什么？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不断改进党的领导方式和执政方式，提高党的执政能力，巩固党的领导核心地位和长期执政地位，保证党领导人民有效治理国家，实现党的执政使命，引领承载着中国人民伟大梦想的航船破浪前进，胜利驶向光辉的彼岸。</a:t>
            </a:r>
            <a:endParaRPr lang="zh-CN" altLang="zh-CN" sz="1050" kern="100" dirty="0">
              <a:effectLst/>
              <a:latin typeface="宋体"/>
              <a:cs typeface="Courier New"/>
            </a:endParaRPr>
          </a:p>
        </p:txBody>
      </p:sp>
    </p:spTree>
    <p:extLst>
      <p:ext uri="{BB962C8B-B14F-4D97-AF65-F5344CB8AC3E}">
        <p14:creationId xmlns:p14="http://schemas.microsoft.com/office/powerpoint/2010/main" val="34460210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randombar(horizontal)">
                                      <p:cBhvr>
                                        <p:cTn id="12"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．全面从严治党的核心是</a:t>
            </a:r>
            <a:r>
              <a:rPr lang="en-US" altLang="zh-CN" kern="100" dirty="0">
                <a:latin typeface="宋体"/>
                <a:cs typeface="Times New Roman"/>
              </a:rPr>
              <a:t>“</a:t>
            </a:r>
            <a:r>
              <a:rPr lang="zh-CN" altLang="zh-CN" kern="100" dirty="0">
                <a:latin typeface="Times New Roman"/>
                <a:cs typeface="Times New Roman"/>
              </a:rPr>
              <a:t>从严</a:t>
            </a:r>
            <a:r>
              <a:rPr lang="en-US" altLang="zh-CN" kern="100" dirty="0">
                <a:latin typeface="宋体"/>
                <a:cs typeface="Times New Roman"/>
              </a:rPr>
              <a:t>”</a:t>
            </a:r>
            <a:r>
              <a:rPr lang="en-US" altLang="zh-CN" kern="100" dirty="0">
                <a:latin typeface="Times New Roman"/>
                <a:cs typeface="Courier New"/>
              </a:rPr>
              <a:t> </a:t>
            </a:r>
            <a:r>
              <a:rPr lang="zh-CN" altLang="zh-CN" kern="100" dirty="0">
                <a:latin typeface="Times New Roman"/>
                <a:cs typeface="Times New Roman"/>
              </a:rPr>
              <a:t>。</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．全面从严治党要以党的思想建设为统领。</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．科学执政，就是按规律执政，按照客观规律执好政、掌好权。</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．科学执政是中国共产党执政的基本方式。</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5</a:t>
            </a:r>
            <a:r>
              <a:rPr lang="zh-CN" altLang="zh-CN" kern="100" dirty="0">
                <a:latin typeface="Times New Roman"/>
                <a:cs typeface="Times New Roman"/>
              </a:rPr>
              <a:t>．党的政策通过人大</a:t>
            </a:r>
            <a:r>
              <a:rPr lang="zh-CN" altLang="en-US" kern="100" dirty="0">
                <a:latin typeface="Times New Roman"/>
                <a:cs typeface="Times New Roman"/>
              </a:rPr>
              <a:t>成</a:t>
            </a:r>
            <a:r>
              <a:rPr lang="zh-CN" altLang="zh-CN" kern="100" dirty="0">
                <a:latin typeface="Times New Roman"/>
                <a:cs typeface="Times New Roman"/>
              </a:rPr>
              <a:t>为国家法律属于民主执政。</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6</a:t>
            </a:r>
            <a:r>
              <a:rPr lang="zh-CN" altLang="zh-CN" kern="100" dirty="0">
                <a:latin typeface="Times New Roman"/>
                <a:cs typeface="Times New Roman"/>
              </a:rPr>
              <a:t>．民主执政是基本前提，科学执政是本质所在。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367879"/>
            <a:ext cx="545342" cy="523220"/>
          </a:xfrm>
          <a:prstGeom prst="rect">
            <a:avLst/>
          </a:prstGeom>
        </p:spPr>
        <p:txBody>
          <a:bodyPr wrap="none">
            <a:spAutoFit/>
          </a:bodyPr>
          <a:lstStyle/>
          <a:p>
            <a:r>
              <a:rPr lang="en-US" altLang="zh-CN" b="1" dirty="0"/>
              <a:t>×</a:t>
            </a:r>
            <a:endParaRPr lang="zh-CN" altLang="en-US" dirty="0"/>
          </a:p>
        </p:txBody>
      </p:sp>
      <p:sp>
        <p:nvSpPr>
          <p:cNvPr id="5" name="矩形 4"/>
          <p:cNvSpPr/>
          <p:nvPr/>
        </p:nvSpPr>
        <p:spPr>
          <a:xfrm>
            <a:off x="10244583" y="1948904"/>
            <a:ext cx="545342" cy="523220"/>
          </a:xfrm>
          <a:prstGeom prst="rect">
            <a:avLst/>
          </a:prstGeom>
        </p:spPr>
        <p:txBody>
          <a:bodyPr wrap="none">
            <a:spAutoFit/>
          </a:bodyPr>
          <a:lstStyle/>
          <a:p>
            <a:r>
              <a:rPr lang="en-US" altLang="zh-CN" b="1" dirty="0"/>
              <a:t>×</a:t>
            </a:r>
            <a:endParaRPr lang="zh-CN" altLang="en-US" dirty="0"/>
          </a:p>
        </p:txBody>
      </p:sp>
      <p:sp>
        <p:nvSpPr>
          <p:cNvPr id="6" name="矩形 5"/>
          <p:cNvSpPr/>
          <p:nvPr/>
        </p:nvSpPr>
        <p:spPr>
          <a:xfrm>
            <a:off x="10196958" y="3139529"/>
            <a:ext cx="545342" cy="523220"/>
          </a:xfrm>
          <a:prstGeom prst="rect">
            <a:avLst/>
          </a:prstGeom>
        </p:spPr>
        <p:txBody>
          <a:bodyPr wrap="none">
            <a:spAutoFit/>
          </a:bodyPr>
          <a:lstStyle/>
          <a:p>
            <a:r>
              <a:rPr lang="en-US" altLang="zh-CN" b="1" dirty="0"/>
              <a:t>×</a:t>
            </a:r>
            <a:endParaRPr lang="zh-CN" altLang="en-US" dirty="0"/>
          </a:p>
        </p:txBody>
      </p:sp>
      <p:sp>
        <p:nvSpPr>
          <p:cNvPr id="7" name="矩形 6"/>
          <p:cNvSpPr/>
          <p:nvPr/>
        </p:nvSpPr>
        <p:spPr>
          <a:xfrm>
            <a:off x="10149333" y="3720554"/>
            <a:ext cx="545342" cy="523220"/>
          </a:xfrm>
          <a:prstGeom prst="rect">
            <a:avLst/>
          </a:prstGeom>
        </p:spPr>
        <p:txBody>
          <a:bodyPr wrap="none">
            <a:spAutoFit/>
          </a:bodyPr>
          <a:lstStyle/>
          <a:p>
            <a:r>
              <a:rPr lang="en-US" altLang="zh-CN" b="1" dirty="0"/>
              <a:t>×</a:t>
            </a:r>
            <a:endParaRPr lang="zh-CN" altLang="en-US" dirty="0"/>
          </a:p>
        </p:txBody>
      </p:sp>
      <p:sp>
        <p:nvSpPr>
          <p:cNvPr id="8" name="矩形 7"/>
          <p:cNvSpPr/>
          <p:nvPr/>
        </p:nvSpPr>
        <p:spPr>
          <a:xfrm>
            <a:off x="10168383" y="4339679"/>
            <a:ext cx="545342" cy="523220"/>
          </a:xfrm>
          <a:prstGeom prst="rect">
            <a:avLst/>
          </a:prstGeom>
        </p:spPr>
        <p:txBody>
          <a:bodyPr wrap="none">
            <a:spAutoFit/>
          </a:bodyPr>
          <a:lstStyle/>
          <a:p>
            <a:r>
              <a:rPr lang="en-US" altLang="zh-CN" b="1" dirty="0"/>
              <a:t>×</a:t>
            </a:r>
            <a:endParaRPr lang="zh-CN" altLang="en-US" dirty="0"/>
          </a:p>
        </p:txBody>
      </p:sp>
      <p:sp>
        <p:nvSpPr>
          <p:cNvPr id="9" name="矩形 8"/>
          <p:cNvSpPr/>
          <p:nvPr/>
        </p:nvSpPr>
        <p:spPr>
          <a:xfrm>
            <a:off x="10139808" y="4930229"/>
            <a:ext cx="545342" cy="523220"/>
          </a:xfrm>
          <a:prstGeom prst="rect">
            <a:avLst/>
          </a:prstGeom>
        </p:spPr>
        <p:txBody>
          <a:bodyPr wrap="none">
            <a:spAutoFit/>
          </a:bodyPr>
          <a:lstStyle/>
          <a:p>
            <a:r>
              <a:rPr lang="en-US" altLang="zh-CN" b="1" dirty="0"/>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坚持全面从严治党</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4150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习近平总书记在党的二十大报告中对新征程上全面从严治党进行系统部署，专门提出</a:t>
            </a:r>
            <a:r>
              <a:rPr lang="zh-CN" altLang="zh-CN" kern="100" dirty="0">
                <a:latin typeface="宋体"/>
                <a:cs typeface="Times New Roman"/>
              </a:rPr>
              <a:t>“</a:t>
            </a:r>
            <a:r>
              <a:rPr lang="zh-CN" altLang="zh-CN" kern="100" dirty="0">
                <a:latin typeface="Times New Roman"/>
                <a:ea typeface="华文楷体"/>
                <a:cs typeface="Times New Roman"/>
              </a:rPr>
              <a:t>健全全面从严治党体系</a:t>
            </a:r>
            <a:r>
              <a:rPr lang="zh-CN" altLang="zh-CN" kern="100" dirty="0">
                <a:latin typeface="宋体"/>
                <a:cs typeface="Times New Roman"/>
              </a:rPr>
              <a:t>”</a:t>
            </a:r>
            <a:r>
              <a:rPr lang="zh-CN" altLang="zh-CN" kern="100" dirty="0">
                <a:latin typeface="Times New Roman"/>
                <a:ea typeface="华文楷体"/>
                <a:cs typeface="Times New Roman"/>
              </a:rPr>
              <a:t>的明确要求。</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新征程上为什么要坚持全面从严治党？</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lvl="0" algn="just" defTabSz="914400">
              <a:spcAft>
                <a:spcPts val="0"/>
              </a:spcAft>
            </a:pPr>
            <a:r>
              <a:rPr lang="zh-CN" altLang="zh-CN" kern="100" dirty="0">
                <a:solidFill>
                  <a:srgbClr val="7030A0"/>
                </a:solidFill>
                <a:latin typeface="Times New Roman"/>
                <a:ea typeface="黑体"/>
                <a:cs typeface="Times New Roman"/>
              </a:rPr>
              <a:t>提示：</a:t>
            </a:r>
            <a:r>
              <a:rPr lang="en-US" altLang="zh-CN" kern="100" dirty="0">
                <a:solidFill>
                  <a:sysClr val="windowText" lastClr="000000"/>
                </a:solidFill>
                <a:latin typeface="Times New Roman"/>
                <a:ea typeface="华文楷体"/>
                <a:cs typeface="Courier New"/>
              </a:rPr>
              <a:t>①</a:t>
            </a:r>
            <a:r>
              <a:rPr lang="zh-CN" altLang="zh-CN" kern="100" dirty="0">
                <a:solidFill>
                  <a:sysClr val="windowText" lastClr="000000"/>
                </a:solidFill>
                <a:latin typeface="Times New Roman"/>
                <a:ea typeface="华文楷体"/>
                <a:cs typeface="Times New Roman"/>
              </a:rPr>
              <a:t>全面从严治党是推进新时代党的建设新的伟大工程的必然要求。</a:t>
            </a:r>
            <a:r>
              <a:rPr lang="en-US" altLang="zh-CN" kern="100" dirty="0">
                <a:solidFill>
                  <a:sysClr val="windowText" lastClr="000000"/>
                </a:solidFill>
                <a:latin typeface="Times New Roman"/>
                <a:ea typeface="华文楷体"/>
                <a:cs typeface="Courier New"/>
              </a:rPr>
              <a:t>②</a:t>
            </a:r>
            <a:r>
              <a:rPr lang="zh-CN" altLang="zh-CN" kern="100" dirty="0">
                <a:solidFill>
                  <a:sysClr val="windowText" lastClr="000000"/>
                </a:solidFill>
                <a:latin typeface="Times New Roman"/>
                <a:ea typeface="华文楷体"/>
                <a:cs typeface="Times New Roman"/>
              </a:rPr>
              <a:t>推进党的建设新的伟大工程，坚持党要管党、全面从严治党，这是党的建设的一贯方针和要求，关系党的先进性、纯洁性，关系人心向背，关系国家和民族的兴衰，关系党的生死存亡。</a:t>
            </a:r>
            <a:r>
              <a:rPr lang="en-US" altLang="zh-CN" kern="100" dirty="0">
                <a:solidFill>
                  <a:sysClr val="windowText" lastClr="000000"/>
                </a:solidFill>
                <a:latin typeface="Times New Roman"/>
                <a:ea typeface="华文楷体"/>
                <a:cs typeface="Courier New"/>
              </a:rPr>
              <a:t>③</a:t>
            </a:r>
            <a:r>
              <a:rPr lang="zh-CN" altLang="zh-CN" kern="100" dirty="0">
                <a:solidFill>
                  <a:sysClr val="windowText" lastClr="000000"/>
                </a:solidFill>
                <a:latin typeface="Times New Roman"/>
                <a:ea typeface="华文楷体"/>
                <a:cs typeface="Times New Roman"/>
              </a:rPr>
              <a:t>坚持和完善党的领导，保持和巩固党的长期执政地位，必须毫不动摇把党建设得更加坚强有力。</a:t>
            </a:r>
            <a:endParaRPr lang="zh-CN" altLang="zh-CN" sz="1050" kern="100" dirty="0">
              <a:solidFill>
                <a:sysClr val="windowText" lastClr="000000"/>
              </a:solidFill>
              <a:latin typeface="宋体"/>
              <a:ea typeface="宋体" panose="02010600030101010101" pitchFamily="2" charset="-122"/>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30830"/>
            <a:ext cx="10692000" cy="2505301"/>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全面从严治党永远在路上，党的自我革命永远在路上，必须持之以恒推进全面从严治党，深入推进新时代党的建设新的伟大工程，以党的自我革命引领社会革命。</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就深入推进新时代党的建设新的伟大工程提出你的建议。</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坚持和加强党的全面领导，坚持党要管党、全面从严治党。</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以加强党的长期执政能力建设、先进性和纯洁性建设为主线，以党的政治建设为统领，以坚定理想信念宗旨为根基，以调动全党积极性、主动性、创造性为着力点，全面推进党的政治建设、思想建设、组织建设、作风建设、纪律建设，把制度建设贯穿其中。③深入推进反腐败斗争，不断提高党的建设质量，把党建设成为始终走在时代前列、人民衷心拥护、勇于自我革命、经得起各种风浪考验、朝气蓬勃的马克思主义执政党。</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河北卷</a:t>
            </a:r>
            <a:r>
              <a:rPr lang="en-US" altLang="zh-CN" kern="100" dirty="0">
                <a:latin typeface="Times New Roman"/>
                <a:ea typeface="华文楷体"/>
                <a:cs typeface="Courier New"/>
              </a:rPr>
              <a:t>)</a:t>
            </a:r>
            <a:r>
              <a:rPr lang="zh-CN" altLang="zh-CN" kern="100" dirty="0">
                <a:latin typeface="Times New Roman"/>
                <a:cs typeface="Times New Roman"/>
              </a:rPr>
              <a:t>自</a:t>
            </a:r>
            <a:r>
              <a:rPr lang="en-US" altLang="zh-CN" kern="100" dirty="0">
                <a:latin typeface="Times New Roman"/>
                <a:cs typeface="Courier New"/>
              </a:rPr>
              <a:t>2013</a:t>
            </a:r>
            <a:r>
              <a:rPr lang="zh-CN" altLang="zh-CN" kern="100" dirty="0">
                <a:latin typeface="Times New Roman"/>
                <a:cs typeface="Times New Roman"/>
              </a:rPr>
              <a:t>年起，中纪委每月公布全国查处违反中央八项规定精神问题统计数据，直击作风顽疾、划定纪律红线，坚持不懈、久久为功。</a:t>
            </a:r>
            <a:r>
              <a:rPr lang="en-US" altLang="zh-CN" kern="100" dirty="0">
                <a:latin typeface="Times New Roman"/>
                <a:cs typeface="Courier New"/>
              </a:rPr>
              <a:t>2024</a:t>
            </a:r>
            <a:r>
              <a:rPr lang="zh-CN" altLang="zh-CN" kern="100" dirty="0">
                <a:latin typeface="Times New Roman"/>
                <a:cs typeface="Times New Roman"/>
              </a:rPr>
              <a:t>年调查数据显示，</a:t>
            </a:r>
            <a:r>
              <a:rPr lang="en-US" altLang="zh-CN" kern="100" dirty="0">
                <a:latin typeface="Times New Roman"/>
                <a:cs typeface="Courier New"/>
              </a:rPr>
              <a:t>94.9%</a:t>
            </a:r>
            <a:r>
              <a:rPr lang="zh-CN" altLang="zh-CN" kern="100" dirty="0">
                <a:latin typeface="Times New Roman"/>
                <a:cs typeface="Times New Roman"/>
              </a:rPr>
              <a:t>的受访群众对中央八项规定精神贯彻落实成效表示肯定。材料表明中国共产党</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不断加强自身建设，敢于自我革命的政治勇气　</a:t>
            </a:r>
            <a:r>
              <a:rPr lang="en-US" altLang="zh-CN" kern="100" dirty="0">
                <a:latin typeface="Times New Roman"/>
                <a:cs typeface="Courier New"/>
              </a:rPr>
              <a:t>②</a:t>
            </a:r>
            <a:r>
              <a:rPr lang="zh-CN" altLang="zh-CN" kern="100" dirty="0">
                <a:latin typeface="Times New Roman"/>
                <a:cs typeface="Times New Roman"/>
              </a:rPr>
              <a:t>始终坚持党要管党、全面从严治党的执政理念　</a:t>
            </a:r>
            <a:r>
              <a:rPr lang="en-US" altLang="zh-CN" kern="100" dirty="0">
                <a:latin typeface="Times New Roman"/>
                <a:cs typeface="Courier New"/>
              </a:rPr>
              <a:t>③</a:t>
            </a:r>
            <a:r>
              <a:rPr lang="zh-CN" altLang="zh-CN" kern="100" dirty="0">
                <a:latin typeface="Times New Roman"/>
                <a:cs typeface="Times New Roman"/>
              </a:rPr>
              <a:t>反腐败永远在路上，任何时候都不能松懈手软　</a:t>
            </a:r>
            <a:r>
              <a:rPr lang="en-US" altLang="zh-CN" kern="100" dirty="0">
                <a:latin typeface="Times New Roman"/>
                <a:cs typeface="Courier New"/>
              </a:rPr>
              <a:t>④</a:t>
            </a:r>
            <a:r>
              <a:rPr lang="zh-CN" altLang="zh-CN" kern="100" dirty="0">
                <a:latin typeface="Times New Roman"/>
                <a:cs typeface="Times New Roman"/>
              </a:rPr>
              <a:t>推进作风建设为世界政党发展提供了重要借鉴</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1980617"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自</a:t>
            </a:r>
            <a:r>
              <a:rPr lang="en-US" altLang="zh-CN" kern="100" dirty="0">
                <a:latin typeface="Times New Roman"/>
                <a:ea typeface="华文楷体"/>
                <a:cs typeface="Courier New"/>
              </a:rPr>
              <a:t>2013</a:t>
            </a:r>
            <a:r>
              <a:rPr lang="zh-CN" altLang="zh-CN" kern="100" dirty="0">
                <a:latin typeface="Times New Roman"/>
                <a:ea typeface="华文楷体"/>
                <a:cs typeface="Times New Roman"/>
              </a:rPr>
              <a:t>年起，中纪委每月公布全国查处违反中央八项规定精神问题统计数据，直击作风顽疾、划定纪律红线，坚持不懈、久久为功</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这表明中国共产党不断加强自身建设，敢于自我革命的政治勇气，反腐败永远在路上，任何时候都不能松懈手软，①③正确。中国共产党的执政理念是立党为公、执政为民，②错误。材料未涉及中国共产党的作风建设为世界政党发展提供了借鉴，④不选。</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393498507"/>
              </p:ext>
            </p:extLst>
          </p:nvPr>
        </p:nvGraphicFramePr>
        <p:xfrm>
          <a:off x="576263" y="2339987"/>
          <a:ext cx="10369550" cy="1621536"/>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pPr>
                      <a:r>
                        <a:rPr lang="en-US" altLang="zh-CN" sz="2800" b="1" kern="100" dirty="0">
                          <a:effectLst/>
                          <a:latin typeface="宋体" panose="02010600030101010101" pitchFamily="2" charset="-122"/>
                          <a:ea typeface="宋体" panose="02010600030101010101" pitchFamily="2" charset="-122"/>
                          <a:cs typeface="Courier New"/>
                        </a:rPr>
                        <a:t>1</a:t>
                      </a:r>
                      <a:r>
                        <a:rPr lang="zh-CN" altLang="zh-CN" sz="2800" b="1" kern="100" dirty="0">
                          <a:effectLst/>
                          <a:latin typeface="宋体" panose="02010600030101010101" pitchFamily="2" charset="-122"/>
                          <a:ea typeface="宋体" panose="02010600030101010101" pitchFamily="2" charset="-122"/>
                          <a:cs typeface="Times New Roman"/>
                        </a:rPr>
                        <a:t>．结合新形势，阐述中国共产党全面从严治党的紧迫性、必要性和重要性。</a:t>
                      </a:r>
                      <a:endParaRPr lang="zh-CN" altLang="zh-CN" sz="2800" kern="100" dirty="0">
                        <a:effectLst/>
                        <a:latin typeface="宋体" panose="02010600030101010101" pitchFamily="2" charset="-122"/>
                        <a:ea typeface="宋体" panose="02010600030101010101" pitchFamily="2" charset="-122"/>
                        <a:cs typeface="Courier New"/>
                      </a:endParaRPr>
                    </a:p>
                    <a:p>
                      <a:r>
                        <a:rPr lang="en-US" altLang="zh-CN" sz="2800" b="1" dirty="0">
                          <a:effectLst/>
                          <a:latin typeface="宋体" panose="02010600030101010101" pitchFamily="2" charset="-122"/>
                          <a:ea typeface="宋体" panose="02010600030101010101" pitchFamily="2" charset="-122"/>
                        </a:rPr>
                        <a:t>2</a:t>
                      </a:r>
                      <a:r>
                        <a:rPr lang="zh-CN" altLang="zh-CN" sz="2800" b="1" dirty="0">
                          <a:effectLst/>
                          <a:latin typeface="宋体" panose="02010600030101010101" pitchFamily="2" charset="-122"/>
                          <a:ea typeface="宋体" panose="02010600030101010101" pitchFamily="2" charset="-122"/>
                          <a:cs typeface="Times New Roman"/>
                        </a:rPr>
                        <a:t>．阐释科学执政、民主执政、依法执政的内容。</a:t>
                      </a:r>
                      <a:endParaRPr lang="zh-CN" sz="2800" kern="100" dirty="0">
                        <a:effectLst/>
                        <a:latin typeface="宋体" panose="02010600030101010101" pitchFamily="2" charset="-122"/>
                        <a:ea typeface="宋体" panose="02010600030101010101"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习近平总书记强调，要善于运用新时代中国特色社会主义思想深入推进全面从严治党，时刻保持解决大党独有难题的清醒和坚定，既注重解决好出现的新问题，又注重解决好存在的深层次问题，确保党永远不变质、不变色、不变味。深入推进全面从严治党</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要以调动全党积极性、主动性、创造性为主线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要以党的政治建设为统领，以坚定理想信念宗旨为根基</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③是党永葆生机活力、走好新的赶考之路的要求</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④是中国共产党始终走在时代前列、永葆生机活力的法宝</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80817"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推进全面从严治党以调动全党积极性、主动性、创造性为着力点，以加强党的长期执政能力建设、先进性和纯洁性建设为主线，</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排除。坚持解放思想、实事求是、与时俱进、求真务实是中国共产党始终走在时代前列、永葆生机活力的法宝，</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排除。深入推进全面从严治党，是党永葆生机活力、走好新的赶考之路的要求，要以党的政治建设为统领，以坚定理想信念宗旨为根基，②③符合题意。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4965730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理解全面从严治党</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一个</a:t>
            </a:r>
            <a:r>
              <a:rPr lang="zh-CN" altLang="en-US" kern="100" dirty="0">
                <a:latin typeface="Times New Roman"/>
                <a:ea typeface="华文仿宋"/>
                <a:cs typeface="Times New Roman"/>
              </a:rPr>
              <a:t>“</a:t>
            </a:r>
            <a:r>
              <a:rPr lang="zh-CN" altLang="zh-CN" kern="100" dirty="0">
                <a:latin typeface="Times New Roman"/>
                <a:ea typeface="华文仿宋"/>
                <a:cs typeface="Times New Roman"/>
              </a:rPr>
              <a:t>关键</a:t>
            </a:r>
            <a:r>
              <a:rPr lang="zh-CN" altLang="en-US" kern="100" dirty="0">
                <a:latin typeface="Times New Roman"/>
                <a:ea typeface="华文仿宋"/>
                <a:cs typeface="Times New Roman"/>
              </a:rPr>
              <a:t>”</a:t>
            </a:r>
            <a:r>
              <a:rPr lang="zh-CN" altLang="zh-CN" kern="100" dirty="0">
                <a:latin typeface="Times New Roman"/>
                <a:ea typeface="华文仿宋"/>
                <a:cs typeface="Times New Roman"/>
              </a:rPr>
              <a:t>：办好中国的事情，关键在党。</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一个</a:t>
            </a:r>
            <a:r>
              <a:rPr lang="zh-CN" altLang="en-US" kern="100" dirty="0">
                <a:latin typeface="Times New Roman"/>
                <a:ea typeface="华文仿宋"/>
                <a:cs typeface="Times New Roman"/>
              </a:rPr>
              <a:t>“</a:t>
            </a:r>
            <a:r>
              <a:rPr lang="zh-CN" altLang="zh-CN" kern="100" dirty="0">
                <a:latin typeface="Times New Roman"/>
                <a:ea typeface="华文仿宋"/>
                <a:cs typeface="Times New Roman"/>
              </a:rPr>
              <a:t>保证</a:t>
            </a:r>
            <a:r>
              <a:rPr lang="zh-CN" altLang="en-US" kern="100" dirty="0">
                <a:latin typeface="Times New Roman"/>
                <a:ea typeface="华文仿宋"/>
                <a:cs typeface="Times New Roman"/>
              </a:rPr>
              <a:t>”</a:t>
            </a:r>
            <a:r>
              <a:rPr lang="zh-CN" altLang="zh-CN" kern="100" dirty="0">
                <a:latin typeface="Times New Roman"/>
                <a:ea typeface="华文仿宋"/>
                <a:cs typeface="Times New Roman"/>
              </a:rPr>
              <a:t>：党的领导，是中国革命、建设和改革事业不断取得胜利的根本政治保证。</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两个</a:t>
            </a:r>
            <a:r>
              <a:rPr lang="en-US" altLang="zh-CN" kern="100" dirty="0">
                <a:latin typeface="宋体"/>
                <a:cs typeface="Times New Roman"/>
              </a:rPr>
              <a:t>“</a:t>
            </a:r>
            <a:r>
              <a:rPr lang="zh-CN" altLang="zh-CN" kern="100" dirty="0">
                <a:latin typeface="Times New Roman"/>
                <a:ea typeface="华文仿宋"/>
                <a:cs typeface="Times New Roman"/>
              </a:rPr>
              <a:t>全面</a:t>
            </a:r>
            <a:r>
              <a:rPr lang="en-US" altLang="zh-CN" kern="100" dirty="0">
                <a:latin typeface="宋体"/>
                <a:cs typeface="Times New Roman"/>
              </a:rPr>
              <a:t>”</a:t>
            </a:r>
            <a:r>
              <a:rPr lang="zh-CN" altLang="zh-CN" kern="100" dirty="0">
                <a:latin typeface="Times New Roman"/>
                <a:ea typeface="华文仿宋"/>
                <a:cs typeface="Times New Roman"/>
              </a:rPr>
              <a:t>：坚持和加强党的全面领导、坚持全面从严治党。</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三个</a:t>
            </a:r>
            <a:r>
              <a:rPr lang="en-US" altLang="zh-CN" kern="100" dirty="0">
                <a:latin typeface="宋体"/>
                <a:cs typeface="Times New Roman"/>
              </a:rPr>
              <a:t>“</a:t>
            </a:r>
            <a:r>
              <a:rPr lang="zh-CN" altLang="zh-CN" kern="100" dirty="0">
                <a:latin typeface="Times New Roman"/>
                <a:ea typeface="华文仿宋"/>
                <a:cs typeface="Times New Roman"/>
              </a:rPr>
              <a:t>最</a:t>
            </a:r>
            <a:r>
              <a:rPr lang="en-US" altLang="zh-CN" kern="100" dirty="0">
                <a:latin typeface="宋体"/>
                <a:cs typeface="Times New Roman"/>
              </a:rPr>
              <a:t>”</a:t>
            </a:r>
            <a:r>
              <a:rPr lang="zh-CN" altLang="zh-CN" kern="100" dirty="0">
                <a:latin typeface="Times New Roman"/>
                <a:ea typeface="华文仿宋"/>
                <a:cs typeface="Times New Roman"/>
              </a:rPr>
              <a:t>：最高政治领导力量、最本质的特征、最大优势。</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四个</a:t>
            </a:r>
            <a:r>
              <a:rPr lang="zh-CN" altLang="zh-CN" kern="100" dirty="0">
                <a:latin typeface="宋体"/>
                <a:cs typeface="Times New Roman"/>
              </a:rPr>
              <a:t>“</a:t>
            </a:r>
            <a:r>
              <a:rPr lang="zh-CN" altLang="zh-CN" kern="100" dirty="0">
                <a:latin typeface="Times New Roman"/>
                <a:ea typeface="华文仿宋"/>
                <a:cs typeface="Times New Roman"/>
              </a:rPr>
              <a:t>四</a:t>
            </a:r>
            <a:r>
              <a:rPr lang="zh-CN" altLang="zh-CN" kern="100" dirty="0">
                <a:latin typeface="宋体"/>
                <a:cs typeface="Times New Roman"/>
              </a:rPr>
              <a:t>”</a:t>
            </a:r>
            <a:r>
              <a:rPr lang="zh-CN" altLang="zh-CN" kern="100" dirty="0">
                <a:latin typeface="Times New Roman"/>
                <a:ea typeface="华文仿宋"/>
                <a:cs typeface="Times New Roman"/>
              </a:rPr>
              <a:t>：</a:t>
            </a:r>
            <a:r>
              <a:rPr lang="zh-CN" altLang="zh-CN" kern="100" dirty="0">
                <a:latin typeface="宋体"/>
                <a:cs typeface="Times New Roman"/>
              </a:rPr>
              <a:t>“</a:t>
            </a:r>
            <a:r>
              <a:rPr lang="zh-CN" altLang="zh-CN" kern="100" dirty="0">
                <a:latin typeface="Times New Roman"/>
                <a:ea typeface="华文仿宋"/>
                <a:cs typeface="Times New Roman"/>
              </a:rPr>
              <a:t>四个意识</a:t>
            </a:r>
            <a:r>
              <a:rPr lang="zh-CN" altLang="zh-CN" kern="100" dirty="0">
                <a:latin typeface="宋体"/>
                <a:cs typeface="Times New Roman"/>
              </a:rPr>
              <a:t>”“</a:t>
            </a:r>
            <a:r>
              <a:rPr lang="zh-CN" altLang="zh-CN" kern="100" dirty="0">
                <a:latin typeface="Times New Roman"/>
                <a:ea typeface="华文仿宋"/>
                <a:cs typeface="Times New Roman"/>
              </a:rPr>
              <a:t>四大考验</a:t>
            </a:r>
            <a:r>
              <a:rPr lang="zh-CN" altLang="zh-CN" kern="100" dirty="0">
                <a:latin typeface="宋体"/>
                <a:cs typeface="Times New Roman"/>
              </a:rPr>
              <a:t>”“</a:t>
            </a:r>
            <a:r>
              <a:rPr lang="zh-CN" altLang="zh-CN" kern="100" dirty="0">
                <a:latin typeface="Times New Roman"/>
                <a:ea typeface="华文仿宋"/>
                <a:cs typeface="Times New Roman"/>
              </a:rPr>
              <a:t>四个危险</a:t>
            </a:r>
            <a:r>
              <a:rPr lang="zh-CN" altLang="zh-CN" kern="100" dirty="0">
                <a:latin typeface="宋体"/>
                <a:cs typeface="Times New Roman"/>
              </a:rPr>
              <a:t>”“</a:t>
            </a:r>
            <a:r>
              <a:rPr lang="zh-CN" altLang="zh-CN" kern="100" dirty="0">
                <a:latin typeface="Times New Roman"/>
                <a:ea typeface="华文仿宋"/>
                <a:cs typeface="Times New Roman"/>
              </a:rPr>
              <a:t>四讲四有</a:t>
            </a:r>
            <a:r>
              <a:rPr lang="zh-CN" altLang="zh-CN" kern="100" dirty="0">
                <a:latin typeface="宋体"/>
                <a:cs typeface="Times New Roman"/>
              </a:rPr>
              <a:t>”</a:t>
            </a:r>
            <a:r>
              <a:rPr lang="zh-CN" altLang="zh-CN" kern="100" dirty="0">
                <a:latin typeface="Times New Roman"/>
                <a:ea typeface="华文仿宋"/>
                <a:cs typeface="Times New Roman"/>
              </a:rPr>
              <a:t>。</a:t>
            </a:r>
            <a:r>
              <a:rPr lang="zh-CN" altLang="zh-CN" kern="100" dirty="0">
                <a:latin typeface="宋体"/>
                <a:ea typeface="Times New Roman"/>
                <a:cs typeface="Courier New"/>
              </a:rPr>
              <a:t> </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716951"/>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坚持科学执政、民主执政、依法执政</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454866"/>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ea typeface="华文楷体"/>
                <a:cs typeface="Times New Roman"/>
              </a:rPr>
              <a:t>：江山就是人民，人民就是江山。中国共产党领导人民打江山、守江山，守的是人民的心。</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这体现了党坚持哪种执政方式？怎样坚持这种执政方式？</a:t>
            </a:r>
            <a:endParaRPr lang="zh-CN" altLang="zh-CN" sz="1050" kern="100" dirty="0">
              <a:effectLst/>
              <a:latin typeface="宋体"/>
              <a:cs typeface="Courier New"/>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执政方式：体现了党坚持民主执政，坚持为了人民执政、依靠人民执政。</a:t>
            </a:r>
            <a:endParaRPr lang="zh-CN" altLang="zh-CN" sz="1050" kern="100" dirty="0">
              <a:latin typeface="宋体"/>
              <a:cs typeface="Courier New"/>
            </a:endParaRPr>
          </a:p>
          <a:p>
            <a:pPr algn="just">
              <a:spcAft>
                <a:spcPts val="0"/>
              </a:spcAft>
            </a:pPr>
            <a:r>
              <a:rPr lang="zh-CN" altLang="zh-CN" kern="100" dirty="0">
                <a:latin typeface="Times New Roman"/>
                <a:ea typeface="华文楷体"/>
                <a:cs typeface="Times New Roman"/>
              </a:rPr>
              <a:t>怎样坚持：民主执政强调人民群众的历史主体地位。这就要求发展中国特色社会主义民主政治，以民主的制度、民主的形式、民主的手段保证在国家政治生活的各个方面坚持和实现人民当家作主，团结一切可以团结的力量，调动一切积极因素，实现好、维护好、发展好最广大人民的根本利益，从而巩固和扩大党长期执政的群众基础。</a:t>
            </a:r>
            <a:endParaRPr lang="zh-CN" altLang="zh-CN" sz="1050" kern="100" dirty="0">
              <a:effectLst/>
              <a:latin typeface="宋体"/>
              <a:cs typeface="Courier New"/>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88848"/>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ea typeface="华文楷体"/>
                <a:cs typeface="Times New Roman"/>
              </a:rPr>
              <a:t>：中国共产党拥有</a:t>
            </a:r>
            <a:r>
              <a:rPr lang="en-US" altLang="zh-CN" sz="2700" kern="100" dirty="0">
                <a:latin typeface="Times New Roman"/>
                <a:ea typeface="华文楷体"/>
                <a:cs typeface="Courier New"/>
              </a:rPr>
              <a:t>100</a:t>
            </a:r>
            <a:r>
              <a:rPr lang="zh-CN" altLang="zh-CN" sz="2700" kern="100" dirty="0">
                <a:latin typeface="Times New Roman"/>
                <a:ea typeface="华文楷体"/>
                <a:cs typeface="Times New Roman"/>
              </a:rPr>
              <a:t>多年的奋斗实践经验和</a:t>
            </a:r>
            <a:r>
              <a:rPr lang="en-US" altLang="zh-CN" sz="2700" kern="100" dirty="0">
                <a:latin typeface="Times New Roman"/>
                <a:ea typeface="华文楷体"/>
                <a:cs typeface="Courier New"/>
              </a:rPr>
              <a:t>70</a:t>
            </a:r>
            <a:r>
              <a:rPr lang="zh-CN" altLang="zh-CN" sz="2700" kern="100" dirty="0">
                <a:latin typeface="Times New Roman"/>
                <a:ea typeface="华文楷体"/>
                <a:cs typeface="Times New Roman"/>
              </a:rPr>
              <a:t>多年的执政兴国经验，但科学执政、民主执政、依法执政仍是一场</a:t>
            </a:r>
            <a:r>
              <a:rPr lang="zh-CN" altLang="zh-CN" sz="2700" kern="100" dirty="0">
                <a:latin typeface="宋体"/>
                <a:cs typeface="Times New Roman"/>
              </a:rPr>
              <a:t>“</a:t>
            </a:r>
            <a:r>
              <a:rPr lang="zh-CN" altLang="zh-CN" sz="2700" kern="100" dirty="0">
                <a:latin typeface="Times New Roman"/>
                <a:ea typeface="华文楷体"/>
                <a:cs typeface="Times New Roman"/>
              </a:rPr>
              <a:t>赶考</a:t>
            </a:r>
            <a:r>
              <a:rPr lang="zh-CN" altLang="zh-CN" sz="2700" kern="100" dirty="0">
                <a:latin typeface="宋体"/>
                <a:cs typeface="Times New Roman"/>
              </a:rPr>
              <a:t>”</a:t>
            </a:r>
            <a:r>
              <a:rPr lang="zh-CN" altLang="zh-CN" sz="2700" kern="100" dirty="0">
                <a:latin typeface="Times New Roman"/>
                <a:ea typeface="华文楷体"/>
                <a:cs typeface="Times New Roman"/>
              </a:rPr>
              <a:t>，必须通过遵循科学民主法治，不断提高科学执政、民主执政、依法执政水平。</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请结合所学知识，分析这一要求的目的。</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zh-CN" altLang="zh-CN" sz="2700" kern="100" dirty="0">
                <a:latin typeface="Times New Roman"/>
                <a:ea typeface="华文楷体"/>
                <a:cs typeface="Times New Roman"/>
              </a:rPr>
              <a:t>坚持科学执政、民主执政、依法执政，目的在于不断改进党的领导方式和执政方式，提高党的执政能力，巩固党的领导核心地位和长期执政地位，保证党领导人民有效治理国家，实现党的执政使命，引领承载着中国人民伟大梦想的航船破浪前进，胜利驶向光辉的彼岸。</a:t>
            </a:r>
            <a:endParaRPr lang="zh-CN" altLang="zh-CN" sz="2700" kern="100" dirty="0">
              <a:effectLst/>
              <a:latin typeface="宋体"/>
              <a:cs typeface="Courier New"/>
            </a:endParaRPr>
          </a:p>
        </p:txBody>
      </p:sp>
    </p:spTree>
    <p:extLst>
      <p:ext uri="{BB962C8B-B14F-4D97-AF65-F5344CB8AC3E}">
        <p14:creationId xmlns:p14="http://schemas.microsoft.com/office/powerpoint/2010/main" val="18794143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3713"/>
          </a:xfrm>
        </p:spPr>
        <p:txBody>
          <a:bodyPr/>
          <a:lstStyle/>
          <a:p>
            <a:pPr algn="just">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评价活动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1</a:t>
            </a:r>
            <a:r>
              <a:rPr lang="zh-CN" altLang="zh-CN" sz="2600" kern="100" dirty="0">
                <a:latin typeface="Times New Roman"/>
                <a:cs typeface="Times New Roman"/>
              </a:rPr>
              <a:t>．实现共同富裕，必须始终坚持以人民为中心的发展思想，把实现好、维护好、发展好最广大人民的根本利益作为一切工作的出发点和落脚点，更加自觉地使改革发展成果更多更公平惠及全体人民。这表明</a:t>
            </a:r>
            <a:r>
              <a:rPr lang="en-US" altLang="zh-CN" sz="2600" kern="100" dirty="0">
                <a:latin typeface="Times New Roman"/>
                <a:cs typeface="Courier New"/>
              </a:rPr>
              <a:t>(</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①</a:t>
            </a:r>
            <a:r>
              <a:rPr lang="zh-CN" altLang="zh-CN" sz="2600" kern="100" dirty="0">
                <a:latin typeface="Times New Roman"/>
                <a:cs typeface="Times New Roman"/>
              </a:rPr>
              <a:t>中国共产党以全心全意为人民服务为根本宗旨　</a:t>
            </a:r>
            <a:endParaRPr lang="en-US" altLang="zh-CN" sz="2600" kern="100" dirty="0">
              <a:latin typeface="Times New Roman"/>
              <a:cs typeface="Times New Roman"/>
            </a:endParaRPr>
          </a:p>
          <a:p>
            <a:pPr algn="just">
              <a:spcAft>
                <a:spcPts val="0"/>
              </a:spcAft>
            </a:pPr>
            <a:r>
              <a:rPr lang="en-US" altLang="zh-CN" sz="2600" kern="100" dirty="0">
                <a:latin typeface="Times New Roman"/>
                <a:cs typeface="Courier New"/>
              </a:rPr>
              <a:t>②</a:t>
            </a:r>
            <a:r>
              <a:rPr lang="zh-CN" altLang="zh-CN" sz="2600" kern="100" dirty="0">
                <a:latin typeface="Times New Roman"/>
                <a:cs typeface="Times New Roman"/>
              </a:rPr>
              <a:t>中国共产党代表最广大人民群众的根本利益</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③</a:t>
            </a:r>
            <a:r>
              <a:rPr lang="zh-CN" altLang="zh-CN" sz="2600" kern="100" dirty="0">
                <a:latin typeface="Times New Roman"/>
                <a:cs typeface="Times New Roman"/>
              </a:rPr>
              <a:t>党必须按照客观规律执政</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④</a:t>
            </a:r>
            <a:r>
              <a:rPr lang="zh-CN" altLang="zh-CN" sz="2600" kern="100" dirty="0">
                <a:latin typeface="Times New Roman"/>
                <a:cs typeface="Times New Roman"/>
              </a:rPr>
              <a:t>党必须在宪法和法律的范围内活动</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A</a:t>
            </a:r>
            <a:r>
              <a:rPr lang="zh-CN" altLang="zh-CN" sz="2600" kern="100" dirty="0">
                <a:latin typeface="Times New Roman"/>
                <a:cs typeface="Times New Roman"/>
              </a:rPr>
              <a:t>．</a:t>
            </a:r>
            <a:r>
              <a:rPr lang="en-US" altLang="zh-CN" sz="2600" kern="100" dirty="0">
                <a:latin typeface="Times New Roman"/>
                <a:cs typeface="Courier New"/>
              </a:rPr>
              <a:t>①②    B</a:t>
            </a:r>
            <a:r>
              <a:rPr lang="zh-CN" altLang="zh-CN" sz="2600" kern="100" dirty="0">
                <a:latin typeface="Times New Roman"/>
                <a:cs typeface="Times New Roman"/>
              </a:rPr>
              <a:t>．</a:t>
            </a:r>
            <a:r>
              <a:rPr lang="en-US" altLang="zh-CN" sz="2600" kern="100" dirty="0">
                <a:latin typeface="Times New Roman"/>
                <a:cs typeface="Courier New"/>
              </a:rPr>
              <a:t>①③	C</a:t>
            </a:r>
            <a:r>
              <a:rPr lang="zh-CN" altLang="zh-CN" sz="2600" kern="100" dirty="0">
                <a:latin typeface="Times New Roman"/>
                <a:cs typeface="Times New Roman"/>
              </a:rPr>
              <a:t>．</a:t>
            </a:r>
            <a:r>
              <a:rPr lang="en-US" altLang="zh-CN" sz="2600" kern="100" dirty="0">
                <a:latin typeface="Times New Roman"/>
                <a:cs typeface="Courier New"/>
              </a:rPr>
              <a:t>②④    D</a:t>
            </a:r>
            <a:r>
              <a:rPr lang="zh-CN" altLang="zh-CN" sz="2600" kern="100" dirty="0">
                <a:latin typeface="Times New Roman"/>
                <a:cs typeface="Times New Roman"/>
              </a:rPr>
              <a:t>．</a:t>
            </a:r>
            <a:r>
              <a:rPr lang="en-US" altLang="zh-CN" sz="2600" kern="100" dirty="0">
                <a:latin typeface="Times New Roman"/>
                <a:cs typeface="Courier New"/>
              </a:rPr>
              <a:t>③④</a:t>
            </a:r>
            <a:endParaRPr lang="zh-CN" altLang="zh-CN" sz="2600" kern="100" dirty="0">
              <a:effectLst/>
              <a:latin typeface="宋体"/>
              <a:cs typeface="Courier New"/>
            </a:endParaRPr>
          </a:p>
        </p:txBody>
      </p:sp>
      <p:sp>
        <p:nvSpPr>
          <p:cNvPr id="3" name="矩形 2"/>
          <p:cNvSpPr/>
          <p:nvPr/>
        </p:nvSpPr>
        <p:spPr>
          <a:xfrm>
            <a:off x="324432" y="52563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1561097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实现共同富裕，必须始终坚持以人民为中心的发展思想，把实现好、维护好、发展好最广大人民的根本利益作为一切工作的出发点和落脚点，更加自觉地使改革发展成果更多更公平惠及全体人民，体现民主执政的要求，①②符合题意。③④分别体现科学执政和依法执政，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6652341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．中国共产党不断取得成功离不开始终坚持</a:t>
            </a:r>
            <a:r>
              <a:rPr lang="en-US" altLang="zh-CN" kern="100" dirty="0">
                <a:latin typeface="宋体"/>
                <a:cs typeface="Times New Roman"/>
              </a:rPr>
              <a:t>“</a:t>
            </a:r>
            <a:r>
              <a:rPr lang="zh-CN" altLang="zh-CN" kern="100" dirty="0">
                <a:latin typeface="Times New Roman"/>
                <a:cs typeface="Times New Roman"/>
              </a:rPr>
              <a:t>拜人民为师，向能者求教，向智者问策</a:t>
            </a:r>
            <a:r>
              <a:rPr lang="en-US" altLang="zh-CN" kern="100" dirty="0">
                <a:latin typeface="宋体"/>
                <a:cs typeface="Times New Roman"/>
              </a:rPr>
              <a:t>”</a:t>
            </a:r>
            <a:r>
              <a:rPr lang="zh-CN" altLang="zh-CN" kern="100" dirty="0">
                <a:latin typeface="Times New Roman"/>
                <a:cs typeface="Times New Roman"/>
              </a:rPr>
              <a:t>。中国共产党始终坚持向人民群众学习是因为</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人民群众是社会历史的主体，是历史的创造者</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汇集民意民智是科学执政、民主执政的需要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汇集民意民智能确保社会主义建设不断取得成功</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④人民群众赋予了中国共产党国家职能和国家权力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47441222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中国共产党始终坚持向人民群众学习是因为人民群众是社会历史的主体，是历史的创造者；汇集民意民智是党科学执政、民主执政的需要，</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正确。</a:t>
            </a:r>
            <a:r>
              <a:rPr lang="zh-CN" altLang="zh-CN" kern="100" dirty="0">
                <a:latin typeface="宋体"/>
                <a:ea typeface="Times New Roman"/>
                <a:cs typeface="Courier New"/>
              </a:rPr>
              <a:t> </a:t>
            </a:r>
            <a:r>
              <a:rPr lang="en-US" altLang="zh-CN" kern="100" dirty="0">
                <a:latin typeface="宋体"/>
                <a:cs typeface="Times New Roman"/>
              </a:rPr>
              <a:t>“</a:t>
            </a:r>
            <a:r>
              <a:rPr lang="zh-CN" altLang="zh-CN" kern="100" dirty="0">
                <a:latin typeface="Times New Roman"/>
                <a:ea typeface="华文楷体"/>
                <a:cs typeface="Times New Roman"/>
              </a:rPr>
              <a:t>汇集民意民智能确保社会主义建设不断取得成功</a:t>
            </a:r>
            <a:r>
              <a:rPr lang="en-US" altLang="zh-CN" kern="100" dirty="0">
                <a:latin typeface="宋体"/>
                <a:cs typeface="Times New Roman"/>
              </a:rPr>
              <a:t>”</a:t>
            </a:r>
            <a:r>
              <a:rPr lang="zh-CN" altLang="zh-CN" kern="100" dirty="0">
                <a:latin typeface="Times New Roman"/>
                <a:ea typeface="华文楷体"/>
                <a:cs typeface="Times New Roman"/>
              </a:rPr>
              <a:t>的说法过于绝对，夸大了汇集民意民智的作用，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错误。中国共产党是我国的执政党，不是国家机关，并没有国家职能和国家权力，</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92457625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108543"/>
          </a:xfrm>
        </p:spPr>
        <p:txBody>
          <a:bodyPr/>
          <a:lstStyle/>
          <a:p>
            <a:pPr algn="just">
              <a:spcAft>
                <a:spcPts val="0"/>
              </a:spcAft>
            </a:pPr>
            <a:r>
              <a:rPr lang="zh-CN" altLang="zh-CN" kern="100" dirty="0">
                <a:latin typeface="Times New Roman"/>
                <a:ea typeface="黑体"/>
                <a:cs typeface="Times New Roman"/>
              </a:rPr>
              <a:t>一、坚持全面从严治党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．全面从严治党的必要性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勇于</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是中国共产党区别于其他政党的显著标志。我们党历经千锤百炼而朝气蓬勃，一个很重要的原因就是始终坚持</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、全面从严治党。</a:t>
            </a:r>
            <a:endParaRPr lang="zh-CN" altLang="zh-CN" sz="1050" kern="100" dirty="0">
              <a:latin typeface="宋体"/>
              <a:cs typeface="Courier New"/>
            </a:endParaRPr>
          </a:p>
        </p:txBody>
      </p:sp>
      <p:sp>
        <p:nvSpPr>
          <p:cNvPr id="2" name="矩形 1"/>
          <p:cNvSpPr/>
          <p:nvPr/>
        </p:nvSpPr>
        <p:spPr>
          <a:xfrm>
            <a:off x="1475784" y="2952055"/>
            <a:ext cx="1620957" cy="523220"/>
          </a:xfrm>
          <a:prstGeom prst="rect">
            <a:avLst/>
          </a:prstGeom>
        </p:spPr>
        <p:txBody>
          <a:bodyPr wrap="none">
            <a:spAutoFit/>
          </a:bodyPr>
          <a:lstStyle/>
          <a:p>
            <a:r>
              <a:rPr lang="zh-CN" altLang="zh-CN" b="1" dirty="0">
                <a:latin typeface="Times New Roman"/>
                <a:ea typeface="华文楷体"/>
                <a:cs typeface="Times New Roman"/>
              </a:rPr>
              <a:t>自我革命</a:t>
            </a:r>
            <a:endParaRPr lang="zh-CN" altLang="en-US" dirty="0"/>
          </a:p>
        </p:txBody>
      </p:sp>
      <p:sp>
        <p:nvSpPr>
          <p:cNvPr id="4" name="矩形 3"/>
          <p:cNvSpPr/>
          <p:nvPr/>
        </p:nvSpPr>
        <p:spPr>
          <a:xfrm>
            <a:off x="360437" y="4104183"/>
            <a:ext cx="1620957" cy="523220"/>
          </a:xfrm>
          <a:prstGeom prst="rect">
            <a:avLst/>
          </a:prstGeom>
        </p:spPr>
        <p:txBody>
          <a:bodyPr wrap="none">
            <a:spAutoFit/>
          </a:bodyPr>
          <a:lstStyle/>
          <a:p>
            <a:r>
              <a:rPr lang="zh-CN" altLang="zh-CN" b="1" dirty="0">
                <a:latin typeface="Times New Roman"/>
                <a:ea typeface="华文楷体"/>
                <a:cs typeface="Times New Roman"/>
              </a:rPr>
              <a:t>党要管党</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99367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比较依法治国与依法执政</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908565302"/>
              </p:ext>
            </p:extLst>
          </p:nvPr>
        </p:nvGraphicFramePr>
        <p:xfrm>
          <a:off x="553476" y="1895863"/>
          <a:ext cx="10369549" cy="4080529"/>
        </p:xfrm>
        <a:graphic>
          <a:graphicData uri="http://schemas.openxmlformats.org/drawingml/2006/table">
            <a:tbl>
              <a:tblPr/>
              <a:tblGrid>
                <a:gridCol w="983033">
                  <a:extLst>
                    <a:ext uri="{9D8B030D-6E8A-4147-A177-3AD203B41FA5}">
                      <a16:colId xmlns:a16="http://schemas.microsoft.com/office/drawing/2014/main" val="20000"/>
                    </a:ext>
                  </a:extLst>
                </a:gridCol>
                <a:gridCol w="3108404">
                  <a:extLst>
                    <a:ext uri="{9D8B030D-6E8A-4147-A177-3AD203B41FA5}">
                      <a16:colId xmlns:a16="http://schemas.microsoft.com/office/drawing/2014/main" val="20001"/>
                    </a:ext>
                  </a:extLst>
                </a:gridCol>
                <a:gridCol w="6278112">
                  <a:extLst>
                    <a:ext uri="{9D8B030D-6E8A-4147-A177-3AD203B41FA5}">
                      <a16:colId xmlns:a16="http://schemas.microsoft.com/office/drawing/2014/main" val="20002"/>
                    </a:ext>
                  </a:extLst>
                </a:gridCol>
              </a:tblGrid>
              <a:tr h="483055">
                <a:tc>
                  <a:txBody>
                    <a:bodyPr/>
                    <a:lstStyle/>
                    <a:p>
                      <a:pPr algn="ctr">
                        <a:lnSpc>
                          <a:spcPct val="120000"/>
                        </a:lnSpc>
                        <a:spcAft>
                          <a:spcPts val="0"/>
                        </a:spcAft>
                      </a:pPr>
                      <a:r>
                        <a:rPr lang="en-US" sz="2800" b="1" kern="100" dirty="0">
                          <a:effectLst/>
                          <a:latin typeface="Times New Roman"/>
                          <a:cs typeface="Courier New"/>
                        </a:rPr>
                        <a:t> </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800" b="1" kern="100">
                          <a:effectLst/>
                          <a:latin typeface="Times New Roman"/>
                          <a:cs typeface="Times New Roman"/>
                        </a:rPr>
                        <a:t>依法治国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0000"/>
                        </a:lnSpc>
                        <a:spcAft>
                          <a:spcPts val="0"/>
                        </a:spcAft>
                      </a:pPr>
                      <a:r>
                        <a:rPr lang="zh-CN" sz="2800" b="1" kern="100">
                          <a:effectLst/>
                          <a:latin typeface="Times New Roman"/>
                          <a:cs typeface="Times New Roman"/>
                        </a:rPr>
                        <a:t>依法执政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00030">
                <a:tc>
                  <a:txBody>
                    <a:bodyPr/>
                    <a:lstStyle/>
                    <a:p>
                      <a:pPr algn="ctr">
                        <a:lnSpc>
                          <a:spcPct val="120000"/>
                        </a:lnSpc>
                        <a:spcAft>
                          <a:spcPts val="0"/>
                        </a:spcAft>
                      </a:pPr>
                      <a:r>
                        <a:rPr lang="zh-CN" sz="2800" b="1" kern="100">
                          <a:effectLst/>
                          <a:latin typeface="Times New Roman"/>
                          <a:cs typeface="Times New Roman"/>
                        </a:rPr>
                        <a:t>区别</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dirty="0">
                          <a:effectLst/>
                          <a:latin typeface="Times New Roman"/>
                          <a:cs typeface="Times New Roman"/>
                        </a:rPr>
                        <a:t>依法治国是中国共产党治国</a:t>
                      </a:r>
                      <a:r>
                        <a:rPr lang="zh-CN" altLang="en-US" sz="2800" b="1" kern="100" dirty="0">
                          <a:effectLst/>
                          <a:latin typeface="Times New Roman"/>
                          <a:cs typeface="Times New Roman"/>
                        </a:rPr>
                        <a:t>理政</a:t>
                      </a:r>
                      <a:r>
                        <a:rPr lang="zh-CN" sz="2800" b="1" kern="100" dirty="0">
                          <a:effectLst/>
                          <a:latin typeface="Times New Roman"/>
                          <a:cs typeface="Times New Roman"/>
                        </a:rPr>
                        <a:t>的基本</a:t>
                      </a:r>
                      <a:r>
                        <a:rPr lang="zh-CN" altLang="en-US" sz="2800" b="1" kern="100" dirty="0">
                          <a:effectLst/>
                          <a:latin typeface="Times New Roman"/>
                          <a:cs typeface="Times New Roman"/>
                        </a:rPr>
                        <a:t>方式</a:t>
                      </a:r>
                      <a:r>
                        <a:rPr lang="zh-CN" sz="2800" b="1" kern="100" dirty="0">
                          <a:effectLst/>
                          <a:latin typeface="Times New Roman"/>
                          <a:cs typeface="Times New Roman"/>
                        </a:rPr>
                        <a:t>，依法治国首先是依宪治国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en-US" sz="2800" b="1" kern="100" dirty="0">
                          <a:effectLst/>
                          <a:latin typeface="Times New Roman"/>
                          <a:cs typeface="Courier New"/>
                        </a:rPr>
                        <a:t>①</a:t>
                      </a:r>
                      <a:r>
                        <a:rPr lang="zh-CN" sz="2800" b="1" kern="100" dirty="0">
                          <a:effectLst/>
                          <a:latin typeface="Times New Roman"/>
                          <a:cs typeface="Times New Roman"/>
                        </a:rPr>
                        <a:t>中国共产党执政的基本方式是依法执政，依法执政首先是依宪执政。</a:t>
                      </a:r>
                      <a:endParaRPr lang="zh-CN" sz="1050" kern="100" dirty="0">
                        <a:effectLst/>
                        <a:latin typeface="宋体"/>
                        <a:cs typeface="Courier New"/>
                      </a:endParaRPr>
                    </a:p>
                    <a:p>
                      <a:pPr algn="l">
                        <a:lnSpc>
                          <a:spcPct val="120000"/>
                        </a:lnSpc>
                        <a:spcAft>
                          <a:spcPts val="0"/>
                        </a:spcAft>
                      </a:pPr>
                      <a:r>
                        <a:rPr lang="en-US" sz="2800" b="1" kern="100" dirty="0">
                          <a:effectLst/>
                          <a:latin typeface="Times New Roman"/>
                          <a:cs typeface="Courier New"/>
                        </a:rPr>
                        <a:t>②</a:t>
                      </a:r>
                      <a:r>
                        <a:rPr lang="zh-CN" sz="2800" b="1" kern="100" dirty="0">
                          <a:effectLst/>
                          <a:latin typeface="Times New Roman"/>
                          <a:cs typeface="Times New Roman"/>
                        </a:rPr>
                        <a:t>党支持人民代表大会依法履行职能，使党的主张通过法定程序</a:t>
                      </a:r>
                      <a:r>
                        <a:rPr lang="zh-CN" altLang="en-US" sz="2800" b="1" kern="100" dirty="0">
                          <a:effectLst/>
                          <a:latin typeface="Times New Roman"/>
                          <a:cs typeface="Times New Roman"/>
                        </a:rPr>
                        <a:t>成</a:t>
                      </a:r>
                      <a:r>
                        <a:rPr lang="zh-CN" sz="2800" b="1" kern="100" dirty="0">
                          <a:effectLst/>
                          <a:latin typeface="Times New Roman"/>
                          <a:cs typeface="Times New Roman"/>
                        </a:rPr>
                        <a:t>为国家意志。这是党依法执政的重要体现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97444">
                <a:tc>
                  <a:txBody>
                    <a:bodyPr/>
                    <a:lstStyle/>
                    <a:p>
                      <a:pPr algn="ctr">
                        <a:lnSpc>
                          <a:spcPct val="120000"/>
                        </a:lnSpc>
                        <a:spcAft>
                          <a:spcPts val="0"/>
                        </a:spcAft>
                      </a:pPr>
                      <a:r>
                        <a:rPr lang="zh-CN" sz="2800" b="1" kern="100">
                          <a:effectLst/>
                          <a:latin typeface="Times New Roman"/>
                          <a:cs typeface="Times New Roman"/>
                        </a:rPr>
                        <a:t>联系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20000"/>
                        </a:lnSpc>
                        <a:spcAft>
                          <a:spcPts val="0"/>
                        </a:spcAft>
                      </a:pPr>
                      <a:r>
                        <a:rPr lang="zh-CN" sz="2800" b="1" kern="100" dirty="0">
                          <a:effectLst/>
                          <a:latin typeface="Times New Roman"/>
                          <a:cs typeface="Times New Roman"/>
                        </a:rPr>
                        <a:t>依法治国必然要求中国共产党依法执政，依法执政是中国共产党坚持依法治国基本方略的体现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6873493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descr="zzxh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92785" y="1798423"/>
            <a:ext cx="4124325" cy="361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164217"/>
          </a:xfrm>
        </p:spPr>
        <p:txBody>
          <a:bodyPr/>
          <a:lstStyle/>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．为深入贯彻落实党的二十大关于全面推进乡村振兴战略部署，根据中央纪委二次全会部署要求，中央纪委印发《关于开展乡村振兴领域不正之风和腐败问题专项整治的意见》。坚决治理腐败</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．有利于党强化宗旨意识，正确履行国家职能</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B</a:t>
            </a:r>
            <a:r>
              <a:rPr lang="zh-CN" altLang="zh-CN" sz="2700" kern="100" dirty="0">
                <a:latin typeface="Times New Roman"/>
                <a:cs typeface="Times New Roman"/>
              </a:rPr>
              <a:t>．有利于党确立执政地位，提高执政能力</a:t>
            </a:r>
            <a:r>
              <a:rPr lang="en-US" altLang="zh-CN" sz="2700" kern="100" dirty="0">
                <a:latin typeface="Times New Roman"/>
                <a:cs typeface="Courier New"/>
              </a:rPr>
              <a:t> </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C</a:t>
            </a:r>
            <a:r>
              <a:rPr lang="zh-CN" altLang="zh-CN" sz="2700" kern="100" dirty="0">
                <a:latin typeface="Times New Roman"/>
                <a:cs typeface="Times New Roman"/>
              </a:rPr>
              <a:t>．有利于改进党的作风，密切党群关系</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D</a:t>
            </a:r>
            <a:r>
              <a:rPr lang="zh-CN" altLang="zh-CN" sz="2700" kern="100" dirty="0">
                <a:latin typeface="Times New Roman"/>
                <a:cs typeface="Times New Roman"/>
              </a:rPr>
              <a:t>．使党解放思想、与时俱进，提高先进性</a:t>
            </a:r>
            <a:endParaRPr lang="zh-CN" altLang="zh-CN" sz="2700" kern="100" dirty="0">
              <a:latin typeface="宋体"/>
              <a:cs typeface="Courier New"/>
            </a:endParaRPr>
          </a:p>
        </p:txBody>
      </p:sp>
      <p:sp>
        <p:nvSpPr>
          <p:cNvPr id="4" name="矩形 3"/>
          <p:cNvSpPr/>
          <p:nvPr/>
        </p:nvSpPr>
        <p:spPr>
          <a:xfrm>
            <a:off x="324432" y="453623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党的二十大报告指出，经过不懈努力，党找到了自我革命这一跳出治乱兴衰历史周期率的第二个答案，自我净化、自我完善、自我革新、自我提高的能力显著增强，管党治党宽松软状况得到根本扭转，风清气正的党内政治生态不断形成和发展，确保党永远不变质、不变色、不变味。由此可见</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．全面从严治党，基础在严，要害在治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．全面从严治党关系党的先进性、纯洁性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．新时代党的建设以坚定理想信念为主线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．除了人民利益，党没有任何自己特殊的利益</a:t>
            </a:r>
            <a:endParaRPr lang="zh-CN" altLang="zh-CN" sz="1050" kern="100" dirty="0">
              <a:effectLst/>
              <a:latin typeface="宋体"/>
              <a:cs typeface="Courier New"/>
            </a:endParaRPr>
          </a:p>
        </p:txBody>
      </p:sp>
      <p:sp>
        <p:nvSpPr>
          <p:cNvPr id="3" name="矩形 2"/>
          <p:cNvSpPr/>
          <p:nvPr/>
        </p:nvSpPr>
        <p:spPr>
          <a:xfrm>
            <a:off x="324432" y="43562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信</a:t>
            </a:r>
            <a:r>
              <a:rPr lang="en-US" altLang="zh-CN" kern="100" dirty="0">
                <a:latin typeface="宋体"/>
                <a:cs typeface="Times New Roman"/>
              </a:rPr>
              <a:t>”</a:t>
            </a:r>
            <a:r>
              <a:rPr lang="zh-CN" altLang="zh-CN" kern="100" dirty="0">
                <a:latin typeface="Times New Roman"/>
                <a:cs typeface="Times New Roman"/>
              </a:rPr>
              <a:t>字是由</a:t>
            </a:r>
            <a:r>
              <a:rPr lang="en-US" altLang="zh-CN" kern="100" dirty="0">
                <a:latin typeface="宋体"/>
                <a:cs typeface="Times New Roman"/>
              </a:rPr>
              <a:t>“</a:t>
            </a:r>
            <a:r>
              <a:rPr lang="zh-CN" altLang="zh-CN" kern="100" dirty="0">
                <a:latin typeface="Times New Roman"/>
                <a:cs typeface="Times New Roman"/>
              </a:rPr>
              <a:t>人</a:t>
            </a:r>
            <a:r>
              <a:rPr lang="en-US" altLang="zh-CN" kern="100" dirty="0">
                <a:latin typeface="宋体"/>
                <a:cs typeface="Times New Roman"/>
              </a:rPr>
              <a:t>”</a:t>
            </a:r>
            <a:r>
              <a:rPr lang="zh-CN" altLang="zh-CN" kern="100" dirty="0">
                <a:latin typeface="Times New Roman"/>
                <a:cs typeface="Times New Roman"/>
              </a:rPr>
              <a:t>和</a:t>
            </a:r>
            <a:r>
              <a:rPr lang="en-US" altLang="zh-CN" kern="100" dirty="0">
                <a:latin typeface="宋体"/>
                <a:cs typeface="Times New Roman"/>
              </a:rPr>
              <a:t>“</a:t>
            </a:r>
            <a:r>
              <a:rPr lang="zh-CN" altLang="zh-CN" kern="100" dirty="0">
                <a:latin typeface="Times New Roman"/>
                <a:cs typeface="Times New Roman"/>
              </a:rPr>
              <a:t>言</a:t>
            </a:r>
            <a:r>
              <a:rPr lang="en-US" altLang="zh-CN" kern="100" dirty="0">
                <a:latin typeface="宋体"/>
                <a:cs typeface="Times New Roman"/>
              </a:rPr>
              <a:t>”</a:t>
            </a:r>
            <a:r>
              <a:rPr lang="zh-CN" altLang="zh-CN" kern="100" dirty="0">
                <a:latin typeface="Times New Roman"/>
                <a:cs typeface="Times New Roman"/>
              </a:rPr>
              <a:t>字旁组成的，</a:t>
            </a:r>
            <a:r>
              <a:rPr lang="en-US" altLang="zh-CN" kern="100" dirty="0">
                <a:latin typeface="宋体"/>
                <a:cs typeface="Times New Roman"/>
              </a:rPr>
              <a:t>“</a:t>
            </a:r>
            <a:r>
              <a:rPr lang="zh-CN" altLang="zh-CN" kern="100" dirty="0">
                <a:latin typeface="Times New Roman"/>
                <a:cs typeface="Times New Roman"/>
              </a:rPr>
              <a:t>访</a:t>
            </a:r>
            <a:r>
              <a:rPr lang="en-US" altLang="zh-CN" kern="100" dirty="0">
                <a:latin typeface="宋体"/>
                <a:cs typeface="Times New Roman"/>
              </a:rPr>
              <a:t>”</a:t>
            </a:r>
            <a:r>
              <a:rPr lang="zh-CN" altLang="zh-CN" kern="100" dirty="0">
                <a:latin typeface="Times New Roman"/>
                <a:cs typeface="Times New Roman"/>
              </a:rPr>
              <a:t>字是</a:t>
            </a:r>
            <a:r>
              <a:rPr lang="en-US" altLang="zh-CN" kern="100" dirty="0">
                <a:latin typeface="宋体"/>
                <a:cs typeface="Times New Roman"/>
              </a:rPr>
              <a:t>“</a:t>
            </a:r>
            <a:r>
              <a:rPr lang="zh-CN" altLang="zh-CN" kern="100" dirty="0">
                <a:latin typeface="Times New Roman"/>
                <a:cs typeface="Times New Roman"/>
              </a:rPr>
              <a:t>言</a:t>
            </a:r>
            <a:r>
              <a:rPr lang="en-US" altLang="zh-CN" kern="100" dirty="0">
                <a:latin typeface="宋体"/>
                <a:cs typeface="Times New Roman"/>
              </a:rPr>
              <a:t>”</a:t>
            </a:r>
            <a:r>
              <a:rPr lang="zh-CN" altLang="zh-CN" kern="100" dirty="0">
                <a:latin typeface="Times New Roman"/>
                <a:cs typeface="Times New Roman"/>
              </a:rPr>
              <a:t>字旁加个</a:t>
            </a:r>
            <a:r>
              <a:rPr lang="en-US" altLang="zh-CN" kern="100" dirty="0">
                <a:latin typeface="宋体"/>
                <a:cs typeface="Times New Roman"/>
              </a:rPr>
              <a:t>“</a:t>
            </a:r>
            <a:r>
              <a:rPr lang="zh-CN" altLang="zh-CN" kern="100" dirty="0">
                <a:latin typeface="Times New Roman"/>
                <a:cs typeface="Times New Roman"/>
              </a:rPr>
              <a:t>方</a:t>
            </a:r>
            <a:r>
              <a:rPr lang="en-US" altLang="zh-CN" kern="100" dirty="0">
                <a:latin typeface="宋体"/>
                <a:cs typeface="Times New Roman"/>
              </a:rPr>
              <a:t>”</a:t>
            </a:r>
            <a:r>
              <a:rPr lang="zh-CN" altLang="zh-CN" kern="100" dirty="0">
                <a:latin typeface="Times New Roman"/>
                <a:cs typeface="Times New Roman"/>
              </a:rPr>
              <a:t>字，也就是说，党和政府设立信访局，就是要给老百姓提供一个讲话的地方。从某种意义上说，信访部门是最能体现执政党执政特色的部门。这里的</a:t>
            </a:r>
            <a:r>
              <a:rPr lang="en-US" altLang="zh-CN" kern="100" dirty="0">
                <a:latin typeface="宋体"/>
                <a:cs typeface="Times New Roman"/>
              </a:rPr>
              <a:t>“</a:t>
            </a:r>
            <a:r>
              <a:rPr lang="zh-CN" altLang="zh-CN" kern="100" dirty="0">
                <a:latin typeface="Times New Roman"/>
                <a:cs typeface="Times New Roman"/>
              </a:rPr>
              <a:t>执政特色</a:t>
            </a:r>
            <a:r>
              <a:rPr lang="en-US" altLang="zh-CN" kern="100" dirty="0">
                <a:latin typeface="宋体"/>
                <a:cs typeface="Times New Roman"/>
              </a:rPr>
              <a:t>”</a:t>
            </a:r>
            <a:r>
              <a:rPr lang="zh-CN" altLang="zh-CN" kern="100" dirty="0">
                <a:latin typeface="Times New Roman"/>
                <a:cs typeface="Times New Roman"/>
              </a:rPr>
              <a:t>主要指的是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．中国共产党是中国特色社会主义事业的领导核心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．依法执政是中国共产党的基本执政方式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．执政为民是科学发展观的本质和核心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．中国共产党坚持民主执政</a:t>
            </a:r>
            <a:endParaRPr lang="zh-CN" altLang="zh-CN" sz="1050" kern="100" dirty="0">
              <a:effectLst/>
              <a:latin typeface="宋体"/>
              <a:cs typeface="Courier New"/>
            </a:endParaRPr>
          </a:p>
        </p:txBody>
      </p:sp>
      <p:sp>
        <p:nvSpPr>
          <p:cNvPr id="3" name="矩形 2"/>
          <p:cNvSpPr/>
          <p:nvPr/>
        </p:nvSpPr>
        <p:spPr>
          <a:xfrm>
            <a:off x="324432"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8702"/>
          </a:xfrm>
        </p:spPr>
        <p:txBody>
          <a:bodyPr/>
          <a:lstStyle/>
          <a:p>
            <a:pPr algn="just">
              <a:lnSpc>
                <a:spcPct val="120000"/>
              </a:lnSpc>
              <a:spcAft>
                <a:spcPts val="0"/>
              </a:spcAft>
            </a:pPr>
            <a:r>
              <a:rPr lang="en-US" altLang="zh-CN" sz="2600" kern="100" dirty="0">
                <a:latin typeface="Times New Roman"/>
                <a:cs typeface="Courier New"/>
              </a:rPr>
              <a:t>4</a:t>
            </a:r>
            <a:r>
              <a:rPr lang="zh-CN" altLang="zh-CN" sz="2600" kern="100" dirty="0">
                <a:latin typeface="Times New Roman"/>
                <a:cs typeface="Times New Roman"/>
              </a:rPr>
              <a:t>．</a:t>
            </a:r>
            <a:r>
              <a:rPr lang="en-US" altLang="zh-CN" sz="2600" kern="100" dirty="0">
                <a:latin typeface="宋体"/>
                <a:cs typeface="Times New Roman"/>
              </a:rPr>
              <a:t>“</a:t>
            </a:r>
            <a:r>
              <a:rPr lang="zh-CN" altLang="zh-CN" sz="2600" kern="100" dirty="0">
                <a:latin typeface="Times New Roman"/>
                <a:ea typeface="华文楷体"/>
                <a:cs typeface="Times New Roman"/>
              </a:rPr>
              <a:t>欲知大道，必先为史。</a:t>
            </a:r>
            <a:r>
              <a:rPr lang="en-US" altLang="zh-CN" sz="2600" kern="100" dirty="0">
                <a:latin typeface="宋体"/>
                <a:cs typeface="Times New Roman"/>
              </a:rPr>
              <a:t>”</a:t>
            </a:r>
            <a:r>
              <a:rPr lang="zh-CN" altLang="zh-CN" sz="2600" kern="100" dirty="0">
                <a:latin typeface="Times New Roman"/>
                <a:ea typeface="华文楷体"/>
                <a:cs typeface="Times New Roman"/>
              </a:rPr>
              <a:t>历史是最好的教科书，蕴含着生生不息的思想力量、文化基因、精神动能。注重学习党史，从历史中获得启迪，是我们党的优良传统。</a:t>
            </a:r>
            <a:endParaRPr lang="zh-CN" altLang="zh-CN" sz="2600" kern="100" dirty="0">
              <a:latin typeface="宋体"/>
              <a:cs typeface="Courier New"/>
            </a:endParaRPr>
          </a:p>
          <a:p>
            <a:pPr indent="629920" algn="just">
              <a:lnSpc>
                <a:spcPct val="120000"/>
              </a:lnSpc>
              <a:spcAft>
                <a:spcPts val="0"/>
              </a:spcAft>
            </a:pPr>
            <a:r>
              <a:rPr lang="zh-CN" altLang="zh-CN" sz="2600" kern="100" dirty="0">
                <a:latin typeface="Times New Roman"/>
                <a:ea typeface="华文楷体"/>
                <a:cs typeface="Times New Roman"/>
              </a:rPr>
              <a:t>党的十八大以来，习近平总书记的足迹遍及革命老区和革命圣地，重温红色记忆、讲述感人故事、阐释党史启迪，为全党学史明理、学史增信、学史崇德、学史力行树立了光辉典范。重访福建古田会议旧址，召开全军政治工作会议，推动强军工作开创新局面；再到河北西柏坡，感悟</a:t>
            </a:r>
            <a:r>
              <a:rPr lang="en-US" altLang="zh-CN" sz="2600" kern="100" dirty="0">
                <a:latin typeface="宋体"/>
                <a:cs typeface="Times New Roman"/>
              </a:rPr>
              <a:t>“</a:t>
            </a:r>
            <a:r>
              <a:rPr lang="zh-CN" altLang="zh-CN" sz="2600" kern="100" dirty="0">
                <a:latin typeface="Times New Roman"/>
                <a:ea typeface="华文楷体"/>
                <a:cs typeface="Times New Roman"/>
              </a:rPr>
              <a:t>两个务必</a:t>
            </a:r>
            <a:r>
              <a:rPr lang="en-US" altLang="zh-CN" sz="2600" kern="100" dirty="0">
                <a:latin typeface="宋体"/>
                <a:cs typeface="Times New Roman"/>
              </a:rPr>
              <a:t>”</a:t>
            </a:r>
            <a:r>
              <a:rPr lang="zh-CN" altLang="zh-CN" sz="2600" kern="100" dirty="0">
                <a:latin typeface="Times New Roman"/>
                <a:ea typeface="华文楷体"/>
                <a:cs typeface="Times New Roman"/>
              </a:rPr>
              <a:t>的深意，推动全面从严治党向纵深发展；来到北京香山，提醒全党以</a:t>
            </a:r>
            <a:r>
              <a:rPr lang="zh-CN" altLang="zh-CN" sz="2600" kern="100" dirty="0">
                <a:latin typeface="宋体"/>
                <a:cs typeface="Times New Roman"/>
              </a:rPr>
              <a:t>“</a:t>
            </a:r>
            <a:r>
              <a:rPr lang="zh-CN" altLang="zh-CN" sz="2600" kern="100" dirty="0">
                <a:latin typeface="Times New Roman"/>
                <a:ea typeface="华文楷体"/>
                <a:cs typeface="Times New Roman"/>
              </a:rPr>
              <a:t>赶考</a:t>
            </a:r>
            <a:r>
              <a:rPr lang="zh-CN" altLang="zh-CN" sz="2600" kern="100" dirty="0">
                <a:latin typeface="宋体"/>
                <a:cs typeface="Times New Roman"/>
              </a:rPr>
              <a:t>”</a:t>
            </a:r>
            <a:r>
              <a:rPr lang="zh-CN" altLang="zh-CN" sz="2600" kern="100" dirty="0">
                <a:latin typeface="Times New Roman"/>
                <a:ea typeface="华文楷体"/>
                <a:cs typeface="Times New Roman"/>
              </a:rPr>
              <a:t>的清醒和坚定答好新时代的答卷</a:t>
            </a:r>
            <a:r>
              <a:rPr lang="zh-CN" altLang="zh-CN" sz="2600" kern="100" dirty="0">
                <a:latin typeface="宋体"/>
                <a:cs typeface="Times New Roman"/>
              </a:rPr>
              <a:t>……</a:t>
            </a:r>
            <a:r>
              <a:rPr lang="zh-CN" altLang="zh-CN" sz="2600" kern="100" dirty="0">
                <a:latin typeface="Times New Roman"/>
                <a:ea typeface="华文楷体"/>
                <a:cs typeface="Times New Roman"/>
              </a:rPr>
              <a:t>坚持党的领导，必须加强党的建设。一部百年党史，就是一部党的自我革命史。</a:t>
            </a:r>
            <a:endParaRPr lang="zh-CN" altLang="zh-CN" sz="260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4307"/>
          </a:xfrm>
        </p:spPr>
        <p:txBody>
          <a:bodyPr/>
          <a:lstStyle/>
          <a:p>
            <a:pPr algn="just">
              <a:lnSpc>
                <a:spcPct val="120000"/>
              </a:lnSpc>
              <a:spcAft>
                <a:spcPts val="0"/>
              </a:spcAft>
            </a:pPr>
            <a:r>
              <a:rPr lang="zh-CN" altLang="zh-CN" kern="100" dirty="0">
                <a:latin typeface="Times New Roman"/>
                <a:cs typeface="Times New Roman"/>
              </a:rPr>
              <a:t>结合材料，运用《政治与法治》的知识，说明应如何加强党的建设，答好新时代答卷。</a:t>
            </a:r>
            <a:endParaRPr lang="zh-CN" altLang="zh-CN" sz="1050" kern="100" dirty="0">
              <a:latin typeface="宋体"/>
              <a:cs typeface="Courier New"/>
            </a:endParaRPr>
          </a:p>
          <a:p>
            <a:pPr algn="just">
              <a:lnSpc>
                <a:spcPct val="120000"/>
              </a:lnSpc>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以加强党的长期执政能力建设、先进性和纯洁性建设为主线，以党的政治建设为统领，以坚定理想信念宗旨为根基，以调动全党积极性、主动性、创造性为着力点，全面推进党的建设。</a:t>
            </a:r>
            <a:r>
              <a:rPr lang="en-US" altLang="zh-CN" kern="100" dirty="0">
                <a:latin typeface="Times New Roman"/>
                <a:cs typeface="Courier New"/>
              </a:rPr>
              <a:t>②</a:t>
            </a:r>
            <a:r>
              <a:rPr lang="zh-CN" altLang="zh-CN" kern="100" dirty="0">
                <a:latin typeface="Times New Roman"/>
                <a:cs typeface="Times New Roman"/>
              </a:rPr>
              <a:t>把制度建设贯穿其中，深入推进反腐败斗争，不断提高党的建设质量，把党建设成为始终走在时代前列，人民衷心拥护、勇于自我革命、经得起各种风浪考验、朝气蓬勃的马克思主义执政党。③加强党的建设，必须推动全面从严治党向纵深发展。全面从严治党，核心是加强党的领导，基础在全面，关键在严，要害在治。</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巩固党的长期执政地位</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在新形势下，党面临的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、改革开放考验、市场经济考验、外部环境考验是长期的、复杂的、严峻的，精神懈怠危险、能力不足危险、</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、消极腐败危险更加尖锐地摆在全党面前。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全面从严治党是推进新时代</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新的伟大工程的必然要求。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加强党的建设，必须推动全面从严治党向纵深发展。</a:t>
            </a:r>
            <a:endParaRPr lang="zh-CN" altLang="zh-CN" sz="1050" kern="100" dirty="0">
              <a:effectLst/>
              <a:latin typeface="宋体"/>
              <a:cs typeface="Courier New"/>
            </a:endParaRPr>
          </a:p>
        </p:txBody>
      </p:sp>
      <p:sp>
        <p:nvSpPr>
          <p:cNvPr id="2" name="矩形 1"/>
          <p:cNvSpPr/>
          <p:nvPr/>
        </p:nvSpPr>
        <p:spPr>
          <a:xfrm>
            <a:off x="4428889" y="827819"/>
            <a:ext cx="1620957" cy="523220"/>
          </a:xfrm>
          <a:prstGeom prst="rect">
            <a:avLst/>
          </a:prstGeom>
        </p:spPr>
        <p:txBody>
          <a:bodyPr wrap="none">
            <a:spAutoFit/>
          </a:bodyPr>
          <a:lstStyle/>
          <a:p>
            <a:r>
              <a:rPr lang="zh-CN" altLang="zh-CN" b="1" dirty="0">
                <a:latin typeface="Times New Roman"/>
                <a:ea typeface="华文楷体"/>
                <a:cs typeface="Times New Roman"/>
              </a:rPr>
              <a:t>执政考验</a:t>
            </a:r>
            <a:endParaRPr lang="zh-CN" altLang="en-US" dirty="0"/>
          </a:p>
        </p:txBody>
      </p:sp>
      <p:sp>
        <p:nvSpPr>
          <p:cNvPr id="4" name="矩形 3"/>
          <p:cNvSpPr/>
          <p:nvPr/>
        </p:nvSpPr>
        <p:spPr>
          <a:xfrm>
            <a:off x="1836601" y="2032791"/>
            <a:ext cx="2339102" cy="523220"/>
          </a:xfrm>
          <a:prstGeom prst="rect">
            <a:avLst/>
          </a:prstGeom>
        </p:spPr>
        <p:txBody>
          <a:bodyPr wrap="none">
            <a:spAutoFit/>
          </a:bodyPr>
          <a:lstStyle/>
          <a:p>
            <a:r>
              <a:rPr lang="zh-CN" altLang="zh-CN" b="1" dirty="0">
                <a:latin typeface="Times New Roman"/>
                <a:ea typeface="华文楷体"/>
                <a:cs typeface="Times New Roman"/>
              </a:rPr>
              <a:t>脱离群众危险</a:t>
            </a:r>
            <a:endParaRPr lang="zh-CN" altLang="en-US" dirty="0"/>
          </a:p>
        </p:txBody>
      </p:sp>
      <p:sp>
        <p:nvSpPr>
          <p:cNvPr id="5" name="矩形 4"/>
          <p:cNvSpPr/>
          <p:nvPr/>
        </p:nvSpPr>
        <p:spPr>
          <a:xfrm>
            <a:off x="5112965" y="2628019"/>
            <a:ext cx="1620957" cy="523220"/>
          </a:xfrm>
          <a:prstGeom prst="rect">
            <a:avLst/>
          </a:prstGeom>
        </p:spPr>
        <p:txBody>
          <a:bodyPr wrap="none">
            <a:spAutoFit/>
          </a:bodyPr>
          <a:lstStyle/>
          <a:p>
            <a:r>
              <a:rPr lang="zh-CN" altLang="zh-CN" b="1" dirty="0">
                <a:latin typeface="Times New Roman"/>
                <a:ea typeface="华文楷体"/>
                <a:cs typeface="Times New Roman"/>
              </a:rPr>
              <a:t>党的建设</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．新时代党的建设总要求</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3529462528"/>
              </p:ext>
            </p:extLst>
          </p:nvPr>
        </p:nvGraphicFramePr>
        <p:xfrm>
          <a:off x="576263" y="1583903"/>
          <a:ext cx="10369550" cy="2640330"/>
        </p:xfrm>
        <a:graphic>
          <a:graphicData uri="http://schemas.openxmlformats.org/drawingml/2006/table">
            <a:tbl>
              <a:tblPr/>
              <a:tblGrid>
                <a:gridCol w="1302415">
                  <a:extLst>
                    <a:ext uri="{9D8B030D-6E8A-4147-A177-3AD203B41FA5}">
                      <a16:colId xmlns:a16="http://schemas.microsoft.com/office/drawing/2014/main" val="20000"/>
                    </a:ext>
                  </a:extLst>
                </a:gridCol>
                <a:gridCol w="9067135">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原则</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坚持和加强党的</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领导，坚持党要管党、全面从严治党</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主线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加强党的</a:t>
                      </a:r>
                      <a:r>
                        <a:rPr lang="en-US" sz="2800" b="1" kern="100">
                          <a:solidFill>
                            <a:srgbClr val="000000"/>
                          </a:solidFill>
                          <a:effectLst/>
                          <a:latin typeface="Times New Roman"/>
                          <a:ea typeface="华文楷体"/>
                          <a:cs typeface="Courier New"/>
                        </a:rPr>
                        <a:t>____________</a:t>
                      </a:r>
                      <a:r>
                        <a:rPr lang="zh-CN" sz="2800" b="1" kern="100">
                          <a:effectLst/>
                          <a:latin typeface="Times New Roman"/>
                          <a:cs typeface="Times New Roman"/>
                        </a:rPr>
                        <a:t>建设、先进性和纯洁性建设</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统领</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dirty="0">
                          <a:effectLst/>
                          <a:latin typeface="Times New Roman"/>
                          <a:cs typeface="Times New Roman"/>
                        </a:rPr>
                        <a:t>党的</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建设</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根基</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坚定</a:t>
                      </a:r>
                      <a:r>
                        <a:rPr lang="en-US" sz="2800" b="1" kern="100">
                          <a:solidFill>
                            <a:srgbClr val="000000"/>
                          </a:solidFill>
                          <a:effectLst/>
                          <a:latin typeface="Times New Roman"/>
                          <a:ea typeface="华文楷体"/>
                          <a:cs typeface="Courier New"/>
                        </a:rPr>
                        <a:t>____________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着力点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dirty="0">
                          <a:effectLst/>
                          <a:latin typeface="Times New Roman"/>
                          <a:cs typeface="Times New Roman"/>
                        </a:rPr>
                        <a:t>调动全党</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、主动性、创造性</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矩形 2"/>
          <p:cNvSpPr/>
          <p:nvPr/>
        </p:nvSpPr>
        <p:spPr>
          <a:xfrm>
            <a:off x="4392885" y="1619907"/>
            <a:ext cx="902811" cy="523220"/>
          </a:xfrm>
          <a:prstGeom prst="rect">
            <a:avLst/>
          </a:prstGeom>
        </p:spPr>
        <p:txBody>
          <a:bodyPr wrap="none">
            <a:spAutoFit/>
          </a:bodyPr>
          <a:lstStyle/>
          <a:p>
            <a:r>
              <a:rPr lang="zh-CN" altLang="zh-CN" b="1" dirty="0">
                <a:latin typeface="Times New Roman"/>
                <a:ea typeface="华文楷体"/>
                <a:cs typeface="Times New Roman"/>
              </a:rPr>
              <a:t>全面</a:t>
            </a:r>
            <a:endParaRPr lang="zh-CN" altLang="en-US" dirty="0"/>
          </a:p>
        </p:txBody>
      </p:sp>
      <p:sp>
        <p:nvSpPr>
          <p:cNvPr id="4" name="矩形 3"/>
          <p:cNvSpPr/>
          <p:nvPr/>
        </p:nvSpPr>
        <p:spPr>
          <a:xfrm>
            <a:off x="3780817" y="2212811"/>
            <a:ext cx="2339102" cy="523220"/>
          </a:xfrm>
          <a:prstGeom prst="rect">
            <a:avLst/>
          </a:prstGeom>
        </p:spPr>
        <p:txBody>
          <a:bodyPr wrap="none">
            <a:spAutoFit/>
          </a:bodyPr>
          <a:lstStyle/>
          <a:p>
            <a:r>
              <a:rPr lang="zh-CN" altLang="zh-CN" b="1" dirty="0">
                <a:latin typeface="Times New Roman"/>
                <a:ea typeface="华文楷体"/>
                <a:cs typeface="Times New Roman"/>
              </a:rPr>
              <a:t>长期执政能力</a:t>
            </a:r>
            <a:endParaRPr lang="zh-CN" altLang="en-US" dirty="0"/>
          </a:p>
        </p:txBody>
      </p:sp>
      <p:sp>
        <p:nvSpPr>
          <p:cNvPr id="5" name="矩形 4"/>
          <p:cNvSpPr/>
          <p:nvPr/>
        </p:nvSpPr>
        <p:spPr>
          <a:xfrm>
            <a:off x="5941057" y="2695302"/>
            <a:ext cx="902811" cy="523220"/>
          </a:xfrm>
          <a:prstGeom prst="rect">
            <a:avLst/>
          </a:prstGeom>
        </p:spPr>
        <p:txBody>
          <a:bodyPr wrap="none">
            <a:spAutoFit/>
          </a:bodyPr>
          <a:lstStyle/>
          <a:p>
            <a:r>
              <a:rPr lang="zh-CN" altLang="zh-CN" b="1" dirty="0">
                <a:latin typeface="Times New Roman"/>
                <a:ea typeface="华文楷体"/>
                <a:cs typeface="Times New Roman"/>
              </a:rPr>
              <a:t>政治</a:t>
            </a:r>
            <a:endParaRPr lang="zh-CN" altLang="en-US" dirty="0"/>
          </a:p>
        </p:txBody>
      </p:sp>
      <p:sp>
        <p:nvSpPr>
          <p:cNvPr id="7" name="矩形 6"/>
          <p:cNvSpPr/>
          <p:nvPr/>
        </p:nvSpPr>
        <p:spPr>
          <a:xfrm>
            <a:off x="5674317" y="3208346"/>
            <a:ext cx="2339102" cy="523220"/>
          </a:xfrm>
          <a:prstGeom prst="rect">
            <a:avLst/>
          </a:prstGeom>
        </p:spPr>
        <p:txBody>
          <a:bodyPr wrap="none">
            <a:spAutoFit/>
          </a:bodyPr>
          <a:lstStyle/>
          <a:p>
            <a:r>
              <a:rPr lang="zh-CN" altLang="zh-CN" b="1" dirty="0">
                <a:latin typeface="Times New Roman"/>
                <a:ea typeface="华文楷体"/>
                <a:cs typeface="Times New Roman"/>
              </a:rPr>
              <a:t>理想信念宗旨</a:t>
            </a:r>
            <a:endParaRPr lang="zh-CN" altLang="en-US" dirty="0"/>
          </a:p>
        </p:txBody>
      </p:sp>
      <p:sp>
        <p:nvSpPr>
          <p:cNvPr id="8" name="矩形 7"/>
          <p:cNvSpPr/>
          <p:nvPr/>
        </p:nvSpPr>
        <p:spPr>
          <a:xfrm>
            <a:off x="5130578" y="3744144"/>
            <a:ext cx="1261884" cy="523220"/>
          </a:xfrm>
          <a:prstGeom prst="rect">
            <a:avLst/>
          </a:prstGeom>
        </p:spPr>
        <p:txBody>
          <a:bodyPr wrap="none">
            <a:spAutoFit/>
          </a:bodyPr>
          <a:lstStyle/>
          <a:p>
            <a:r>
              <a:rPr lang="zh-CN" altLang="zh-CN" b="1" dirty="0">
                <a:latin typeface="Times New Roman"/>
                <a:ea typeface="华文楷体"/>
                <a:cs typeface="Times New Roman"/>
              </a:rPr>
              <a:t>积极性</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675585107"/>
              </p:ext>
            </p:extLst>
          </p:nvPr>
        </p:nvGraphicFramePr>
        <p:xfrm>
          <a:off x="576263" y="771763"/>
          <a:ext cx="10369550" cy="3405760"/>
        </p:xfrm>
        <a:graphic>
          <a:graphicData uri="http://schemas.openxmlformats.org/drawingml/2006/table">
            <a:tbl>
              <a:tblPr/>
              <a:tblGrid>
                <a:gridCol w="1302415">
                  <a:extLst>
                    <a:ext uri="{9D8B030D-6E8A-4147-A177-3AD203B41FA5}">
                      <a16:colId xmlns:a16="http://schemas.microsoft.com/office/drawing/2014/main" val="20000"/>
                    </a:ext>
                  </a:extLst>
                </a:gridCol>
                <a:gridCol w="9067135">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建设要求</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全面推进党的政治建设、思想建设、组织建设、作风建设、纪律建设，把</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贯穿其中，深入推进反腐败斗争，不断提高党的建设质量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目标</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把党建设成为始终走在</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、人民衷心拥护、勇于自我革命、经得起各种风浪考验、朝气蓬勃的</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执政党</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4032845" y="1403883"/>
            <a:ext cx="1620957" cy="523220"/>
          </a:xfrm>
          <a:prstGeom prst="rect">
            <a:avLst/>
          </a:prstGeom>
        </p:spPr>
        <p:txBody>
          <a:bodyPr wrap="none">
            <a:spAutoFit/>
          </a:bodyPr>
          <a:lstStyle/>
          <a:p>
            <a:r>
              <a:rPr lang="zh-CN" altLang="zh-CN" b="1" dirty="0">
                <a:latin typeface="Times New Roman"/>
                <a:ea typeface="华文楷体"/>
                <a:cs typeface="Times New Roman"/>
              </a:rPr>
              <a:t>制度建设</a:t>
            </a:r>
            <a:endParaRPr lang="zh-CN" altLang="en-US" dirty="0"/>
          </a:p>
        </p:txBody>
      </p:sp>
      <p:sp>
        <p:nvSpPr>
          <p:cNvPr id="4" name="矩形 3"/>
          <p:cNvSpPr/>
          <p:nvPr/>
        </p:nvSpPr>
        <p:spPr>
          <a:xfrm>
            <a:off x="5437001" y="2592015"/>
            <a:ext cx="1620957" cy="523220"/>
          </a:xfrm>
          <a:prstGeom prst="rect">
            <a:avLst/>
          </a:prstGeom>
        </p:spPr>
        <p:txBody>
          <a:bodyPr wrap="none">
            <a:spAutoFit/>
          </a:bodyPr>
          <a:lstStyle/>
          <a:p>
            <a:r>
              <a:rPr lang="zh-CN" altLang="zh-CN" b="1" dirty="0">
                <a:latin typeface="Times New Roman"/>
                <a:ea typeface="华文楷体"/>
                <a:cs typeface="Times New Roman"/>
              </a:rPr>
              <a:t>时代前列</a:t>
            </a:r>
            <a:endParaRPr lang="zh-CN" altLang="en-US" dirty="0"/>
          </a:p>
        </p:txBody>
      </p:sp>
      <p:sp>
        <p:nvSpPr>
          <p:cNvPr id="5" name="矩形 4"/>
          <p:cNvSpPr/>
          <p:nvPr/>
        </p:nvSpPr>
        <p:spPr>
          <a:xfrm>
            <a:off x="8641548" y="3184919"/>
            <a:ext cx="1980029" cy="523220"/>
          </a:xfrm>
          <a:prstGeom prst="rect">
            <a:avLst/>
          </a:prstGeom>
        </p:spPr>
        <p:txBody>
          <a:bodyPr wrap="none">
            <a:spAutoFit/>
          </a:bodyPr>
          <a:lstStyle/>
          <a:p>
            <a:r>
              <a:rPr lang="zh-CN" altLang="zh-CN" b="1" dirty="0">
                <a:latin typeface="Times New Roman"/>
                <a:ea typeface="华文楷体"/>
                <a:cs typeface="Times New Roman"/>
              </a:rPr>
              <a:t>马克思主义</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推动全面从严治党向纵深发展：核心是加强党的领导，基础在</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，关键在</a:t>
            </a:r>
            <a:r>
              <a:rPr lang="en-US" altLang="zh-CN" kern="100" dirty="0">
                <a:solidFill>
                  <a:srgbClr val="000000"/>
                </a:solidFill>
                <a:latin typeface="Times New Roman"/>
                <a:ea typeface="华文楷体"/>
                <a:cs typeface="Courier New"/>
              </a:rPr>
              <a:t>__</a:t>
            </a:r>
            <a:r>
              <a:rPr lang="zh-CN" altLang="zh-CN" kern="100" dirty="0">
                <a:latin typeface="Times New Roman"/>
                <a:cs typeface="Times New Roman"/>
              </a:rPr>
              <a:t>，要害在</a:t>
            </a:r>
            <a:r>
              <a:rPr lang="en-US" altLang="zh-CN" kern="100" dirty="0">
                <a:solidFill>
                  <a:srgbClr val="000000"/>
                </a:solidFill>
                <a:latin typeface="Times New Roman"/>
                <a:ea typeface="华文楷体"/>
                <a:cs typeface="Courier New"/>
              </a:rPr>
              <a:t>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．全面从严治党的重要性：坚持党要管党、全面从严治党，这是党的建设的一贯方针和要求，关系党的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、纯洁性，关系人心向背，关系国家和民族的兴衰，关系党的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effectLst/>
              <a:latin typeface="宋体"/>
              <a:cs typeface="Courier New"/>
            </a:endParaRPr>
          </a:p>
        </p:txBody>
      </p:sp>
      <p:sp>
        <p:nvSpPr>
          <p:cNvPr id="3" name="矩形 2"/>
          <p:cNvSpPr/>
          <p:nvPr/>
        </p:nvSpPr>
        <p:spPr>
          <a:xfrm>
            <a:off x="360437" y="1420723"/>
            <a:ext cx="902811" cy="523220"/>
          </a:xfrm>
          <a:prstGeom prst="rect">
            <a:avLst/>
          </a:prstGeom>
        </p:spPr>
        <p:txBody>
          <a:bodyPr wrap="none">
            <a:spAutoFit/>
          </a:bodyPr>
          <a:lstStyle/>
          <a:p>
            <a:r>
              <a:rPr lang="zh-CN" altLang="zh-CN" b="1" dirty="0">
                <a:latin typeface="Times New Roman"/>
                <a:ea typeface="华文楷体"/>
                <a:cs typeface="Times New Roman"/>
              </a:rPr>
              <a:t>全面</a:t>
            </a:r>
            <a:endParaRPr lang="zh-CN" altLang="en-US" dirty="0"/>
          </a:p>
        </p:txBody>
      </p:sp>
      <p:sp>
        <p:nvSpPr>
          <p:cNvPr id="4" name="矩形 3"/>
          <p:cNvSpPr/>
          <p:nvPr/>
        </p:nvSpPr>
        <p:spPr>
          <a:xfrm>
            <a:off x="2589006" y="1439887"/>
            <a:ext cx="543739" cy="523220"/>
          </a:xfrm>
          <a:prstGeom prst="rect">
            <a:avLst/>
          </a:prstGeom>
        </p:spPr>
        <p:txBody>
          <a:bodyPr wrap="none">
            <a:spAutoFit/>
          </a:bodyPr>
          <a:lstStyle/>
          <a:p>
            <a:r>
              <a:rPr lang="zh-CN" altLang="zh-CN" b="1" dirty="0">
                <a:latin typeface="Times New Roman"/>
                <a:ea typeface="华文楷体"/>
                <a:cs typeface="Times New Roman"/>
              </a:rPr>
              <a:t>严</a:t>
            </a:r>
            <a:endParaRPr lang="zh-CN" altLang="en-US" dirty="0"/>
          </a:p>
        </p:txBody>
      </p:sp>
      <p:sp>
        <p:nvSpPr>
          <p:cNvPr id="5" name="矩形 4"/>
          <p:cNvSpPr/>
          <p:nvPr/>
        </p:nvSpPr>
        <p:spPr>
          <a:xfrm>
            <a:off x="4320877" y="1456090"/>
            <a:ext cx="543739" cy="523220"/>
          </a:xfrm>
          <a:prstGeom prst="rect">
            <a:avLst/>
          </a:prstGeom>
        </p:spPr>
        <p:txBody>
          <a:bodyPr wrap="none">
            <a:spAutoFit/>
          </a:bodyPr>
          <a:lstStyle/>
          <a:p>
            <a:r>
              <a:rPr lang="zh-CN" altLang="zh-CN" b="1" dirty="0">
                <a:latin typeface="Times New Roman"/>
                <a:ea typeface="华文楷体"/>
                <a:cs typeface="Times New Roman"/>
              </a:rPr>
              <a:t>治</a:t>
            </a:r>
            <a:endParaRPr lang="zh-CN" altLang="en-US" dirty="0"/>
          </a:p>
        </p:txBody>
      </p:sp>
      <p:sp>
        <p:nvSpPr>
          <p:cNvPr id="6" name="矩形 5"/>
          <p:cNvSpPr/>
          <p:nvPr/>
        </p:nvSpPr>
        <p:spPr>
          <a:xfrm>
            <a:off x="6589129" y="2628019"/>
            <a:ext cx="1261884" cy="523220"/>
          </a:xfrm>
          <a:prstGeom prst="rect">
            <a:avLst/>
          </a:prstGeom>
        </p:spPr>
        <p:txBody>
          <a:bodyPr wrap="none">
            <a:spAutoFit/>
          </a:bodyPr>
          <a:lstStyle/>
          <a:p>
            <a:r>
              <a:rPr lang="zh-CN" altLang="zh-CN" b="1" dirty="0">
                <a:latin typeface="Times New Roman"/>
                <a:ea typeface="华文楷体"/>
                <a:cs typeface="Times New Roman"/>
              </a:rPr>
              <a:t>先进性</a:t>
            </a:r>
            <a:endParaRPr lang="zh-CN" altLang="en-US" dirty="0"/>
          </a:p>
        </p:txBody>
      </p:sp>
      <p:sp>
        <p:nvSpPr>
          <p:cNvPr id="7" name="矩形 6"/>
          <p:cNvSpPr/>
          <p:nvPr/>
        </p:nvSpPr>
        <p:spPr>
          <a:xfrm>
            <a:off x="6841157" y="3240088"/>
            <a:ext cx="1620957" cy="523220"/>
          </a:xfrm>
          <a:prstGeom prst="rect">
            <a:avLst/>
          </a:prstGeom>
        </p:spPr>
        <p:txBody>
          <a:bodyPr wrap="none">
            <a:spAutoFit/>
          </a:bodyPr>
          <a:lstStyle/>
          <a:p>
            <a:r>
              <a:rPr lang="zh-CN" altLang="zh-CN" b="1" dirty="0">
                <a:latin typeface="Times New Roman"/>
                <a:ea typeface="华文楷体"/>
                <a:cs typeface="Times New Roman"/>
              </a:rPr>
              <a:t>生死存亡</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新时代全面从严治党，从根本上扭转了管党治党宽松软的状况，防止了党因腐败蔓延、</a:t>
            </a:r>
            <a:r>
              <a:rPr lang="en-US" altLang="zh-CN" kern="100" dirty="0">
                <a:latin typeface="宋体"/>
                <a:cs typeface="Times New Roman"/>
              </a:rPr>
              <a:t>“</a:t>
            </a:r>
            <a:r>
              <a:rPr lang="zh-CN" altLang="zh-CN" kern="100" dirty="0">
                <a:latin typeface="Times New Roman"/>
                <a:ea typeface="华文楷体"/>
                <a:cs typeface="Times New Roman"/>
              </a:rPr>
              <a:t>四风</a:t>
            </a:r>
            <a:r>
              <a:rPr lang="en-US" altLang="zh-CN" kern="100" dirty="0">
                <a:latin typeface="宋体"/>
                <a:cs typeface="Times New Roman"/>
              </a:rPr>
              <a:t>”</a:t>
            </a:r>
            <a:r>
              <a:rPr lang="zh-CN" altLang="zh-CN" kern="100" dirty="0">
                <a:latin typeface="Times New Roman"/>
                <a:ea typeface="华文楷体"/>
                <a:cs typeface="Times New Roman"/>
              </a:rPr>
              <a:t>肆虐、特权横行而变质褪色，防止了党被利益集团、权势团体渗透干预，有利于全面增强执政本领，提高长期执政能力。</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全面从严治党赢得了保持同人民群</a:t>
            </a:r>
            <a:endParaRPr lang="en-US" altLang="zh-CN" kern="100" dirty="0">
              <a:latin typeface="Times New Roman"/>
              <a:ea typeface="华文楷体"/>
              <a:cs typeface="Times New Roman"/>
            </a:endParaRPr>
          </a:p>
          <a:p>
            <a:pPr algn="just">
              <a:spcAft>
                <a:spcPts val="0"/>
              </a:spcAft>
            </a:pPr>
            <a:r>
              <a:rPr lang="zh-CN" altLang="zh-CN" kern="100" dirty="0">
                <a:latin typeface="Times New Roman"/>
                <a:ea typeface="华文楷体"/>
                <a:cs typeface="Times New Roman"/>
              </a:rPr>
              <a:t>众的血肉联系、人民衷心拥护的历史主动，赢</a:t>
            </a:r>
            <a:endParaRPr lang="en-US" altLang="zh-CN" kern="100" dirty="0">
              <a:latin typeface="Times New Roman"/>
              <a:ea typeface="华文楷体"/>
              <a:cs typeface="Times New Roman"/>
            </a:endParaRPr>
          </a:p>
          <a:p>
            <a:pPr algn="just">
              <a:spcAft>
                <a:spcPts val="0"/>
              </a:spcAft>
            </a:pPr>
            <a:r>
              <a:rPr lang="zh-CN" altLang="zh-CN" kern="100" dirty="0">
                <a:latin typeface="Times New Roman"/>
                <a:ea typeface="华文楷体"/>
                <a:cs typeface="Times New Roman"/>
              </a:rPr>
              <a:t>得了全党高度团结统一、走在时代前列、带领</a:t>
            </a:r>
            <a:endParaRPr lang="en-US" altLang="zh-CN" kern="100" dirty="0">
              <a:latin typeface="Times New Roman"/>
              <a:ea typeface="华文楷体"/>
              <a:cs typeface="Times New Roman"/>
            </a:endParaRPr>
          </a:p>
          <a:p>
            <a:pPr algn="just">
              <a:spcAft>
                <a:spcPts val="0"/>
              </a:spcAft>
            </a:pPr>
            <a:r>
              <a:rPr lang="zh-CN" altLang="zh-CN" kern="100" dirty="0">
                <a:latin typeface="Times New Roman"/>
                <a:ea typeface="华文楷体"/>
                <a:cs typeface="Times New Roman"/>
              </a:rPr>
              <a:t>人民实现</a:t>
            </a:r>
            <a:r>
              <a:rPr lang="zh-CN" altLang="en-US" kern="100" dirty="0">
                <a:latin typeface="Times New Roman"/>
                <a:ea typeface="华文楷体"/>
                <a:cs typeface="Times New Roman"/>
              </a:rPr>
              <a:t>中华民族</a:t>
            </a:r>
            <a:r>
              <a:rPr lang="zh-CN" altLang="zh-CN" kern="100" dirty="0">
                <a:latin typeface="Times New Roman"/>
                <a:ea typeface="华文楷体"/>
                <a:cs typeface="Times New Roman"/>
              </a:rPr>
              <a:t>伟大复兴的历史主动。</a:t>
            </a:r>
            <a:endParaRPr lang="zh-CN" altLang="zh-CN" sz="1050" kern="100" dirty="0">
              <a:effectLst/>
              <a:latin typeface="宋体"/>
              <a:cs typeface="Courier New"/>
            </a:endParaRPr>
          </a:p>
        </p:txBody>
      </p:sp>
      <p:pic>
        <p:nvPicPr>
          <p:cNvPr id="3074" name="Picture 2" descr="ZZ116-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855321" y="3384103"/>
            <a:ext cx="31623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3640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27772"/>
          </a:xfrm>
        </p:spPr>
        <p:txBody>
          <a:bodyPr/>
          <a:lstStyle/>
          <a:p>
            <a:pPr algn="just">
              <a:spcAft>
                <a:spcPts val="0"/>
              </a:spcAft>
            </a:pPr>
            <a:r>
              <a:rPr lang="zh-CN" altLang="zh-CN" kern="100" dirty="0">
                <a:latin typeface="Times New Roman"/>
                <a:ea typeface="黑体"/>
                <a:cs typeface="Times New Roman"/>
              </a:rPr>
              <a:t>二、坚持科学执政、民主执政、依法执政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．党的执政方式</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288211758"/>
              </p:ext>
            </p:extLst>
          </p:nvPr>
        </p:nvGraphicFramePr>
        <p:xfrm>
          <a:off x="576263" y="2195971"/>
          <a:ext cx="10369550" cy="2300288"/>
        </p:xfrm>
        <a:graphic>
          <a:graphicData uri="http://schemas.openxmlformats.org/drawingml/2006/table">
            <a:tbl>
              <a:tblPr/>
              <a:tblGrid>
                <a:gridCol w="1495289">
                  <a:extLst>
                    <a:ext uri="{9D8B030D-6E8A-4147-A177-3AD203B41FA5}">
                      <a16:colId xmlns:a16="http://schemas.microsoft.com/office/drawing/2014/main" val="20000"/>
                    </a:ext>
                  </a:extLst>
                </a:gridCol>
                <a:gridCol w="8874261">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科学</a:t>
                      </a:r>
                      <a:endParaRPr lang="zh-CN" sz="1050" kern="100">
                        <a:effectLst/>
                        <a:latin typeface="宋体"/>
                        <a:cs typeface="Courier New"/>
                      </a:endParaRPr>
                    </a:p>
                    <a:p>
                      <a:pPr algn="ctr">
                        <a:lnSpc>
                          <a:spcPct val="140000"/>
                        </a:lnSpc>
                        <a:spcAft>
                          <a:spcPts val="0"/>
                        </a:spcAft>
                      </a:pPr>
                      <a:r>
                        <a:rPr lang="zh-CN" sz="2800" b="1" kern="100">
                          <a:solidFill>
                            <a:srgbClr val="C00000"/>
                          </a:solidFill>
                          <a:effectLst/>
                          <a:latin typeface="宋体"/>
                          <a:ea typeface="微软雅黑"/>
                          <a:cs typeface="Times New Roman"/>
                        </a:rPr>
                        <a:t>执政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坚持以马克思主义为指导，不断探索和遵循</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规律、社会主义建设规律、人类社会发展规律，全面增强执政本领，提高长期执政能力，并按照客观规律执好政、掌好权</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4" name="矩形 3"/>
          <p:cNvSpPr/>
          <p:nvPr/>
        </p:nvSpPr>
        <p:spPr>
          <a:xfrm>
            <a:off x="8821377" y="2231975"/>
            <a:ext cx="1980029" cy="523220"/>
          </a:xfrm>
          <a:prstGeom prst="rect">
            <a:avLst/>
          </a:prstGeom>
        </p:spPr>
        <p:txBody>
          <a:bodyPr wrap="none">
            <a:spAutoFit/>
          </a:bodyPr>
          <a:lstStyle/>
          <a:p>
            <a:r>
              <a:rPr lang="zh-CN" altLang="zh-CN" b="1" dirty="0">
                <a:latin typeface="Times New Roman"/>
                <a:ea typeface="华文楷体"/>
                <a:cs typeface="Times New Roman"/>
              </a:rPr>
              <a:t>共产党执政</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TotalTime>
  <Words>3521</Words>
  <Application>Microsoft Office PowerPoint</Application>
  <PresentationFormat>自定义</PresentationFormat>
  <Paragraphs>225</Paragraphs>
  <Slides>38</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38</vt:i4>
      </vt:variant>
    </vt:vector>
  </HeadingPairs>
  <TitlesOfParts>
    <vt:vector size="52"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1347</cp:revision>
  <dcterms:created xsi:type="dcterms:W3CDTF">2016-06-29T09:22:00Z</dcterms:created>
  <dcterms:modified xsi:type="dcterms:W3CDTF">2026-02-05T07:05:49Z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