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0"/>
  </p:notesMasterIdLst>
  <p:handoutMasterIdLst>
    <p:handoutMasterId r:id="rId41"/>
  </p:handoutMasterIdLst>
  <p:sldIdLst>
    <p:sldId id="2476" r:id="rId4"/>
    <p:sldId id="3800" r:id="rId5"/>
    <p:sldId id="2478" r:id="rId6"/>
    <p:sldId id="2343" r:id="rId7"/>
    <p:sldId id="3858" r:id="rId8"/>
    <p:sldId id="3903" r:id="rId9"/>
    <p:sldId id="3904" r:id="rId10"/>
    <p:sldId id="3906" r:id="rId11"/>
    <p:sldId id="3919" r:id="rId12"/>
    <p:sldId id="3920" r:id="rId13"/>
    <p:sldId id="3921" r:id="rId14"/>
    <p:sldId id="3873" r:id="rId15"/>
    <p:sldId id="3664" r:id="rId16"/>
    <p:sldId id="3671" r:id="rId17"/>
    <p:sldId id="3907" r:id="rId18"/>
    <p:sldId id="3908" r:id="rId19"/>
    <p:sldId id="3909" r:id="rId20"/>
    <p:sldId id="3910" r:id="rId21"/>
    <p:sldId id="3911" r:id="rId22"/>
    <p:sldId id="3888" r:id="rId23"/>
    <p:sldId id="3889" r:id="rId24"/>
    <p:sldId id="3922" r:id="rId25"/>
    <p:sldId id="3785" r:id="rId26"/>
    <p:sldId id="3786" r:id="rId27"/>
    <p:sldId id="3923" r:id="rId28"/>
    <p:sldId id="3924" r:id="rId29"/>
    <p:sldId id="3925" r:id="rId30"/>
    <p:sldId id="3926" r:id="rId31"/>
    <p:sldId id="3886" r:id="rId32"/>
    <p:sldId id="3863" r:id="rId33"/>
    <p:sldId id="3881" r:id="rId34"/>
    <p:sldId id="3882" r:id="rId35"/>
    <p:sldId id="3912" r:id="rId36"/>
    <p:sldId id="3913" r:id="rId37"/>
    <p:sldId id="3780" r:id="rId38"/>
    <p:sldId id="2276" r:id="rId39"/>
  </p:sldIdLst>
  <p:sldSz cx="11522075" cy="6480175"/>
  <p:notesSz cx="6858000" cy="9144000"/>
  <p:custDataLst>
    <p:tags r:id="rId42"/>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472" autoAdjust="0"/>
    <p:restoredTop sz="94268" autoAdjust="0"/>
  </p:normalViewPr>
  <p:slideViewPr>
    <p:cSldViewPr>
      <p:cViewPr varScale="1">
        <p:scale>
          <a:sx n="88" d="100"/>
          <a:sy n="88" d="100"/>
        </p:scale>
        <p:origin x="108" y="63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35</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36</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35.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中国共产党领导的多党合作和政治协商制度</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中国共产党领导的多党合作和政治协商制度</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中国共产党领导的多党合作和政治协商制度</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1%20%20&#35838;&#21518;&#32032;&#20859;&#35780;&#20215;(&#21313;&#19968;)&#12288;&#20013;&#22269;&#20849;&#20135;&#20826;&#39046;&#23548;&#30340;&#22810;&#20826;&#21512;&#20316;&#21644;&#25919;&#27835;&#21327;&#21830;&#21046;&#2423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第六课　我国的基本政治制度</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中国共产党领导的多党合作和政治协商制度</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．工作要求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人民政协是社会主义</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的重要渠道和专门协商机构。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在中国特色社会主义新时代，人民政协工作要聚焦党和国家中心任务，把</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贯穿政治协商、民主监督、参政议政全过程，完善协商议政内容和形式，着力增进共识、促进团结。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加强人民政协</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，重点监督党和国家重大方针政策和重要决策部署的贯彻落实。</a:t>
            </a:r>
            <a:endParaRPr lang="zh-CN" altLang="zh-CN" sz="1050" kern="100" dirty="0">
              <a:effectLst/>
              <a:latin typeface="宋体"/>
              <a:cs typeface="Courier New"/>
            </a:endParaRPr>
          </a:p>
        </p:txBody>
      </p:sp>
      <p:sp>
        <p:nvSpPr>
          <p:cNvPr id="3" name="矩形 2"/>
          <p:cNvSpPr/>
          <p:nvPr/>
        </p:nvSpPr>
        <p:spPr>
          <a:xfrm>
            <a:off x="4068849" y="1439887"/>
            <a:ext cx="1620957" cy="523220"/>
          </a:xfrm>
          <a:prstGeom prst="rect">
            <a:avLst/>
          </a:prstGeom>
        </p:spPr>
        <p:txBody>
          <a:bodyPr wrap="none">
            <a:spAutoFit/>
          </a:bodyPr>
          <a:lstStyle/>
          <a:p>
            <a:r>
              <a:rPr lang="zh-CN" altLang="zh-CN" b="1" dirty="0">
                <a:latin typeface="Times New Roman"/>
                <a:ea typeface="华文楷体"/>
                <a:cs typeface="Times New Roman"/>
              </a:rPr>
              <a:t>协商民主</a:t>
            </a:r>
            <a:endParaRPr lang="zh-CN" altLang="en-US" dirty="0"/>
          </a:p>
        </p:txBody>
      </p:sp>
      <p:sp>
        <p:nvSpPr>
          <p:cNvPr id="4" name="矩形 3"/>
          <p:cNvSpPr/>
          <p:nvPr/>
        </p:nvSpPr>
        <p:spPr>
          <a:xfrm>
            <a:off x="1871828" y="2628019"/>
            <a:ext cx="1620957" cy="523220"/>
          </a:xfrm>
          <a:prstGeom prst="rect">
            <a:avLst/>
          </a:prstGeom>
        </p:spPr>
        <p:txBody>
          <a:bodyPr wrap="none">
            <a:spAutoFit/>
          </a:bodyPr>
          <a:lstStyle/>
          <a:p>
            <a:r>
              <a:rPr lang="zh-CN" altLang="zh-CN" b="1" dirty="0">
                <a:latin typeface="Times New Roman"/>
                <a:ea typeface="华文楷体"/>
                <a:cs typeface="Times New Roman"/>
              </a:rPr>
              <a:t>协商民主</a:t>
            </a:r>
            <a:endParaRPr lang="zh-CN" altLang="en-US" dirty="0"/>
          </a:p>
        </p:txBody>
      </p:sp>
      <p:sp>
        <p:nvSpPr>
          <p:cNvPr id="5" name="矩形 4"/>
          <p:cNvSpPr/>
          <p:nvPr/>
        </p:nvSpPr>
        <p:spPr>
          <a:xfrm>
            <a:off x="3024733" y="3832991"/>
            <a:ext cx="1620957" cy="523220"/>
          </a:xfrm>
          <a:prstGeom prst="rect">
            <a:avLst/>
          </a:prstGeom>
        </p:spPr>
        <p:txBody>
          <a:bodyPr wrap="none">
            <a:spAutoFit/>
          </a:bodyPr>
          <a:lstStyle/>
          <a:p>
            <a:r>
              <a:rPr lang="zh-CN" altLang="zh-CN" b="1" dirty="0">
                <a:latin typeface="Times New Roman"/>
                <a:ea typeface="华文楷体"/>
                <a:cs typeface="Times New Roman"/>
              </a:rPr>
              <a:t>民主监督</a:t>
            </a:r>
            <a:endParaRPr lang="zh-CN" altLang="en-US" dirty="0"/>
          </a:p>
        </p:txBody>
      </p:sp>
    </p:spTree>
    <p:extLst>
      <p:ext uri="{BB962C8B-B14F-4D97-AF65-F5344CB8AC3E}">
        <p14:creationId xmlns:p14="http://schemas.microsoft.com/office/powerpoint/2010/main" val="39152032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445" y="935831"/>
            <a:ext cx="10692000" cy="37117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人民政协是中国人民爱国统一战线的组织，是中国共产党领导的多党合作和政治协商的重要机构，不是国家机关。</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人民政协的民主监督不同于人大的监督。人民政协的民主监督，重点监督党和国家重大方针政策和重要决策部署的贯彻落实。人大的监督，在于监督宪法与法律的实施，监督其他国家机关的工作。</a:t>
            </a:r>
            <a:endParaRPr lang="zh-CN" altLang="zh-CN" sz="1050" kern="100" dirty="0">
              <a:effectLst/>
              <a:latin typeface="宋体"/>
              <a:cs typeface="Courier New"/>
            </a:endParaRPr>
          </a:p>
        </p:txBody>
      </p:sp>
    </p:spTree>
    <p:extLst>
      <p:ext uri="{BB962C8B-B14F-4D97-AF65-F5344CB8AC3E}">
        <p14:creationId xmlns:p14="http://schemas.microsoft.com/office/powerpoint/2010/main" val="2427868968"/>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640740"/>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．落实代表委员行使管理社会事务的权力，促进人大、政府、政协等国家机关高效协调运转。</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．人民政协对政府工作进行质询和问责，政协委员履行了组织经济建设的职能。</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3</a:t>
            </a:r>
            <a:r>
              <a:rPr lang="zh-CN" altLang="zh-CN" kern="100" dirty="0">
                <a:latin typeface="Times New Roman"/>
                <a:cs typeface="Times New Roman"/>
              </a:rPr>
              <a:t>．共产党和各民主党派通力合作、共同执政。</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4</a:t>
            </a:r>
            <a:r>
              <a:rPr lang="zh-CN" altLang="zh-CN" kern="100" dirty="0">
                <a:latin typeface="Times New Roman"/>
                <a:cs typeface="Times New Roman"/>
              </a:rPr>
              <a:t>．人民政协围绕文明与和谐主题履行参政议政职能。</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979947"/>
            <a:ext cx="545342" cy="523220"/>
          </a:xfrm>
          <a:prstGeom prst="rect">
            <a:avLst/>
          </a:prstGeom>
        </p:spPr>
        <p:txBody>
          <a:bodyPr wrap="none">
            <a:spAutoFit/>
          </a:bodyPr>
          <a:lstStyle/>
          <a:p>
            <a:r>
              <a:rPr lang="en-US" altLang="zh-CN" b="1" dirty="0"/>
              <a:t>×</a:t>
            </a:r>
            <a:endParaRPr lang="zh-CN" altLang="en-US" dirty="0"/>
          </a:p>
        </p:txBody>
      </p:sp>
      <p:sp>
        <p:nvSpPr>
          <p:cNvPr id="5" name="矩形 4"/>
          <p:cNvSpPr/>
          <p:nvPr/>
        </p:nvSpPr>
        <p:spPr>
          <a:xfrm>
            <a:off x="10225533" y="3127260"/>
            <a:ext cx="545342" cy="523220"/>
          </a:xfrm>
          <a:prstGeom prst="rect">
            <a:avLst/>
          </a:prstGeom>
        </p:spPr>
        <p:txBody>
          <a:bodyPr wrap="none">
            <a:spAutoFit/>
          </a:bodyPr>
          <a:lstStyle/>
          <a:p>
            <a:r>
              <a:rPr lang="en-US" altLang="zh-CN" b="1" dirty="0"/>
              <a:t>×</a:t>
            </a:r>
            <a:endParaRPr lang="zh-CN" altLang="en-US" dirty="0"/>
          </a:p>
        </p:txBody>
      </p:sp>
      <p:sp>
        <p:nvSpPr>
          <p:cNvPr id="6" name="矩形 5"/>
          <p:cNvSpPr/>
          <p:nvPr/>
        </p:nvSpPr>
        <p:spPr>
          <a:xfrm>
            <a:off x="10242785" y="3731109"/>
            <a:ext cx="545342" cy="523220"/>
          </a:xfrm>
          <a:prstGeom prst="rect">
            <a:avLst/>
          </a:prstGeom>
        </p:spPr>
        <p:txBody>
          <a:bodyPr wrap="none">
            <a:spAutoFit/>
          </a:bodyPr>
          <a:lstStyle/>
          <a:p>
            <a:r>
              <a:rPr lang="en-US" altLang="zh-CN" b="1" dirty="0"/>
              <a:t>×</a:t>
            </a:r>
            <a:endParaRPr lang="zh-CN" altLang="en-US" dirty="0"/>
          </a:p>
        </p:txBody>
      </p:sp>
      <p:sp>
        <p:nvSpPr>
          <p:cNvPr id="7" name="矩形 6"/>
          <p:cNvSpPr/>
          <p:nvPr/>
        </p:nvSpPr>
        <p:spPr>
          <a:xfrm>
            <a:off x="10208280" y="4447102"/>
            <a:ext cx="545342" cy="523220"/>
          </a:xfrm>
          <a:prstGeom prst="rect">
            <a:avLst/>
          </a:prstGeom>
        </p:spPr>
        <p:txBody>
          <a:bodyPr wrap="none">
            <a:spAutoFit/>
          </a:bodyPr>
          <a:lstStyle/>
          <a:p>
            <a:r>
              <a:rPr lang="en-US" altLang="zh-CN" b="1" dirty="0"/>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中国特色社会主义政党制度</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4150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2022</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12</a:t>
            </a:r>
            <a:r>
              <a:rPr lang="zh-CN" altLang="zh-CN" kern="100" dirty="0">
                <a:latin typeface="Times New Roman"/>
                <a:ea typeface="华文楷体"/>
                <a:cs typeface="Times New Roman"/>
              </a:rPr>
              <a:t>月</a:t>
            </a:r>
            <a:r>
              <a:rPr lang="en-US" altLang="zh-CN" kern="100" dirty="0">
                <a:latin typeface="Times New Roman"/>
                <a:ea typeface="华文楷体"/>
                <a:cs typeface="Courier New"/>
              </a:rPr>
              <a:t>7</a:t>
            </a:r>
            <a:r>
              <a:rPr lang="zh-CN" altLang="zh-CN" kern="100" dirty="0">
                <a:latin typeface="Times New Roman"/>
                <a:ea typeface="华文楷体"/>
                <a:cs typeface="Times New Roman"/>
              </a:rPr>
              <a:t>日至</a:t>
            </a:r>
            <a:r>
              <a:rPr lang="en-US" altLang="zh-CN" kern="100" dirty="0">
                <a:latin typeface="Times New Roman"/>
                <a:ea typeface="华文楷体"/>
                <a:cs typeface="Courier New"/>
              </a:rPr>
              <a:t>23</a:t>
            </a:r>
            <a:r>
              <a:rPr lang="zh-CN" altLang="zh-CN" kern="100" dirty="0">
                <a:latin typeface="Times New Roman"/>
                <a:ea typeface="华文楷体"/>
                <a:cs typeface="Times New Roman"/>
              </a:rPr>
              <a:t>日，我国八个民主党派在北京分别召开全国代表大会，选举产生了新一届中央领导机构。</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八个民主党派在我国政治生活中发挥了哪些作用？</a:t>
            </a:r>
            <a:endParaRPr lang="zh-CN" altLang="zh-CN" sz="1050" kern="100" dirty="0">
              <a:latin typeface="宋体"/>
              <a:cs typeface="Courier New"/>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各民主党派同中国共产党一道前进，成为各自所联系的一部分社会主义劳动者、社会主义事业的建设者、拥护社会主义的爱国者、拥护祖国统一和致力于中华民族伟大复兴的爱国者的政治联盟。</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各民主党派具有法律赋予的参政权，包括参加国家政权，参与</a:t>
            </a:r>
            <a:r>
              <a:rPr lang="zh-CN" altLang="en-US" kern="100" dirty="0">
                <a:latin typeface="Times New Roman"/>
                <a:ea typeface="华文楷体"/>
                <a:cs typeface="Times New Roman"/>
              </a:rPr>
              <a:t>重要方针政策、重要</a:t>
            </a:r>
            <a:r>
              <a:rPr lang="zh-CN" altLang="zh-CN" kern="100" dirty="0">
                <a:latin typeface="Times New Roman"/>
                <a:ea typeface="华文楷体"/>
                <a:cs typeface="Times New Roman"/>
              </a:rPr>
              <a:t>领导人选的协商，参与国家事务的管理，参与国家方针政策、法律法规的制定和执行，等等。</a:t>
            </a:r>
            <a:endParaRPr lang="zh-CN" altLang="zh-CN" sz="1050" kern="100" dirty="0">
              <a:effectLst/>
              <a:latin typeface="宋体"/>
              <a:cs typeface="Courier New"/>
            </a:endParaRP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长期以来，中国共产党同各民主党派风雨同舟、共同奋斗，一道前进，一道经受考验，形成了亲密合作的关系。</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中国共产党同各民主党派形成了什么样的亲密合作关系？</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中国共产党同各民主党派实行长期共存、互相监督、肝胆相照、荣辱与共的基本方针。民主党派是接受中国共产党领导、同中国共产党通力合作的亲密友党。</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中国共产党的领导是多党合作和政治协商的首要前提与根本保证。</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在国家政治生活中，中国共产党是执政党，各民主党派是参政党。各政党包括执政党都必须以宪法为根本的活动准则。</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．为深入贯彻落实市委的决策部署，某市委统战部牵头各民主党派开展了一场乡村振兴促进行动，整合全市民主党派力量，聚焦群众关切，为大家解决问题出点子、指路子、想法子。可见</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中国共产党对民主党派实行政治领导</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统战部门行使国家权力来管理国家事务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新型政党制度在凝聚人心方面有独特优势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我国各政党是奋斗目标一致的亲密友党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a:t>
            </a:r>
            <a:r>
              <a:rPr lang="zh-CN" altLang="zh-CN" kern="100" dirty="0">
                <a:latin typeface="Times New Roman"/>
                <a:cs typeface="Times New Roman"/>
              </a:rPr>
              <a:t>④</a:t>
            </a:r>
            <a:endParaRPr lang="zh-CN" altLang="zh-CN" sz="1050" kern="100" dirty="0">
              <a:effectLst/>
              <a:latin typeface="宋体"/>
              <a:cs typeface="Courier New"/>
            </a:endParaRPr>
          </a:p>
        </p:txBody>
      </p:sp>
      <p:sp>
        <p:nvSpPr>
          <p:cNvPr id="3" name="矩形 2"/>
          <p:cNvSpPr/>
          <p:nvPr/>
        </p:nvSpPr>
        <p:spPr>
          <a:xfrm>
            <a:off x="2018362"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为深入贯彻落实市委的决策部署，各民主党派开展行动，聚焦群众关切，为大家解决问题出点子、指路子、想法子，说明中国共产党对民主党派实行政治领导，即政治方向、政治原则和重大方针政策的领导，也说明中国共产党领导的多党合作和政治协商制度在凝聚人心方面具有独特优势，</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符合题意。市委统战部不是管理国家事务的国家机关，</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错误。我国政党制度把各个政党和无党派人士紧密团结起来，为着共同目标而奋斗，有共同目标并不能说明中国共产党与各民主党派奋斗目标一致，</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．中国的新型政党制度中包括中国共产党和八个民主党派，以及无党派人士。八个民主党派</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历史上奉行爱国和民主宗旨，反对帝国主义、反对专制独裁统治　</a:t>
            </a:r>
            <a:r>
              <a:rPr lang="en-US" altLang="zh-CN" kern="100" dirty="0">
                <a:latin typeface="Times New Roman"/>
                <a:cs typeface="Courier New"/>
              </a:rPr>
              <a:t>②</a:t>
            </a:r>
            <a:r>
              <a:rPr lang="zh-CN" altLang="zh-CN" kern="100" dirty="0">
                <a:latin typeface="Times New Roman"/>
                <a:cs typeface="Times New Roman"/>
              </a:rPr>
              <a:t>接受中国共产党领导，同中国共产党通力合作　</a:t>
            </a:r>
            <a:r>
              <a:rPr lang="en-US" altLang="zh-CN" kern="100" dirty="0">
                <a:latin typeface="Times New Roman"/>
                <a:cs typeface="Courier New"/>
              </a:rPr>
              <a:t>③</a:t>
            </a:r>
            <a:r>
              <a:rPr lang="zh-CN" altLang="zh-CN" kern="100" dirty="0">
                <a:latin typeface="Times New Roman"/>
                <a:cs typeface="Times New Roman"/>
              </a:rPr>
              <a:t>是各自所联系的一部分工人、农民、知识分子的政治联盟　</a:t>
            </a:r>
            <a:r>
              <a:rPr lang="en-US" altLang="zh-CN" kern="100" dirty="0">
                <a:latin typeface="Times New Roman"/>
                <a:cs typeface="Courier New"/>
              </a:rPr>
              <a:t>④</a:t>
            </a:r>
            <a:r>
              <a:rPr lang="zh-CN" altLang="zh-CN" kern="100" dirty="0">
                <a:latin typeface="Times New Roman"/>
                <a:cs typeface="Times New Roman"/>
              </a:rPr>
              <a:t>执掌国家政权，决定国家</a:t>
            </a:r>
            <a:r>
              <a:rPr lang="zh-CN" altLang="en-US" kern="100" dirty="0">
                <a:latin typeface="Times New Roman"/>
                <a:cs typeface="Times New Roman"/>
              </a:rPr>
              <a:t>重要方针政策、重要</a:t>
            </a:r>
            <a:r>
              <a:rPr lang="zh-CN" altLang="zh-CN" kern="100" dirty="0">
                <a:latin typeface="Times New Roman"/>
                <a:cs typeface="Times New Roman"/>
              </a:rPr>
              <a:t>领导人选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1"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我国政治生活中的民主党派，历史上是指奉行爱国和民主宗旨，反对帝国主义、反对专制独裁统治的各党派。中国共产党取得执政地位后，民主党派是参政党，接受中国共产党领导，同中国共产党通力合作，①②正确。在革命、建设和改革事业中，各民主党派同中国共产党一道前进，现已成为各自所联系的一部分社会主义劳动者、社会主义事业的建设者、拥护社会主义的爱国者、拥护祖国统一和致力于中华民族伟大复兴的爱国者的政治联盟，③错误。民主党派是参政党，参加国家政权，参与</a:t>
            </a:r>
            <a:r>
              <a:rPr lang="zh-CN" altLang="en-US" kern="100" dirty="0">
                <a:latin typeface="Times New Roman"/>
                <a:ea typeface="华文楷体"/>
                <a:cs typeface="Times New Roman"/>
              </a:rPr>
              <a:t>重要方针政策、重要</a:t>
            </a:r>
            <a:r>
              <a:rPr lang="zh-CN" altLang="zh-CN" kern="100" dirty="0">
                <a:latin typeface="Times New Roman"/>
                <a:ea typeface="华文楷体"/>
                <a:cs typeface="Times New Roman"/>
              </a:rPr>
              <a:t>领导人选的协商，④错误。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1941345778"/>
              </p:ext>
            </p:extLst>
          </p:nvPr>
        </p:nvGraphicFramePr>
        <p:xfrm>
          <a:off x="576263" y="2339987"/>
          <a:ext cx="10369550" cy="3072384"/>
        </p:xfrm>
        <a:graphic>
          <a:graphicData uri="http://schemas.openxmlformats.org/drawingml/2006/table">
            <a:tbl>
              <a:tblPr/>
              <a:tblGrid>
                <a:gridCol w="10369550">
                  <a:extLst>
                    <a:ext uri="{9D8B030D-6E8A-4147-A177-3AD203B41FA5}">
                      <a16:colId xmlns:a16="http://schemas.microsoft.com/office/drawing/2014/main" val="20000"/>
                    </a:ext>
                  </a:extLst>
                </a:gridCol>
              </a:tblGrid>
              <a:tr h="2844316">
                <a:tc>
                  <a:txBody>
                    <a:bodyPr/>
                    <a:lstStyle/>
                    <a:p>
                      <a:pPr algn="l">
                        <a:lnSpc>
                          <a:spcPct val="140000"/>
                        </a:lnSpc>
                        <a:spcAft>
                          <a:spcPts val="0"/>
                        </a:spcAft>
                      </a:pPr>
                      <a:r>
                        <a:rPr lang="en-US" altLang="zh-CN" sz="2800" b="1" kern="100" dirty="0">
                          <a:effectLst/>
                          <a:latin typeface="Times New Roman"/>
                          <a:cs typeface="Courier New"/>
                        </a:rPr>
                        <a:t>1</a:t>
                      </a:r>
                      <a:r>
                        <a:rPr lang="zh-CN" altLang="zh-CN" sz="2800" b="1" kern="100" dirty="0">
                          <a:effectLst/>
                          <a:latin typeface="Times New Roman"/>
                          <a:cs typeface="Times New Roman"/>
                        </a:rPr>
                        <a:t>．明确我国民主党派的性质。</a:t>
                      </a:r>
                      <a:endParaRPr lang="zh-CN" altLang="zh-CN" sz="1050" kern="100" dirty="0">
                        <a:effectLst/>
                        <a:latin typeface="宋体"/>
                        <a:cs typeface="Courier New"/>
                      </a:endParaRPr>
                    </a:p>
                    <a:p>
                      <a:pPr algn="l">
                        <a:lnSpc>
                          <a:spcPct val="140000"/>
                        </a:lnSpc>
                        <a:spcAft>
                          <a:spcPts val="0"/>
                        </a:spcAft>
                      </a:pPr>
                      <a:r>
                        <a:rPr lang="en-US" altLang="zh-CN" sz="2800" b="1" kern="100" dirty="0">
                          <a:effectLst/>
                          <a:latin typeface="Times New Roman"/>
                          <a:cs typeface="Courier New"/>
                        </a:rPr>
                        <a:t>2</a:t>
                      </a:r>
                      <a:r>
                        <a:rPr lang="zh-CN" altLang="zh-CN" sz="2800" b="1" kern="100" dirty="0">
                          <a:effectLst/>
                          <a:latin typeface="Times New Roman"/>
                          <a:cs typeface="Times New Roman"/>
                        </a:rPr>
                        <a:t>．理解我国政党制度的特色、地位、政策、内容、优越性和作用。</a:t>
                      </a:r>
                      <a:endParaRPr lang="zh-CN" altLang="zh-CN" sz="1050" kern="100" dirty="0">
                        <a:effectLst/>
                        <a:latin typeface="宋体"/>
                        <a:cs typeface="Courier New"/>
                      </a:endParaRPr>
                    </a:p>
                    <a:p>
                      <a:pPr algn="l">
                        <a:lnSpc>
                          <a:spcPct val="140000"/>
                        </a:lnSpc>
                        <a:spcAft>
                          <a:spcPts val="0"/>
                        </a:spcAft>
                      </a:pPr>
                      <a:r>
                        <a:rPr lang="en-US" altLang="zh-CN" sz="2800" b="1" kern="100" dirty="0">
                          <a:effectLst/>
                          <a:latin typeface="Times New Roman"/>
                          <a:cs typeface="Courier New"/>
                        </a:rPr>
                        <a:t>3</a:t>
                      </a:r>
                      <a:r>
                        <a:rPr lang="zh-CN" altLang="zh-CN" sz="2800" b="1" kern="100" dirty="0">
                          <a:effectLst/>
                          <a:latin typeface="Times New Roman"/>
                          <a:cs typeface="Times New Roman"/>
                        </a:rPr>
                        <a:t>．阐释我国的政党关系。</a:t>
                      </a:r>
                      <a:endParaRPr lang="zh-CN" altLang="zh-CN" sz="1050" kern="100" dirty="0">
                        <a:effectLst/>
                        <a:latin typeface="宋体"/>
                        <a:cs typeface="Courier New"/>
                      </a:endParaRPr>
                    </a:p>
                    <a:p>
                      <a:pPr>
                        <a:lnSpc>
                          <a:spcPct val="150000"/>
                        </a:lnSpc>
                      </a:pPr>
                      <a:r>
                        <a:rPr lang="en-US" altLang="zh-CN" sz="2800" b="1" dirty="0">
                          <a:effectLst/>
                          <a:latin typeface="Times New Roman"/>
                          <a:ea typeface="宋体"/>
                        </a:rPr>
                        <a:t>4</a:t>
                      </a:r>
                      <a:r>
                        <a:rPr lang="zh-CN" altLang="zh-CN" sz="2800" b="1" dirty="0">
                          <a:effectLst/>
                          <a:latin typeface="Times New Roman"/>
                          <a:ea typeface="宋体"/>
                          <a:cs typeface="Times New Roman"/>
                        </a:rPr>
                        <a:t>．明确中国人民政治协商会议的性质、组成、主题、职能、作用和要求。</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046171"/>
            <a:ext cx="10693400" cy="521989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1</a:t>
            </a:r>
            <a:r>
              <a:rPr lang="zh-CN" altLang="zh-CN" kern="100" dirty="0">
                <a:latin typeface="Times New Roman"/>
                <a:cs typeface="Times New Roman"/>
              </a:rPr>
              <a:t>．</a:t>
            </a:r>
            <a:r>
              <a:rPr lang="zh-CN" altLang="zh-CN" kern="100" dirty="0">
                <a:latin typeface="Times New Roman"/>
                <a:ea typeface="华文仿宋"/>
                <a:cs typeface="Times New Roman"/>
              </a:rPr>
              <a:t>把握中国共产党领导的多党合作和政治协商制度</a:t>
            </a:r>
            <a:endParaRPr lang="en-US" altLang="zh-CN"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539787"/>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2394275201"/>
              </p:ext>
            </p:extLst>
          </p:nvPr>
        </p:nvGraphicFramePr>
        <p:xfrm>
          <a:off x="576263" y="1766251"/>
          <a:ext cx="10369550" cy="4309238"/>
        </p:xfrm>
        <a:graphic>
          <a:graphicData uri="http://schemas.openxmlformats.org/drawingml/2006/table">
            <a:tbl>
              <a:tblPr/>
              <a:tblGrid>
                <a:gridCol w="900298">
                  <a:extLst>
                    <a:ext uri="{9D8B030D-6E8A-4147-A177-3AD203B41FA5}">
                      <a16:colId xmlns:a16="http://schemas.microsoft.com/office/drawing/2014/main" val="20000"/>
                    </a:ext>
                  </a:extLst>
                </a:gridCol>
                <a:gridCol w="9469252">
                  <a:extLst>
                    <a:ext uri="{9D8B030D-6E8A-4147-A177-3AD203B41FA5}">
                      <a16:colId xmlns:a16="http://schemas.microsoft.com/office/drawing/2014/main" val="20001"/>
                    </a:ext>
                  </a:extLst>
                </a:gridCol>
              </a:tblGrid>
              <a:tr h="0">
                <a:tc>
                  <a:txBody>
                    <a:bodyPr/>
                    <a:lstStyle/>
                    <a:p>
                      <a:pPr algn="ctr">
                        <a:lnSpc>
                          <a:spcPct val="110000"/>
                        </a:lnSpc>
                        <a:spcAft>
                          <a:spcPts val="0"/>
                        </a:spcAft>
                      </a:pPr>
                      <a:r>
                        <a:rPr lang="zh-CN" sz="2600" b="1" kern="100" dirty="0">
                          <a:solidFill>
                            <a:srgbClr val="C00000"/>
                          </a:solidFill>
                          <a:effectLst/>
                          <a:latin typeface="宋体"/>
                          <a:ea typeface="微软雅黑"/>
                          <a:cs typeface="Times New Roman"/>
                        </a:rPr>
                        <a:t>地位</a:t>
                      </a:r>
                      <a:endParaRPr lang="zh-CN" sz="26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600" b="1" kern="100">
                          <a:effectLst/>
                          <a:latin typeface="Times New Roman"/>
                          <a:ea typeface="华文仿宋"/>
                          <a:cs typeface="Times New Roman"/>
                        </a:rPr>
                        <a:t>我国的一项基本政治制度</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10000"/>
                        </a:lnSpc>
                        <a:spcAft>
                          <a:spcPts val="0"/>
                        </a:spcAft>
                      </a:pPr>
                      <a:r>
                        <a:rPr lang="zh-CN" sz="2600" b="1" kern="100">
                          <a:solidFill>
                            <a:srgbClr val="C00000"/>
                          </a:solidFill>
                          <a:effectLst/>
                          <a:latin typeface="宋体"/>
                          <a:ea typeface="微软雅黑"/>
                          <a:cs typeface="Times New Roman"/>
                        </a:rPr>
                        <a:t>基本</a:t>
                      </a:r>
                      <a:endParaRPr lang="zh-CN" sz="2600" kern="100">
                        <a:effectLst/>
                        <a:latin typeface="宋体"/>
                        <a:cs typeface="Courier New"/>
                      </a:endParaRPr>
                    </a:p>
                    <a:p>
                      <a:pPr algn="ctr">
                        <a:lnSpc>
                          <a:spcPct val="110000"/>
                        </a:lnSpc>
                        <a:spcAft>
                          <a:spcPts val="0"/>
                        </a:spcAft>
                      </a:pPr>
                      <a:r>
                        <a:rPr lang="zh-CN" sz="2600" b="1" kern="100">
                          <a:solidFill>
                            <a:srgbClr val="C00000"/>
                          </a:solidFill>
                          <a:effectLst/>
                          <a:latin typeface="宋体"/>
                          <a:ea typeface="微软雅黑"/>
                          <a:cs typeface="Times New Roman"/>
                        </a:rPr>
                        <a:t>内容</a:t>
                      </a:r>
                      <a:endParaRPr lang="zh-CN" sz="260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10000"/>
                        </a:lnSpc>
                        <a:spcAft>
                          <a:spcPts val="0"/>
                        </a:spcAft>
                      </a:pPr>
                      <a:r>
                        <a:rPr lang="en-US" sz="2600" b="1" kern="100" dirty="0">
                          <a:effectLst/>
                          <a:latin typeface="Times New Roman"/>
                          <a:ea typeface="华文仿宋"/>
                          <a:cs typeface="Courier New"/>
                        </a:rPr>
                        <a:t>①</a:t>
                      </a:r>
                      <a:r>
                        <a:rPr lang="zh-CN" sz="2600" b="1" kern="100" dirty="0">
                          <a:effectLst/>
                          <a:latin typeface="Times New Roman"/>
                          <a:ea typeface="华文仿宋"/>
                          <a:cs typeface="Times New Roman"/>
                        </a:rPr>
                        <a:t>通力合作的友党关系：中国共产党是执政党，各民主党派是参政党，民主党派是接受中国共产党领导、同中国共产党通力合作的亲密友党</a:t>
                      </a:r>
                      <a:endParaRPr lang="zh-CN" sz="2600" kern="100" dirty="0">
                        <a:effectLst/>
                        <a:latin typeface="宋体"/>
                        <a:cs typeface="Courier New"/>
                      </a:endParaRPr>
                    </a:p>
                    <a:p>
                      <a:pPr algn="l">
                        <a:lnSpc>
                          <a:spcPct val="110000"/>
                        </a:lnSpc>
                        <a:spcAft>
                          <a:spcPts val="0"/>
                        </a:spcAft>
                      </a:pPr>
                      <a:r>
                        <a:rPr lang="en-US" sz="2600" b="1" kern="100" dirty="0">
                          <a:effectLst/>
                          <a:latin typeface="Times New Roman"/>
                          <a:ea typeface="华文仿宋"/>
                          <a:cs typeface="Courier New"/>
                        </a:rPr>
                        <a:t>②</a:t>
                      </a:r>
                      <a:r>
                        <a:rPr lang="zh-CN" sz="2600" b="1" kern="100" dirty="0">
                          <a:effectLst/>
                          <a:latin typeface="Times New Roman"/>
                          <a:ea typeface="华文仿宋"/>
                          <a:cs typeface="Times New Roman"/>
                        </a:rPr>
                        <a:t>多党合作和政治协商的首要前提与根本保证：中国共产党的领导</a:t>
                      </a:r>
                      <a:endParaRPr lang="zh-CN" sz="2600" kern="100" dirty="0">
                        <a:effectLst/>
                        <a:latin typeface="宋体"/>
                        <a:cs typeface="Courier New"/>
                      </a:endParaRPr>
                    </a:p>
                    <a:p>
                      <a:pPr algn="l">
                        <a:lnSpc>
                          <a:spcPct val="110000"/>
                        </a:lnSpc>
                        <a:spcAft>
                          <a:spcPts val="0"/>
                        </a:spcAft>
                      </a:pPr>
                      <a:r>
                        <a:rPr lang="en-US" sz="2600" b="1" kern="100" dirty="0">
                          <a:effectLst/>
                          <a:latin typeface="Times New Roman"/>
                          <a:ea typeface="华文仿宋"/>
                          <a:cs typeface="Courier New"/>
                        </a:rPr>
                        <a:t>③</a:t>
                      </a:r>
                      <a:r>
                        <a:rPr lang="zh-CN" sz="2600" b="1" kern="100" dirty="0">
                          <a:effectLst/>
                          <a:latin typeface="Times New Roman"/>
                          <a:ea typeface="华文仿宋"/>
                          <a:cs typeface="Times New Roman"/>
                        </a:rPr>
                        <a:t>多党合作的基本方针：长期共存、互相监督、肝胆相照、荣辱与共</a:t>
                      </a:r>
                      <a:endParaRPr lang="zh-CN" sz="2600" kern="100" dirty="0">
                        <a:effectLst/>
                        <a:latin typeface="宋体"/>
                        <a:cs typeface="Courier New"/>
                      </a:endParaRPr>
                    </a:p>
                    <a:p>
                      <a:pPr algn="l">
                        <a:lnSpc>
                          <a:spcPct val="110000"/>
                        </a:lnSpc>
                        <a:spcAft>
                          <a:spcPts val="0"/>
                        </a:spcAft>
                      </a:pPr>
                      <a:r>
                        <a:rPr lang="zh-CN" sz="2600" b="1" kern="100" dirty="0">
                          <a:effectLst/>
                          <a:latin typeface="Times New Roman"/>
                          <a:ea typeface="华文仿宋"/>
                          <a:cs typeface="Times New Roman"/>
                        </a:rPr>
                        <a:t>④多党合作的根本活动准则：宪法</a:t>
                      </a:r>
                      <a:endParaRPr lang="zh-CN" sz="2600" kern="100" dirty="0">
                        <a:effectLst/>
                        <a:latin typeface="宋体"/>
                        <a:cs typeface="Courier New"/>
                      </a:endParaRPr>
                    </a:p>
                    <a:p>
                      <a:pPr algn="l">
                        <a:lnSpc>
                          <a:spcPct val="110000"/>
                        </a:lnSpc>
                        <a:spcAft>
                          <a:spcPts val="0"/>
                        </a:spcAft>
                      </a:pPr>
                      <a:r>
                        <a:rPr lang="zh-CN" sz="2600" b="1" kern="100" dirty="0">
                          <a:effectLst/>
                          <a:latin typeface="Times New Roman"/>
                          <a:ea typeface="华文仿宋"/>
                          <a:cs typeface="Times New Roman"/>
                        </a:rPr>
                        <a:t>⑤多党合作的重要机构：人民政协</a:t>
                      </a:r>
                      <a:endParaRPr lang="zh-CN" sz="260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94371922"/>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71178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a:p>
            <a:pPr algn="just">
              <a:spcAft>
                <a:spcPts val="0"/>
              </a:spcAft>
              <a:tabLst>
                <a:tab pos="1260475" algn="l"/>
                <a:tab pos="1980565" algn="l"/>
              </a:tabLst>
            </a:pPr>
            <a:endParaRPr lang="en-US" altLang="zh-CN" kern="100" dirty="0">
              <a:latin typeface="Times New Roman"/>
              <a:ea typeface="华文仿宋"/>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550386064"/>
              </p:ext>
            </p:extLst>
          </p:nvPr>
        </p:nvGraphicFramePr>
        <p:xfrm>
          <a:off x="576263" y="1331875"/>
          <a:ext cx="10369550" cy="2869820"/>
        </p:xfrm>
        <a:graphic>
          <a:graphicData uri="http://schemas.openxmlformats.org/drawingml/2006/table">
            <a:tbl>
              <a:tblPr/>
              <a:tblGrid>
                <a:gridCol w="1325228">
                  <a:extLst>
                    <a:ext uri="{9D8B030D-6E8A-4147-A177-3AD203B41FA5}">
                      <a16:colId xmlns:a16="http://schemas.microsoft.com/office/drawing/2014/main" val="20000"/>
                    </a:ext>
                  </a:extLst>
                </a:gridCol>
                <a:gridCol w="9044322">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特色</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a:effectLst/>
                          <a:latin typeface="Times New Roman"/>
                          <a:ea typeface="华文仿宋"/>
                          <a:cs typeface="Times New Roman"/>
                        </a:rPr>
                        <a:t>是中国共产党、中国人民和各民主党派、无党派人士的伟大政治创造，是新型政党制度</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优越</a:t>
                      </a:r>
                      <a:endParaRPr lang="zh-CN" sz="1050" kern="100" dirty="0">
                        <a:effectLst/>
                        <a:latin typeface="宋体"/>
                        <a:cs typeface="Courier New"/>
                      </a:endParaRPr>
                    </a:p>
                    <a:p>
                      <a:pPr algn="ctr">
                        <a:lnSpc>
                          <a:spcPct val="140000"/>
                        </a:lnSpc>
                        <a:spcAft>
                          <a:spcPts val="0"/>
                        </a:spcAft>
                      </a:pPr>
                      <a:r>
                        <a:rPr lang="zh-CN" sz="2800" b="1" kern="100" dirty="0">
                          <a:solidFill>
                            <a:srgbClr val="C00000"/>
                          </a:solidFill>
                          <a:effectLst/>
                          <a:latin typeface="宋体"/>
                          <a:ea typeface="微软雅黑"/>
                          <a:cs typeface="Times New Roman"/>
                        </a:rPr>
                        <a:t>性</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ea typeface="华文仿宋"/>
                          <a:cs typeface="Times New Roman"/>
                        </a:rPr>
                        <a:t>与人民代表大会制度相适应，有利于发展社会主义民主，有利于推进中国特色社会主义建设，有利于推进祖国和平统一大业，展现出强大的生命力和显著的优越性</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70671580"/>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71178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准确理解中国共产党与民主党派的关系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政治上，是执政与参政、领导与被领导的关系。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组织上，相互独立，不存在隶属关系。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法律上，地位平等，都必须以宪法为根本活动准则。</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事业上，是通力合作、共同致力于社会主义事业的亲密友党。</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监督上，不是监督与被监督的关系，而是互相监督的关系。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1155949964"/>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中国人民政治协商会议</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187859"/>
            <a:ext cx="10692000" cy="508530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全国两会是全国人民代表大会和中国人民政治协商会议的简称。每年</a:t>
            </a:r>
            <a:r>
              <a:rPr lang="en-US" altLang="zh-CN" kern="100" dirty="0">
                <a:latin typeface="Times New Roman"/>
                <a:ea typeface="华文楷体"/>
                <a:cs typeface="Courier New"/>
              </a:rPr>
              <a:t>3</a:t>
            </a:r>
            <a:r>
              <a:rPr lang="zh-CN" altLang="zh-CN" kern="100" dirty="0">
                <a:latin typeface="Times New Roman"/>
                <a:ea typeface="华文楷体"/>
                <a:cs typeface="Times New Roman"/>
              </a:rPr>
              <a:t>月份，全国两会先后召开一次全体会议，每</a:t>
            </a:r>
            <a:r>
              <a:rPr lang="en-US" altLang="zh-CN" kern="100" dirty="0">
                <a:latin typeface="Times New Roman"/>
                <a:ea typeface="华文楷体"/>
                <a:cs typeface="Courier New"/>
              </a:rPr>
              <a:t>5</a:t>
            </a:r>
            <a:r>
              <a:rPr lang="zh-CN" altLang="zh-CN" kern="100" dirty="0">
                <a:latin typeface="Times New Roman"/>
                <a:ea typeface="华文楷体"/>
                <a:cs typeface="Times New Roman"/>
              </a:rPr>
              <a:t>年称为一届。</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人民政协在我国国家治理体系中属于什么性质的机构？</a:t>
            </a:r>
            <a:endParaRPr lang="zh-CN" altLang="zh-CN" sz="1050" kern="100" dirty="0">
              <a:latin typeface="宋体"/>
              <a:cs typeface="Courier New"/>
            </a:endParaRPr>
          </a:p>
          <a:p>
            <a:pPr algn="just">
              <a:lnSpc>
                <a:spcPct val="13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中国人民政治协商会议</a:t>
            </a:r>
            <a:r>
              <a:rPr lang="en-US" altLang="zh-CN" kern="100" dirty="0">
                <a:latin typeface="Times New Roman"/>
                <a:ea typeface="华文楷体"/>
                <a:cs typeface="Courier New"/>
              </a:rPr>
              <a:t>(</a:t>
            </a:r>
            <a:r>
              <a:rPr lang="zh-CN" altLang="zh-CN" kern="100" dirty="0">
                <a:latin typeface="Times New Roman"/>
                <a:ea typeface="华文楷体"/>
                <a:cs typeface="Times New Roman"/>
              </a:rPr>
              <a:t>简称人民政协</a:t>
            </a:r>
            <a:r>
              <a:rPr lang="en-US" altLang="zh-CN" kern="100" dirty="0">
                <a:latin typeface="Times New Roman"/>
                <a:ea typeface="华文楷体"/>
                <a:cs typeface="Courier New"/>
              </a:rPr>
              <a:t>)</a:t>
            </a:r>
            <a:r>
              <a:rPr lang="zh-CN" altLang="zh-CN" kern="100" dirty="0">
                <a:latin typeface="Times New Roman"/>
                <a:ea typeface="华文楷体"/>
                <a:cs typeface="Times New Roman"/>
              </a:rPr>
              <a:t>是中国人民爱国统一战线的组织，是中国共产党领导的多党合作和政治协商的重要机构，是我国政治生活中发扬社会主义民主的重要形式，是国家治理体系的重要组成部分，是具有中国特色的制度安排。</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人民政协是社会主义协商民主的重要渠道和专门协商机构。</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新形势下，我们必须把人民政协制度坚持好、把人民政协事业发展好，增强开展统一战线工作的责任担当。</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新时代人民政协应如何更好发挥作用？</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在中国特色社会主义新时代，人民政协工作要聚焦党和国家中心任务，围绕团结和民主两大主题，把协商民主贯穿政治协商、民主监督、参政议政全过程，完善协商议政内容和形式，着力增进共识、促进团结。</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加强人民政协民主监督，重点监督党和国家重大方针政策和重要决策部署的贯彻落实。</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2775"/>
          </a:xfrm>
        </p:spPr>
        <p:txBody>
          <a:bodyPr/>
          <a:lstStyle/>
          <a:p>
            <a:pPr algn="just">
              <a:lnSpc>
                <a:spcPct val="114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河南卷</a:t>
            </a:r>
            <a:r>
              <a:rPr lang="en-US" altLang="zh-CN" kern="100" dirty="0">
                <a:latin typeface="Times New Roman"/>
                <a:ea typeface="华文楷体"/>
                <a:cs typeface="Courier New"/>
              </a:rPr>
              <a:t>)</a:t>
            </a:r>
            <a:r>
              <a:rPr lang="zh-CN" altLang="zh-CN" kern="100" dirty="0">
                <a:latin typeface="Times New Roman"/>
                <a:cs typeface="Times New Roman"/>
              </a:rPr>
              <a:t>河南省政协将省委交办的</a:t>
            </a:r>
            <a:r>
              <a:rPr lang="en-US" altLang="zh-CN" kern="100" dirty="0">
                <a:latin typeface="宋体"/>
                <a:cs typeface="Times New Roman"/>
              </a:rPr>
              <a:t>“</a:t>
            </a:r>
            <a:r>
              <a:rPr lang="zh-CN" altLang="zh-CN" kern="100" dirty="0">
                <a:latin typeface="Times New Roman"/>
                <a:cs typeface="Times New Roman"/>
              </a:rPr>
              <a:t>农业强省建设</a:t>
            </a:r>
            <a:r>
              <a:rPr lang="en-US" altLang="zh-CN" kern="100" dirty="0">
                <a:latin typeface="宋体"/>
                <a:cs typeface="Times New Roman"/>
              </a:rPr>
              <a:t>”</a:t>
            </a:r>
            <a:r>
              <a:rPr lang="zh-CN" altLang="zh-CN" kern="100" dirty="0">
                <a:latin typeface="Times New Roman"/>
                <a:cs typeface="Times New Roman"/>
              </a:rPr>
              <a:t>课题作为一号协商议题，聚焦重要农产品供给、农村现代化建设等关键问题，联合省内外高校和科研院所等单位的人员力量，赴省内</a:t>
            </a:r>
            <a:r>
              <a:rPr lang="en-US" altLang="zh-CN" kern="100" dirty="0">
                <a:latin typeface="Times New Roman"/>
                <a:cs typeface="Courier New"/>
              </a:rPr>
              <a:t>65</a:t>
            </a:r>
            <a:r>
              <a:rPr lang="zh-CN" altLang="zh-CN" kern="100" dirty="0">
                <a:latin typeface="Times New Roman"/>
                <a:cs typeface="Times New Roman"/>
              </a:rPr>
              <a:t>个县</a:t>
            </a:r>
            <a:r>
              <a:rPr lang="en-US" altLang="zh-CN" kern="100" dirty="0">
                <a:latin typeface="Times New Roman"/>
                <a:cs typeface="Courier New"/>
              </a:rPr>
              <a:t>(</a:t>
            </a:r>
            <a:r>
              <a:rPr lang="zh-CN" altLang="zh-CN" kern="100" dirty="0">
                <a:latin typeface="Times New Roman"/>
                <a:cs typeface="Times New Roman"/>
              </a:rPr>
              <a:t>区</a:t>
            </a:r>
            <a:r>
              <a:rPr lang="en-US" altLang="zh-CN" kern="100" dirty="0">
                <a:latin typeface="Times New Roman"/>
                <a:cs typeface="Courier New"/>
              </a:rPr>
              <a:t>)</a:t>
            </a:r>
            <a:r>
              <a:rPr lang="zh-CN" altLang="zh-CN" kern="100" dirty="0">
                <a:latin typeface="Times New Roman"/>
                <a:cs typeface="Times New Roman"/>
              </a:rPr>
              <a:t>深入调研，形成系列调研报告，提出的</a:t>
            </a:r>
            <a:r>
              <a:rPr lang="en-US" altLang="zh-CN" kern="100" dirty="0">
                <a:latin typeface="Times New Roman"/>
                <a:cs typeface="Courier New"/>
              </a:rPr>
              <a:t>58</a:t>
            </a:r>
            <a:r>
              <a:rPr lang="zh-CN" altLang="zh-CN" kern="100" dirty="0">
                <a:latin typeface="Times New Roman"/>
                <a:cs typeface="Times New Roman"/>
              </a:rPr>
              <a:t>条建议被吸纳到相关规划政策中。这表明省政协</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①</a:t>
            </a:r>
            <a:r>
              <a:rPr lang="zh-CN" altLang="zh-CN" kern="100" dirty="0">
                <a:latin typeface="Times New Roman"/>
                <a:cs typeface="Times New Roman"/>
              </a:rPr>
              <a:t>立足地方发展实际，履行参政议政的职能</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②</a:t>
            </a:r>
            <a:r>
              <a:rPr lang="zh-CN" altLang="zh-CN" kern="100" dirty="0">
                <a:latin typeface="Times New Roman"/>
                <a:cs typeface="Times New Roman"/>
              </a:rPr>
              <a:t>优化成果落实机制，让政治协商更富实效</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③</a:t>
            </a:r>
            <a:r>
              <a:rPr lang="zh-CN" altLang="zh-CN" kern="100" dirty="0">
                <a:latin typeface="Times New Roman"/>
                <a:cs typeface="Times New Roman"/>
              </a:rPr>
              <a:t>丰富协商民主形式，开辟多党合作新路径</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④</a:t>
            </a:r>
            <a:r>
              <a:rPr lang="zh-CN" altLang="zh-CN" kern="100" dirty="0">
                <a:latin typeface="Times New Roman"/>
                <a:cs typeface="Times New Roman"/>
              </a:rPr>
              <a:t>发挥独特优势，推动决策的科学化民主化</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1980617"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064053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河南省政协聚焦</a:t>
            </a:r>
            <a:r>
              <a:rPr lang="en-US" altLang="zh-CN" kern="100" dirty="0">
                <a:latin typeface="宋体"/>
                <a:cs typeface="Times New Roman"/>
              </a:rPr>
              <a:t>“</a:t>
            </a:r>
            <a:r>
              <a:rPr lang="zh-CN" altLang="zh-CN" kern="100" dirty="0">
                <a:latin typeface="Times New Roman"/>
                <a:ea typeface="华文楷体"/>
                <a:cs typeface="Times New Roman"/>
              </a:rPr>
              <a:t>农业强省建设</a:t>
            </a:r>
            <a:r>
              <a:rPr lang="en-US" altLang="zh-CN" kern="100" dirty="0">
                <a:latin typeface="宋体"/>
                <a:cs typeface="Times New Roman"/>
              </a:rPr>
              <a:t>”</a:t>
            </a:r>
            <a:r>
              <a:rPr lang="zh-CN" altLang="zh-CN" kern="100" dirty="0">
                <a:latin typeface="Times New Roman"/>
                <a:ea typeface="华文楷体"/>
                <a:cs typeface="Times New Roman"/>
              </a:rPr>
              <a:t>课题，立足地方发展实际，深入调研，提出建议并被吸纳，履行了参政议政的职能，发挥了政协独特优势，推动决策的科学化民主化，</a:t>
            </a:r>
            <a:r>
              <a:rPr lang="en-US" altLang="zh-CN" kern="100" dirty="0">
                <a:latin typeface="Times New Roman"/>
                <a:ea typeface="华文楷体"/>
                <a:cs typeface="Courier New"/>
              </a:rPr>
              <a:t>①④</a:t>
            </a:r>
            <a:r>
              <a:rPr lang="zh-CN" altLang="zh-CN" kern="100" dirty="0">
                <a:latin typeface="Times New Roman"/>
                <a:ea typeface="华文楷体"/>
                <a:cs typeface="Times New Roman"/>
              </a:rPr>
              <a:t>正确。材料围绕决策前的工作展开，未涉及成果落实，</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排除。联合高校和科研院所人员共同调研并未丰富协商民主形式，材料也未体现多党合作，</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59476556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9</a:t>
            </a:r>
            <a:r>
              <a:rPr lang="zh-CN" altLang="zh-CN" kern="100" dirty="0">
                <a:latin typeface="Times New Roman"/>
                <a:cs typeface="Times New Roman"/>
              </a:rPr>
              <a:t>月</a:t>
            </a:r>
            <a:r>
              <a:rPr lang="en-US" altLang="zh-CN" kern="100" dirty="0">
                <a:latin typeface="Times New Roman"/>
                <a:cs typeface="Courier New"/>
              </a:rPr>
              <a:t>2</a:t>
            </a:r>
            <a:r>
              <a:rPr lang="zh-CN" altLang="zh-CN" kern="100" dirty="0">
                <a:latin typeface="Times New Roman"/>
                <a:cs typeface="Times New Roman"/>
              </a:rPr>
              <a:t>日，全国政协召开</a:t>
            </a:r>
            <a:r>
              <a:rPr lang="en-US" altLang="zh-CN" kern="100" dirty="0">
                <a:latin typeface="宋体"/>
                <a:cs typeface="Times New Roman"/>
              </a:rPr>
              <a:t>“</a:t>
            </a:r>
            <a:r>
              <a:rPr lang="zh-CN" altLang="zh-CN" kern="100" dirty="0">
                <a:latin typeface="Times New Roman"/>
                <a:cs typeface="Times New Roman"/>
              </a:rPr>
              <a:t>推进高水平对外开放</a:t>
            </a:r>
            <a:r>
              <a:rPr lang="zh-CN" altLang="zh-CN" kern="100" dirty="0">
                <a:latin typeface="宋体"/>
                <a:cs typeface="Times New Roman"/>
              </a:rPr>
              <a:t>”</a:t>
            </a:r>
            <a:r>
              <a:rPr lang="zh-CN" altLang="zh-CN" kern="100" dirty="0">
                <a:latin typeface="Times New Roman"/>
                <a:cs typeface="Times New Roman"/>
              </a:rPr>
              <a:t>专题协商会，多位政协委员围绕稳步扩大制度型开放、建设高标准市场体系、推动共建</a:t>
            </a:r>
            <a:r>
              <a:rPr lang="zh-CN" altLang="zh-CN" kern="100" dirty="0">
                <a:latin typeface="宋体"/>
                <a:cs typeface="Times New Roman"/>
              </a:rPr>
              <a:t>“</a:t>
            </a:r>
            <a:r>
              <a:rPr lang="zh-CN" altLang="zh-CN" kern="100" dirty="0">
                <a:latin typeface="Times New Roman"/>
                <a:cs typeface="Times New Roman"/>
              </a:rPr>
              <a:t>一带一路</a:t>
            </a:r>
            <a:r>
              <a:rPr lang="zh-CN" altLang="zh-CN" kern="100" dirty="0">
                <a:latin typeface="宋体"/>
                <a:cs typeface="Times New Roman"/>
              </a:rPr>
              <a:t>”</a:t>
            </a:r>
            <a:r>
              <a:rPr lang="zh-CN" altLang="zh-CN" kern="100" dirty="0">
                <a:latin typeface="Times New Roman"/>
                <a:cs typeface="Times New Roman"/>
              </a:rPr>
              <a:t>高质量发展等协商建言。这表明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人民政协是民主决策的重要机构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政党协商是协商民主的重要形式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人民政协聚焦党和国家中心任务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政治协商是人民政协的重要职能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③④    C</a:t>
            </a:r>
            <a:r>
              <a:rPr lang="zh-CN" altLang="zh-CN" kern="100" dirty="0">
                <a:latin typeface="Times New Roman"/>
                <a:cs typeface="Times New Roman"/>
              </a:rPr>
              <a:t>．</a:t>
            </a:r>
            <a:r>
              <a:rPr lang="en-US" altLang="zh-CN" kern="100" dirty="0">
                <a:latin typeface="Times New Roman"/>
                <a:cs typeface="Courier New"/>
              </a:rPr>
              <a:t>①③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2016621"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6928472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96441" y="1007839"/>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全国政协召开</a:t>
            </a:r>
            <a:r>
              <a:rPr lang="en-US" altLang="zh-CN" kern="100" dirty="0">
                <a:latin typeface="宋体"/>
                <a:cs typeface="Times New Roman"/>
              </a:rPr>
              <a:t>“</a:t>
            </a:r>
            <a:r>
              <a:rPr lang="zh-CN" altLang="zh-CN" kern="100" dirty="0">
                <a:latin typeface="Times New Roman"/>
                <a:ea typeface="华文楷体"/>
                <a:cs typeface="Times New Roman"/>
              </a:rPr>
              <a:t>推进高水平对外开放</a:t>
            </a:r>
            <a:r>
              <a:rPr lang="en-US" altLang="zh-CN" kern="100" dirty="0">
                <a:latin typeface="宋体"/>
                <a:cs typeface="Times New Roman"/>
              </a:rPr>
              <a:t>”</a:t>
            </a:r>
            <a:r>
              <a:rPr lang="zh-CN" altLang="zh-CN" kern="100" dirty="0">
                <a:latin typeface="Times New Roman"/>
                <a:ea typeface="华文楷体"/>
                <a:cs typeface="Times New Roman"/>
              </a:rPr>
              <a:t>专题协商会，表明人民政协聚焦党和国家中心任务进行协商，说明政治协商是人民政协的重要职能，</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正确。人民政协是多党合作和政治协商的重要机构，是社会主义协商民主的重要渠道和专门协商机构，不是民主决策的机构，①排除。材料体现的是政协协商，没有体现政党协商，②排除。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015467111"/>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154183"/>
            <a:ext cx="10693400" cy="50853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pPr>
            <a:r>
              <a:rPr lang="zh-CN" altLang="zh-CN" kern="100" dirty="0">
                <a:latin typeface="Times New Roman"/>
                <a:ea typeface="华文仿宋"/>
                <a:cs typeface="Times New Roman"/>
              </a:rPr>
              <a:t>中国共产党、全国人大、人民政协之间的关系</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区别：中国共产党是我国的执政党，是领导我国社会主义现代化建设的核心力量。全国人大是我国的最高国家权力机关。人民政协是中国人民爱国统一战线的组织，是中国共产党领导的多党合作和政治协商的重要机构。</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联系：党的路线、方针、政策通过全国人大</a:t>
            </a:r>
            <a:r>
              <a:rPr lang="zh-CN" altLang="en-US" kern="100" dirty="0">
                <a:latin typeface="Times New Roman"/>
                <a:ea typeface="华文仿宋"/>
                <a:cs typeface="Times New Roman"/>
              </a:rPr>
              <a:t>成</a:t>
            </a:r>
            <a:r>
              <a:rPr lang="zh-CN" altLang="zh-CN" kern="100" dirty="0">
                <a:latin typeface="Times New Roman"/>
                <a:ea typeface="华文仿宋"/>
                <a:cs typeface="Times New Roman"/>
              </a:rPr>
              <a:t>为国家意志。人民政协对党和国家的大政方针进行政治协商、民主监督，通过反映社情民意进行参政议政。全国人大、人民政协在中国共产党的领导下，协调一致开展工作。</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647799"/>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621569"/>
          </a:xfrm>
        </p:spPr>
        <p:txBody>
          <a:bodyPr/>
          <a:lstStyle/>
          <a:p>
            <a:pPr algn="just">
              <a:spcAft>
                <a:spcPts val="0"/>
              </a:spcAft>
            </a:pPr>
            <a:r>
              <a:rPr lang="zh-CN" altLang="zh-CN" kern="100" dirty="0">
                <a:latin typeface="Times New Roman"/>
                <a:ea typeface="黑体"/>
                <a:cs typeface="Times New Roman"/>
              </a:rPr>
              <a:t>一、中国特色社会主义政党制度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．我国的政党制度是什么？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中国共产党领导的多党合作和政治协商制度。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．各民主党派的性质：成为各自所联系的一部分社会主义</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、社会主义事业的建设者、拥护</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的爱国者、拥护祖国统一和致力于中华民族伟大复兴的爱国者的政治联盟。</a:t>
            </a:r>
            <a:endParaRPr lang="zh-CN" altLang="zh-CN" sz="1050" kern="100" dirty="0">
              <a:latin typeface="宋体"/>
              <a:cs typeface="Courier New"/>
            </a:endParaRPr>
          </a:p>
        </p:txBody>
      </p:sp>
      <p:sp>
        <p:nvSpPr>
          <p:cNvPr id="2" name="矩形 1"/>
          <p:cNvSpPr/>
          <p:nvPr/>
        </p:nvSpPr>
        <p:spPr>
          <a:xfrm>
            <a:off x="9829489" y="3501698"/>
            <a:ext cx="1261884" cy="523220"/>
          </a:xfrm>
          <a:prstGeom prst="rect">
            <a:avLst/>
          </a:prstGeom>
        </p:spPr>
        <p:txBody>
          <a:bodyPr wrap="none">
            <a:spAutoFit/>
          </a:bodyPr>
          <a:lstStyle/>
          <a:p>
            <a:r>
              <a:rPr lang="zh-CN" altLang="zh-CN" b="1" dirty="0">
                <a:latin typeface="Times New Roman"/>
                <a:ea typeface="华文楷体"/>
                <a:cs typeface="Times New Roman"/>
              </a:rPr>
              <a:t>劳动者</a:t>
            </a:r>
            <a:endParaRPr lang="zh-CN" altLang="en-US" dirty="0"/>
          </a:p>
        </p:txBody>
      </p:sp>
      <p:sp>
        <p:nvSpPr>
          <p:cNvPr id="4" name="矩形 3"/>
          <p:cNvSpPr/>
          <p:nvPr/>
        </p:nvSpPr>
        <p:spPr>
          <a:xfrm>
            <a:off x="5112965" y="4121023"/>
            <a:ext cx="1620957" cy="523220"/>
          </a:xfrm>
          <a:prstGeom prst="rect">
            <a:avLst/>
          </a:prstGeom>
        </p:spPr>
        <p:txBody>
          <a:bodyPr wrap="none">
            <a:spAutoFit/>
          </a:bodyPr>
          <a:lstStyle/>
          <a:p>
            <a:r>
              <a:rPr lang="zh-CN" altLang="zh-CN" b="1" dirty="0">
                <a:latin typeface="Times New Roman"/>
                <a:ea typeface="华文楷体"/>
                <a:cs typeface="Times New Roman"/>
              </a:rPr>
              <a:t>社会主义</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randombar(horizontal)">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zzxh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10582" y="2195971"/>
            <a:ext cx="5924550"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745915"/>
          </a:xfrm>
        </p:spPr>
        <p:txBody>
          <a:bodyPr/>
          <a:lstStyle/>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．以民之所望为施政所向。</a:t>
            </a:r>
            <a:r>
              <a:rPr lang="en-US" altLang="zh-CN" kern="100" dirty="0">
                <a:latin typeface="Times New Roman"/>
                <a:cs typeface="Courier New"/>
              </a:rPr>
              <a:t>2023</a:t>
            </a:r>
            <a:r>
              <a:rPr lang="zh-CN" altLang="zh-CN" kern="100" dirty="0">
                <a:latin typeface="Times New Roman"/>
                <a:cs typeface="Times New Roman"/>
              </a:rPr>
              <a:t>年全国两会全面贯彻党的二十大精神，在开局之年把中国式现代化的宏伟蓝图转化为具体奋斗目标，切实解决百姓关心的急难愁盼和热点问题，多方面部署民生新举措，不断提升民生福祉。材料说明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中国共产党是中国特色社会主义事业的领导核心</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全国两会履行社会管理和公共服务职能</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人民政协围绕民主和团结两大主题总揽全局</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党的主张通过法定程序</a:t>
            </a:r>
            <a:r>
              <a:rPr lang="zh-CN" altLang="en-US" kern="100" dirty="0">
                <a:latin typeface="Times New Roman"/>
                <a:cs typeface="Times New Roman"/>
              </a:rPr>
              <a:t>成</a:t>
            </a:r>
            <a:r>
              <a:rPr lang="zh-CN" altLang="zh-CN" kern="100" dirty="0">
                <a:latin typeface="Times New Roman"/>
                <a:cs typeface="Times New Roman"/>
              </a:rPr>
              <a:t>为国家意志</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    B</a:t>
            </a:r>
            <a:r>
              <a:rPr lang="zh-CN" altLang="zh-CN" kern="100" dirty="0">
                <a:latin typeface="Times New Roman"/>
                <a:cs typeface="Times New Roman"/>
              </a:rPr>
              <a:t>．</a:t>
            </a:r>
            <a:r>
              <a:rPr lang="en-US" altLang="zh-CN" kern="100" dirty="0">
                <a:latin typeface="Times New Roman"/>
                <a:cs typeface="Courier New"/>
              </a:rPr>
              <a:t>②③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①④</a:t>
            </a:r>
            <a:endParaRPr lang="zh-CN" altLang="zh-CN" sz="1050" kern="100" dirty="0">
              <a:latin typeface="宋体"/>
              <a:cs typeface="Courier New"/>
            </a:endParaRPr>
          </a:p>
        </p:txBody>
      </p:sp>
      <p:sp>
        <p:nvSpPr>
          <p:cNvPr id="4" name="矩形 3"/>
          <p:cNvSpPr/>
          <p:nvPr/>
        </p:nvSpPr>
        <p:spPr>
          <a:xfrm>
            <a:off x="6589129" y="56523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大海之阔，非一流之归也。</a:t>
            </a:r>
            <a:r>
              <a:rPr lang="en-US" altLang="zh-CN" kern="100" dirty="0">
                <a:latin typeface="宋体"/>
                <a:cs typeface="Times New Roman"/>
              </a:rPr>
              <a:t>”</a:t>
            </a:r>
            <a:r>
              <a:rPr lang="zh-CN" altLang="zh-CN" kern="100" dirty="0">
                <a:latin typeface="Times New Roman"/>
                <a:cs typeface="Times New Roman"/>
              </a:rPr>
              <a:t>世界风云变幻莫测，中国这艘巨轮要想尽快驶达彼岸，既需要中国共产党掌好舵，也需要各民主党派与中国共产党协商一致，合力划桨，同心画圆。这说明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．中国共产党和各民主党派共同执掌国家政权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．多党合作制度是我国的根本政治制度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．中国共产党和各民主党派是通力合作的亲密友党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．中国共产党与民主党派是领导与被领导的关系</a:t>
            </a:r>
            <a:endParaRPr lang="zh-CN" altLang="zh-CN" sz="1050" kern="100" dirty="0">
              <a:effectLst/>
              <a:latin typeface="宋体"/>
              <a:cs typeface="Courier New"/>
            </a:endParaRPr>
          </a:p>
        </p:txBody>
      </p:sp>
      <p:sp>
        <p:nvSpPr>
          <p:cNvPr id="3" name="矩形 2"/>
          <p:cNvSpPr/>
          <p:nvPr/>
        </p:nvSpPr>
        <p:spPr>
          <a:xfrm>
            <a:off x="324432"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．全国政协十三届二次会议期间，政协委员就中长期人口变动与经济社会发展、未成年人网络保护条例、高等教育发展、文物保护等问题积极建言献策。这体现了人民政协</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．是我国最高国家权力机关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．积极履行社会建设的职能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．积极履行参政议政的职能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．行使管理国家事务的权力</a:t>
            </a:r>
            <a:endParaRPr lang="zh-CN" altLang="zh-CN" sz="1050" kern="100" dirty="0">
              <a:effectLst/>
              <a:latin typeface="宋体"/>
              <a:cs typeface="Courier New"/>
            </a:endParaRPr>
          </a:p>
        </p:txBody>
      </p:sp>
      <p:sp>
        <p:nvSpPr>
          <p:cNvPr id="3" name="矩形 2"/>
          <p:cNvSpPr/>
          <p:nvPr/>
        </p:nvSpPr>
        <p:spPr>
          <a:xfrm>
            <a:off x="321788"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a:t>
            </a:r>
            <a:r>
              <a:rPr lang="zh-CN" altLang="en-US" kern="100" dirty="0">
                <a:latin typeface="Times New Roman"/>
                <a:cs typeface="Times New Roman"/>
              </a:rPr>
              <a:t>全国</a:t>
            </a:r>
            <a:r>
              <a:rPr lang="zh-CN" altLang="zh-CN" kern="100" dirty="0">
                <a:latin typeface="Times New Roman"/>
                <a:cs typeface="Times New Roman"/>
              </a:rPr>
              <a:t>两会是全国人民政治生活中的一件大事。</a:t>
            </a:r>
            <a:r>
              <a:rPr lang="en-US" altLang="zh-CN" kern="100" dirty="0">
                <a:latin typeface="Times New Roman"/>
                <a:cs typeface="Courier New"/>
              </a:rPr>
              <a:t>2024</a:t>
            </a:r>
            <a:r>
              <a:rPr lang="zh-CN" altLang="zh-CN" kern="100" dirty="0">
                <a:latin typeface="Times New Roman"/>
                <a:cs typeface="Times New Roman"/>
              </a:rPr>
              <a:t>年</a:t>
            </a:r>
            <a:r>
              <a:rPr lang="zh-CN" altLang="en-US" kern="100" dirty="0">
                <a:latin typeface="Times New Roman"/>
                <a:cs typeface="Times New Roman"/>
              </a:rPr>
              <a:t>全国</a:t>
            </a:r>
            <a:r>
              <a:rPr lang="zh-CN" altLang="zh-CN" kern="100" dirty="0">
                <a:latin typeface="Times New Roman"/>
                <a:cs typeface="Times New Roman"/>
              </a:rPr>
              <a:t>两会期间，某校高三</a:t>
            </a:r>
            <a:r>
              <a:rPr lang="en-US" altLang="zh-CN" kern="100" dirty="0">
                <a:latin typeface="Times New Roman"/>
                <a:cs typeface="Courier New"/>
              </a:rPr>
              <a:t>(1)</a:t>
            </a:r>
            <a:r>
              <a:rPr lang="zh-CN" altLang="zh-CN" kern="100" dirty="0">
                <a:latin typeface="Times New Roman"/>
                <a:cs typeface="Times New Roman"/>
              </a:rPr>
              <a:t>班同学以</a:t>
            </a:r>
            <a:r>
              <a:rPr lang="en-US" altLang="zh-CN" kern="100" dirty="0">
                <a:latin typeface="宋体"/>
                <a:cs typeface="Times New Roman"/>
              </a:rPr>
              <a:t>“</a:t>
            </a:r>
            <a:r>
              <a:rPr lang="zh-CN" altLang="zh-CN" kern="100" dirty="0">
                <a:latin typeface="Times New Roman"/>
                <a:cs typeface="Times New Roman"/>
              </a:rPr>
              <a:t>关注</a:t>
            </a:r>
            <a:r>
              <a:rPr lang="zh-CN" altLang="en-US" kern="100" dirty="0">
                <a:latin typeface="Times New Roman"/>
                <a:cs typeface="Times New Roman"/>
              </a:rPr>
              <a:t>全国</a:t>
            </a:r>
            <a:r>
              <a:rPr lang="zh-CN" altLang="zh-CN" kern="100" dirty="0">
                <a:latin typeface="Times New Roman"/>
                <a:cs typeface="Times New Roman"/>
              </a:rPr>
              <a:t>两会</a:t>
            </a:r>
            <a:r>
              <a:rPr lang="en-US" altLang="zh-CN" kern="100" dirty="0">
                <a:latin typeface="宋体"/>
                <a:cs typeface="Times New Roman"/>
              </a:rPr>
              <a:t>”</a:t>
            </a:r>
            <a:r>
              <a:rPr lang="zh-CN" altLang="zh-CN" kern="100" dirty="0">
                <a:latin typeface="Times New Roman"/>
                <a:cs typeface="Times New Roman"/>
              </a:rPr>
              <a:t>为主题，收看新闻，交流体会。以下选项是某同学初拟的发言要点，其中可取的是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solidFill>
                  <a:srgbClr val="FF0000"/>
                </a:solidFill>
                <a:latin typeface="Times New Roman"/>
                <a:cs typeface="Courier New"/>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．政协委员认真履职，审议政府工作报告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．中共履行国家职能，批准经济发展规划</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．民主党派建言献策，参与国家事务管理</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．人大代表行使决定权，听取反映群众呼声</a:t>
            </a:r>
            <a:endParaRPr lang="zh-CN" altLang="zh-CN" sz="1050" kern="100" dirty="0">
              <a:effectLst/>
              <a:latin typeface="宋体"/>
              <a:cs typeface="Courier New"/>
            </a:endParaRPr>
          </a:p>
        </p:txBody>
      </p:sp>
      <p:sp>
        <p:nvSpPr>
          <p:cNvPr id="3" name="矩形 2"/>
          <p:cNvSpPr/>
          <p:nvPr/>
        </p:nvSpPr>
        <p:spPr>
          <a:xfrm>
            <a:off x="331913"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7812868"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中国共产党领导的多党合作和政治协商制度</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38028"/>
            <a:ext cx="10692000" cy="190205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民主党派的基本职能是参政议政、民主监督，参加中国共产党领导的政治协商。除基本职能外，民主党派还有社会服务、自我教育等职能。</a:t>
            </a:r>
            <a:endParaRPr lang="zh-CN" altLang="zh-CN" sz="1050" kern="100" dirty="0">
              <a:effectLst/>
              <a:latin typeface="宋体"/>
              <a:cs typeface="Courier New"/>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395771"/>
            <a:ext cx="10692000" cy="190205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．中国共产党领导的多党合作和政治协商制度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地位：是我国的一项</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基本内容</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1265161803"/>
              </p:ext>
            </p:extLst>
          </p:nvPr>
        </p:nvGraphicFramePr>
        <p:xfrm>
          <a:off x="576461" y="2267979"/>
          <a:ext cx="10369550" cy="3744786"/>
        </p:xfrm>
        <a:graphic>
          <a:graphicData uri="http://schemas.openxmlformats.org/drawingml/2006/table">
            <a:tbl>
              <a:tblPr/>
              <a:tblGrid>
                <a:gridCol w="1404156">
                  <a:extLst>
                    <a:ext uri="{9D8B030D-6E8A-4147-A177-3AD203B41FA5}">
                      <a16:colId xmlns:a16="http://schemas.microsoft.com/office/drawing/2014/main" val="20000"/>
                    </a:ext>
                  </a:extLst>
                </a:gridCol>
                <a:gridCol w="8965394">
                  <a:extLst>
                    <a:ext uri="{9D8B030D-6E8A-4147-A177-3AD203B41FA5}">
                      <a16:colId xmlns:a16="http://schemas.microsoft.com/office/drawing/2014/main" val="20001"/>
                    </a:ext>
                  </a:extLst>
                </a:gridCol>
              </a:tblGrid>
              <a:tr h="0">
                <a:tc>
                  <a:txBody>
                    <a:bodyPr/>
                    <a:lstStyle/>
                    <a:p>
                      <a:pPr algn="ctr">
                        <a:lnSpc>
                          <a:spcPct val="130000"/>
                        </a:lnSpc>
                        <a:spcAft>
                          <a:spcPts val="0"/>
                        </a:spcAft>
                      </a:pPr>
                      <a:r>
                        <a:rPr lang="zh-CN" sz="2800" b="1" kern="100">
                          <a:effectLst/>
                          <a:latin typeface="Times New Roman"/>
                          <a:cs typeface="Times New Roman"/>
                        </a:rPr>
                        <a:t>基本方针</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zh-CN" sz="2800" b="1" kern="100">
                          <a:effectLst/>
                          <a:latin typeface="Times New Roman"/>
                          <a:cs typeface="Times New Roman"/>
                        </a:rPr>
                        <a:t>中国共产党同各民主党派实行</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、肝胆相照、荣辱与共的基本方针。民主党派是接受</a:t>
                      </a:r>
                      <a:r>
                        <a:rPr lang="en-US" sz="2800" b="1" kern="100">
                          <a:solidFill>
                            <a:srgbClr val="000000"/>
                          </a:solidFill>
                          <a:effectLst/>
                          <a:latin typeface="Times New Roman"/>
                          <a:ea typeface="华文楷体"/>
                          <a:cs typeface="Courier New"/>
                        </a:rPr>
                        <a:t>__________</a:t>
                      </a:r>
                      <a:r>
                        <a:rPr lang="zh-CN" sz="2800" b="1" kern="100">
                          <a:effectLst/>
                          <a:latin typeface="Times New Roman"/>
                          <a:cs typeface="Times New Roman"/>
                        </a:rPr>
                        <a:t>领导、同中国共产党</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的亲密友党</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30000"/>
                        </a:lnSpc>
                        <a:spcAft>
                          <a:spcPts val="0"/>
                        </a:spcAft>
                      </a:pPr>
                      <a:r>
                        <a:rPr lang="zh-CN" sz="2800" b="1" kern="100">
                          <a:effectLst/>
                          <a:latin typeface="Times New Roman"/>
                          <a:cs typeface="Times New Roman"/>
                        </a:rPr>
                        <a:t>首要前提与根本保证</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30000"/>
                        </a:lnSpc>
                        <a:spcAft>
                          <a:spcPts val="0"/>
                        </a:spcAft>
                      </a:pPr>
                      <a:r>
                        <a:rPr lang="en-US" sz="2800" b="1" kern="100" dirty="0">
                          <a:solidFill>
                            <a:srgbClr val="000000"/>
                          </a:solidFill>
                          <a:effectLst/>
                          <a:latin typeface="Times New Roman"/>
                          <a:ea typeface="华文楷体"/>
                          <a:cs typeface="Courier New"/>
                        </a:rPr>
                        <a:t>________________</a:t>
                      </a:r>
                      <a:r>
                        <a:rPr lang="zh-CN" sz="2800" b="1" kern="100" dirty="0">
                          <a:effectLst/>
                          <a:latin typeface="Times New Roman"/>
                          <a:cs typeface="Times New Roman"/>
                        </a:rPr>
                        <a:t>是多党合作和政治协商的首要前提与根本保证。在政党之间的关系上，中国共产党对民主党派的领导是</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，主要是政治方向、政治原则和重大方针政策的领导</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矩形 2"/>
          <p:cNvSpPr/>
          <p:nvPr/>
        </p:nvSpPr>
        <p:spPr>
          <a:xfrm>
            <a:off x="4032845" y="1043843"/>
            <a:ext cx="2339102" cy="523220"/>
          </a:xfrm>
          <a:prstGeom prst="rect">
            <a:avLst/>
          </a:prstGeom>
        </p:spPr>
        <p:txBody>
          <a:bodyPr wrap="none">
            <a:spAutoFit/>
          </a:bodyPr>
          <a:lstStyle/>
          <a:p>
            <a:r>
              <a:rPr lang="zh-CN" altLang="zh-CN" b="1" dirty="0">
                <a:latin typeface="Times New Roman"/>
                <a:ea typeface="华文楷体"/>
                <a:cs typeface="Times New Roman"/>
              </a:rPr>
              <a:t>基本政治制度</a:t>
            </a:r>
            <a:endParaRPr lang="zh-CN" altLang="en-US" dirty="0"/>
          </a:p>
        </p:txBody>
      </p:sp>
      <p:sp>
        <p:nvSpPr>
          <p:cNvPr id="4" name="矩形 3"/>
          <p:cNvSpPr/>
          <p:nvPr/>
        </p:nvSpPr>
        <p:spPr>
          <a:xfrm>
            <a:off x="6571516" y="2284819"/>
            <a:ext cx="1620957" cy="523220"/>
          </a:xfrm>
          <a:prstGeom prst="rect">
            <a:avLst/>
          </a:prstGeom>
        </p:spPr>
        <p:txBody>
          <a:bodyPr wrap="none">
            <a:spAutoFit/>
          </a:bodyPr>
          <a:lstStyle/>
          <a:p>
            <a:r>
              <a:rPr lang="zh-CN" altLang="zh-CN" b="1" dirty="0">
                <a:latin typeface="Times New Roman"/>
                <a:ea typeface="华文楷体"/>
                <a:cs typeface="Times New Roman"/>
              </a:rPr>
              <a:t>长期共存</a:t>
            </a:r>
            <a:endParaRPr lang="zh-CN" altLang="en-US" dirty="0"/>
          </a:p>
        </p:txBody>
      </p:sp>
      <p:sp>
        <p:nvSpPr>
          <p:cNvPr id="5" name="矩形 4"/>
          <p:cNvSpPr/>
          <p:nvPr/>
        </p:nvSpPr>
        <p:spPr>
          <a:xfrm>
            <a:off x="8389329" y="2287184"/>
            <a:ext cx="1620957" cy="523220"/>
          </a:xfrm>
          <a:prstGeom prst="rect">
            <a:avLst/>
          </a:prstGeom>
        </p:spPr>
        <p:txBody>
          <a:bodyPr wrap="none">
            <a:spAutoFit/>
          </a:bodyPr>
          <a:lstStyle/>
          <a:p>
            <a:r>
              <a:rPr lang="zh-CN" altLang="zh-CN" b="1" dirty="0">
                <a:latin typeface="Times New Roman"/>
                <a:ea typeface="华文楷体"/>
                <a:cs typeface="Times New Roman"/>
              </a:rPr>
              <a:t>互相监督</a:t>
            </a:r>
            <a:endParaRPr lang="zh-CN" altLang="en-US" dirty="0"/>
          </a:p>
        </p:txBody>
      </p:sp>
      <p:sp>
        <p:nvSpPr>
          <p:cNvPr id="7" name="矩形 6"/>
          <p:cNvSpPr/>
          <p:nvPr/>
        </p:nvSpPr>
        <p:spPr>
          <a:xfrm>
            <a:off x="1980617" y="3364939"/>
            <a:ext cx="1980029" cy="523220"/>
          </a:xfrm>
          <a:prstGeom prst="rect">
            <a:avLst/>
          </a:prstGeom>
        </p:spPr>
        <p:txBody>
          <a:bodyPr wrap="none">
            <a:spAutoFit/>
          </a:bodyPr>
          <a:lstStyle/>
          <a:p>
            <a:r>
              <a:rPr lang="zh-CN" altLang="zh-CN" b="1" dirty="0">
                <a:latin typeface="Times New Roman"/>
                <a:ea typeface="华文楷体"/>
                <a:cs typeface="Times New Roman"/>
              </a:rPr>
              <a:t>中国共产党</a:t>
            </a:r>
            <a:endParaRPr lang="zh-CN" altLang="en-US" dirty="0"/>
          </a:p>
        </p:txBody>
      </p:sp>
      <p:sp>
        <p:nvSpPr>
          <p:cNvPr id="8" name="矩形 7"/>
          <p:cNvSpPr/>
          <p:nvPr/>
        </p:nvSpPr>
        <p:spPr>
          <a:xfrm>
            <a:off x="6949169" y="3384103"/>
            <a:ext cx="1620957" cy="523220"/>
          </a:xfrm>
          <a:prstGeom prst="rect">
            <a:avLst/>
          </a:prstGeom>
        </p:spPr>
        <p:txBody>
          <a:bodyPr wrap="none">
            <a:spAutoFit/>
          </a:bodyPr>
          <a:lstStyle/>
          <a:p>
            <a:r>
              <a:rPr lang="zh-CN" altLang="zh-CN" b="1" dirty="0">
                <a:latin typeface="Times New Roman"/>
                <a:ea typeface="华文楷体"/>
                <a:cs typeface="Times New Roman"/>
              </a:rPr>
              <a:t>通力合作</a:t>
            </a:r>
            <a:endParaRPr lang="zh-CN" altLang="en-US" dirty="0"/>
          </a:p>
        </p:txBody>
      </p:sp>
      <p:sp>
        <p:nvSpPr>
          <p:cNvPr id="9" name="矩形 8"/>
          <p:cNvSpPr/>
          <p:nvPr/>
        </p:nvSpPr>
        <p:spPr>
          <a:xfrm>
            <a:off x="1944613" y="3924163"/>
            <a:ext cx="3057247" cy="523220"/>
          </a:xfrm>
          <a:prstGeom prst="rect">
            <a:avLst/>
          </a:prstGeom>
        </p:spPr>
        <p:txBody>
          <a:bodyPr wrap="none">
            <a:spAutoFit/>
          </a:bodyPr>
          <a:lstStyle/>
          <a:p>
            <a:r>
              <a:rPr lang="zh-CN" altLang="zh-CN" b="1" dirty="0">
                <a:latin typeface="Times New Roman"/>
                <a:ea typeface="华文楷体"/>
                <a:cs typeface="Times New Roman"/>
              </a:rPr>
              <a:t>中国共产党的领导</a:t>
            </a:r>
            <a:endParaRPr lang="zh-CN" altLang="en-US" dirty="0"/>
          </a:p>
        </p:txBody>
      </p:sp>
      <p:sp>
        <p:nvSpPr>
          <p:cNvPr id="10" name="矩形 9"/>
          <p:cNvSpPr/>
          <p:nvPr/>
        </p:nvSpPr>
        <p:spPr>
          <a:xfrm>
            <a:off x="3744813" y="5040287"/>
            <a:ext cx="1620957" cy="523220"/>
          </a:xfrm>
          <a:prstGeom prst="rect">
            <a:avLst/>
          </a:prstGeom>
        </p:spPr>
        <p:txBody>
          <a:bodyPr wrap="none">
            <a:spAutoFit/>
          </a:bodyPr>
          <a:lstStyle/>
          <a:p>
            <a:r>
              <a:rPr lang="zh-CN" altLang="zh-CN" b="1" dirty="0">
                <a:latin typeface="Times New Roman"/>
                <a:ea typeface="华文楷体"/>
                <a:cs typeface="Times New Roman"/>
              </a:rPr>
              <a:t>政治领导</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2973981454"/>
              </p:ext>
            </p:extLst>
          </p:nvPr>
        </p:nvGraphicFramePr>
        <p:xfrm>
          <a:off x="576263" y="683803"/>
          <a:ext cx="10369550" cy="5197984"/>
        </p:xfrm>
        <a:graphic>
          <a:graphicData uri="http://schemas.openxmlformats.org/drawingml/2006/table">
            <a:tbl>
              <a:tblPr/>
              <a:tblGrid>
                <a:gridCol w="1665350">
                  <a:extLst>
                    <a:ext uri="{9D8B030D-6E8A-4147-A177-3AD203B41FA5}">
                      <a16:colId xmlns:a16="http://schemas.microsoft.com/office/drawing/2014/main" val="20000"/>
                    </a:ext>
                  </a:extLst>
                </a:gridCol>
                <a:gridCol w="870420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在国家政治生活中的地位、权力</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在国家政治生活中，中国共产党是</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，各民主党派是</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。各民主党派具有法律赋予的</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，包括参加国家政权，参与</a:t>
                      </a:r>
                      <a:r>
                        <a:rPr lang="zh-CN" altLang="en-US" sz="2800" b="1" kern="100" dirty="0">
                          <a:effectLst/>
                          <a:latin typeface="Times New Roman"/>
                          <a:cs typeface="Times New Roman"/>
                        </a:rPr>
                        <a:t>重要</a:t>
                      </a:r>
                      <a:r>
                        <a:rPr lang="zh-CN" sz="2800" b="1" kern="100" dirty="0">
                          <a:effectLst/>
                          <a:latin typeface="Times New Roman"/>
                          <a:cs typeface="Times New Roman"/>
                        </a:rPr>
                        <a:t>方针</a:t>
                      </a:r>
                      <a:r>
                        <a:rPr lang="zh-CN" altLang="en-US" sz="2800" b="1" kern="100" dirty="0">
                          <a:effectLst/>
                          <a:latin typeface="Times New Roman"/>
                          <a:cs typeface="Times New Roman"/>
                        </a:rPr>
                        <a:t>政策、重要</a:t>
                      </a:r>
                      <a:r>
                        <a:rPr lang="zh-CN" sz="2800" b="1" kern="100" dirty="0">
                          <a:effectLst/>
                          <a:latin typeface="Times New Roman"/>
                          <a:cs typeface="Times New Roman"/>
                        </a:rPr>
                        <a:t>领导人选的协商，参与国家事务的管理，参与国家方针政策、法律法规的制定和执行，等等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根本活动准则</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中国共产党领导的多党合作和政治协商制度作为社会主义民主的重要内容，是在</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的框架下设定和运行的。各政党包括执政党都必须以</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为根本的活动准则</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7595497" y="719807"/>
            <a:ext cx="1261884" cy="523220"/>
          </a:xfrm>
          <a:prstGeom prst="rect">
            <a:avLst/>
          </a:prstGeom>
        </p:spPr>
        <p:txBody>
          <a:bodyPr wrap="none">
            <a:spAutoFit/>
          </a:bodyPr>
          <a:lstStyle/>
          <a:p>
            <a:r>
              <a:rPr lang="zh-CN" altLang="zh-CN" b="1" dirty="0">
                <a:latin typeface="Times New Roman"/>
                <a:ea typeface="华文楷体"/>
                <a:cs typeface="Times New Roman"/>
              </a:rPr>
              <a:t>执政党</a:t>
            </a:r>
            <a:endParaRPr lang="zh-CN" altLang="en-US" dirty="0"/>
          </a:p>
        </p:txBody>
      </p:sp>
      <p:sp>
        <p:nvSpPr>
          <p:cNvPr id="3" name="矩形 2"/>
          <p:cNvSpPr/>
          <p:nvPr/>
        </p:nvSpPr>
        <p:spPr>
          <a:xfrm>
            <a:off x="2916721" y="1312711"/>
            <a:ext cx="1261884" cy="523220"/>
          </a:xfrm>
          <a:prstGeom prst="rect">
            <a:avLst/>
          </a:prstGeom>
        </p:spPr>
        <p:txBody>
          <a:bodyPr wrap="none">
            <a:spAutoFit/>
          </a:bodyPr>
          <a:lstStyle/>
          <a:p>
            <a:r>
              <a:rPr lang="zh-CN" altLang="zh-CN" b="1" dirty="0">
                <a:latin typeface="Times New Roman"/>
                <a:ea typeface="华文楷体"/>
                <a:cs typeface="Times New Roman"/>
              </a:rPr>
              <a:t>参政党</a:t>
            </a:r>
            <a:endParaRPr lang="zh-CN" altLang="en-US" dirty="0"/>
          </a:p>
        </p:txBody>
      </p:sp>
      <p:sp>
        <p:nvSpPr>
          <p:cNvPr id="5" name="矩形 4"/>
          <p:cNvSpPr/>
          <p:nvPr/>
        </p:nvSpPr>
        <p:spPr>
          <a:xfrm>
            <a:off x="8641357" y="1312711"/>
            <a:ext cx="1261884" cy="523220"/>
          </a:xfrm>
          <a:prstGeom prst="rect">
            <a:avLst/>
          </a:prstGeom>
        </p:spPr>
        <p:txBody>
          <a:bodyPr wrap="none">
            <a:spAutoFit/>
          </a:bodyPr>
          <a:lstStyle/>
          <a:p>
            <a:r>
              <a:rPr lang="zh-CN" altLang="zh-CN" b="1" dirty="0">
                <a:latin typeface="Times New Roman"/>
                <a:ea typeface="华文楷体"/>
                <a:cs typeface="Times New Roman"/>
              </a:rPr>
              <a:t>参政权</a:t>
            </a:r>
            <a:endParaRPr lang="zh-CN" altLang="en-US" dirty="0"/>
          </a:p>
        </p:txBody>
      </p:sp>
      <p:sp>
        <p:nvSpPr>
          <p:cNvPr id="6" name="矩形 5"/>
          <p:cNvSpPr/>
          <p:nvPr/>
        </p:nvSpPr>
        <p:spPr>
          <a:xfrm>
            <a:off x="6518279" y="4320207"/>
            <a:ext cx="2339102" cy="523220"/>
          </a:xfrm>
          <a:prstGeom prst="rect">
            <a:avLst/>
          </a:prstGeom>
        </p:spPr>
        <p:txBody>
          <a:bodyPr wrap="none">
            <a:spAutoFit/>
          </a:bodyPr>
          <a:lstStyle/>
          <a:p>
            <a:r>
              <a:rPr lang="zh-CN" altLang="zh-CN" b="1" dirty="0">
                <a:latin typeface="Times New Roman"/>
                <a:ea typeface="华文楷体"/>
                <a:cs typeface="Times New Roman"/>
              </a:rPr>
              <a:t>社会主义法治</a:t>
            </a:r>
            <a:endParaRPr lang="zh-CN" altLang="en-US" dirty="0"/>
          </a:p>
        </p:txBody>
      </p:sp>
      <p:sp>
        <p:nvSpPr>
          <p:cNvPr id="7" name="矩形 6"/>
          <p:cNvSpPr/>
          <p:nvPr/>
        </p:nvSpPr>
        <p:spPr>
          <a:xfrm>
            <a:off x="8281317" y="4932275"/>
            <a:ext cx="902811" cy="523220"/>
          </a:xfrm>
          <a:prstGeom prst="rect">
            <a:avLst/>
          </a:prstGeom>
        </p:spPr>
        <p:txBody>
          <a:bodyPr wrap="none">
            <a:spAutoFit/>
          </a:bodyPr>
          <a:lstStyle/>
          <a:p>
            <a:r>
              <a:rPr lang="zh-CN" altLang="zh-CN" b="1" dirty="0">
                <a:latin typeface="Times New Roman"/>
                <a:ea typeface="华文楷体"/>
                <a:cs typeface="Times New Roman"/>
              </a:rPr>
              <a:t>宪法</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6"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特点：创立了一种新型的政党关系与政党制度形式，在当今世界独具特色。中国共产党同各民主党派既亲密合作又</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，而不是互相反对。中国共产党</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，各民主党派依法参政，而不是轮流执政。</a:t>
            </a:r>
            <a:r>
              <a:rPr lang="en-US" altLang="zh-CN" kern="100" dirty="0">
                <a:latin typeface="Times New Roman"/>
                <a:cs typeface="Courier New"/>
              </a:rPr>
              <a:t> </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意义：这一制度与人民代表大会制度相适应，有利于发展</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，有利于推进中国特色社会主义建设，有利于推进祖国和平统一大业，展现出强大的生命力和显著的优越性。</a:t>
            </a:r>
            <a:endParaRPr lang="zh-CN" altLang="zh-CN" sz="1050" kern="100" dirty="0">
              <a:effectLst/>
              <a:latin typeface="宋体"/>
              <a:cs typeface="Courier New"/>
            </a:endParaRPr>
          </a:p>
        </p:txBody>
      </p:sp>
      <p:sp>
        <p:nvSpPr>
          <p:cNvPr id="3" name="矩形 2"/>
          <p:cNvSpPr/>
          <p:nvPr/>
        </p:nvSpPr>
        <p:spPr>
          <a:xfrm>
            <a:off x="8352548" y="1439887"/>
            <a:ext cx="1620957" cy="523220"/>
          </a:xfrm>
          <a:prstGeom prst="rect">
            <a:avLst/>
          </a:prstGeom>
        </p:spPr>
        <p:txBody>
          <a:bodyPr wrap="none">
            <a:spAutoFit/>
          </a:bodyPr>
          <a:lstStyle/>
          <a:p>
            <a:r>
              <a:rPr lang="zh-CN" altLang="zh-CN" b="1" dirty="0">
                <a:latin typeface="Times New Roman"/>
                <a:ea typeface="华文楷体"/>
                <a:cs typeface="Times New Roman"/>
              </a:rPr>
              <a:t>互相监督</a:t>
            </a:r>
            <a:endParaRPr lang="zh-CN" altLang="en-US" dirty="0"/>
          </a:p>
        </p:txBody>
      </p:sp>
      <p:sp>
        <p:nvSpPr>
          <p:cNvPr id="4" name="矩形 3"/>
          <p:cNvSpPr/>
          <p:nvPr/>
        </p:nvSpPr>
        <p:spPr>
          <a:xfrm>
            <a:off x="4392885" y="2032791"/>
            <a:ext cx="1620957" cy="523220"/>
          </a:xfrm>
          <a:prstGeom prst="rect">
            <a:avLst/>
          </a:prstGeom>
        </p:spPr>
        <p:txBody>
          <a:bodyPr wrap="none">
            <a:spAutoFit/>
          </a:bodyPr>
          <a:lstStyle/>
          <a:p>
            <a:r>
              <a:rPr lang="zh-CN" altLang="zh-CN" b="1" dirty="0">
                <a:latin typeface="Times New Roman"/>
                <a:ea typeface="华文楷体"/>
                <a:cs typeface="Times New Roman"/>
              </a:rPr>
              <a:t>依法执政</a:t>
            </a:r>
            <a:endParaRPr lang="zh-CN" altLang="en-US" dirty="0"/>
          </a:p>
        </p:txBody>
      </p:sp>
      <p:sp>
        <p:nvSpPr>
          <p:cNvPr id="5" name="矩形 4"/>
          <p:cNvSpPr/>
          <p:nvPr/>
        </p:nvSpPr>
        <p:spPr>
          <a:xfrm>
            <a:off x="396441" y="3816151"/>
            <a:ext cx="2339102" cy="523220"/>
          </a:xfrm>
          <a:prstGeom prst="rect">
            <a:avLst/>
          </a:prstGeom>
        </p:spPr>
        <p:txBody>
          <a:bodyPr wrap="none">
            <a:spAutoFit/>
          </a:bodyPr>
          <a:lstStyle/>
          <a:p>
            <a:r>
              <a:rPr lang="zh-CN" altLang="zh-CN" b="1" dirty="0">
                <a:latin typeface="Times New Roman"/>
                <a:ea typeface="华文楷体"/>
                <a:cs typeface="Times New Roman"/>
              </a:rPr>
              <a:t>社会主义民主</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zh-CN" altLang="zh-CN" kern="100" dirty="0">
                <a:latin typeface="Times New Roman"/>
                <a:ea typeface="黑体"/>
                <a:cs typeface="Times New Roman"/>
              </a:rPr>
              <a:t>二、中国人民政治协商会议</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．人民政协是什么样的机构？</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中国人民政治协商会议</a:t>
            </a:r>
            <a:r>
              <a:rPr lang="en-US" altLang="zh-CN" kern="100" dirty="0">
                <a:solidFill>
                  <a:srgbClr val="FF0000"/>
                </a:solidFill>
                <a:latin typeface="Times New Roman"/>
                <a:ea typeface="华文楷体"/>
                <a:cs typeface="Courier New"/>
              </a:rPr>
              <a:t>(</a:t>
            </a:r>
            <a:r>
              <a:rPr lang="zh-CN" altLang="zh-CN" kern="100" dirty="0">
                <a:solidFill>
                  <a:srgbClr val="FF0000"/>
                </a:solidFill>
                <a:latin typeface="Times New Roman"/>
                <a:ea typeface="华文楷体"/>
                <a:cs typeface="Times New Roman"/>
              </a:rPr>
              <a:t>简称人民政协</a:t>
            </a:r>
            <a:r>
              <a:rPr lang="en-US" altLang="zh-CN" kern="100" dirty="0">
                <a:solidFill>
                  <a:srgbClr val="FF0000"/>
                </a:solidFill>
                <a:latin typeface="Times New Roman"/>
                <a:ea typeface="华文楷体"/>
                <a:cs typeface="Courier New"/>
              </a:rPr>
              <a:t>)</a:t>
            </a:r>
            <a:r>
              <a:rPr lang="zh-CN" altLang="zh-CN" kern="100" dirty="0">
                <a:solidFill>
                  <a:srgbClr val="FF0000"/>
                </a:solidFill>
                <a:latin typeface="Times New Roman"/>
                <a:ea typeface="华文楷体"/>
                <a:cs typeface="Times New Roman"/>
              </a:rPr>
              <a:t>是中国人民爱国统一战线的组织，是中国共产党领导的多党合作和政治协商的重要机构，是我国政治生活中发扬社会主义民主的重要形式，是国家治理体系的重要组成部分，是具有中国特色的制度安排。</a:t>
            </a:r>
            <a:endParaRPr lang="zh-CN" altLang="zh-CN" sz="1050" kern="100" dirty="0">
              <a:effectLst/>
              <a:latin typeface="宋体"/>
              <a:cs typeface="Courier New"/>
            </a:endParaRPr>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．组成：中国人民政治协商会议全国委员会由中国共产党、</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、无党派人士、人民团体、各少数民族和各界的代表，香港特别行政区同胞、澳门特别行政区同胞、台湾同胞和归国侨胞的代表以及特别邀请的人士组成。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．人民政协的主题与职能分别是什么？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人民政协围绕团结和民主两大主题，履行政治协商、民主监督和参政议政的职能。</a:t>
            </a:r>
            <a:endParaRPr lang="zh-CN" altLang="zh-CN" sz="1050" kern="100" dirty="0">
              <a:effectLst/>
              <a:latin typeface="宋体"/>
              <a:cs typeface="Courier New"/>
            </a:endParaRPr>
          </a:p>
        </p:txBody>
      </p:sp>
      <p:sp>
        <p:nvSpPr>
          <p:cNvPr id="3" name="矩形 2"/>
          <p:cNvSpPr/>
          <p:nvPr/>
        </p:nvSpPr>
        <p:spPr>
          <a:xfrm>
            <a:off x="324624" y="1439887"/>
            <a:ext cx="1980029" cy="523220"/>
          </a:xfrm>
          <a:prstGeom prst="rect">
            <a:avLst/>
          </a:prstGeom>
        </p:spPr>
        <p:txBody>
          <a:bodyPr wrap="none">
            <a:spAutoFit/>
          </a:bodyPr>
          <a:lstStyle/>
          <a:p>
            <a:r>
              <a:rPr lang="zh-CN" altLang="zh-CN" b="1" dirty="0">
                <a:latin typeface="Times New Roman"/>
                <a:ea typeface="华文楷体"/>
                <a:cs typeface="Times New Roman"/>
              </a:rPr>
              <a:t>各民主党派</a:t>
            </a:r>
            <a:endParaRPr lang="zh-CN" altLang="en-US" dirty="0"/>
          </a:p>
        </p:txBody>
      </p:sp>
    </p:spTree>
    <p:extLst>
      <p:ext uri="{BB962C8B-B14F-4D97-AF65-F5344CB8AC3E}">
        <p14:creationId xmlns:p14="http://schemas.microsoft.com/office/powerpoint/2010/main" val="28458421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3108</Words>
  <Application>Microsoft Office PowerPoint</Application>
  <PresentationFormat>自定义</PresentationFormat>
  <Paragraphs>217</Paragraphs>
  <Slides>36</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36</vt:i4>
      </vt:variant>
    </vt:vector>
  </HeadingPairs>
  <TitlesOfParts>
    <vt:vector size="50"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1351</cp:revision>
  <dcterms:created xsi:type="dcterms:W3CDTF">2016-06-29T09:22:00Z</dcterms:created>
  <dcterms:modified xsi:type="dcterms:W3CDTF">2026-02-05T07:48:06Z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