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38"/>
  </p:notesMasterIdLst>
  <p:handoutMasterIdLst>
    <p:handoutMasterId r:id="rId39"/>
  </p:handoutMasterIdLst>
  <p:sldIdLst>
    <p:sldId id="2476" r:id="rId4"/>
    <p:sldId id="3800" r:id="rId5"/>
    <p:sldId id="2478" r:id="rId6"/>
    <p:sldId id="2343" r:id="rId7"/>
    <p:sldId id="3858" r:id="rId8"/>
    <p:sldId id="3903" r:id="rId9"/>
    <p:sldId id="3904" r:id="rId10"/>
    <p:sldId id="3905" r:id="rId11"/>
    <p:sldId id="3873" r:id="rId12"/>
    <p:sldId id="3664" r:id="rId13"/>
    <p:sldId id="3671" r:id="rId14"/>
    <p:sldId id="3907" r:id="rId15"/>
    <p:sldId id="3908" r:id="rId16"/>
    <p:sldId id="3909" r:id="rId17"/>
    <p:sldId id="3910" r:id="rId18"/>
    <p:sldId id="3888" r:id="rId19"/>
    <p:sldId id="3889" r:id="rId20"/>
    <p:sldId id="3785" r:id="rId21"/>
    <p:sldId id="3786" r:id="rId22"/>
    <p:sldId id="3919" r:id="rId23"/>
    <p:sldId id="3920" r:id="rId24"/>
    <p:sldId id="3921" r:id="rId25"/>
    <p:sldId id="3922" r:id="rId26"/>
    <p:sldId id="3923" r:id="rId27"/>
    <p:sldId id="3924" r:id="rId28"/>
    <p:sldId id="3886" r:id="rId29"/>
    <p:sldId id="3863" r:id="rId30"/>
    <p:sldId id="3881" r:id="rId31"/>
    <p:sldId id="3882" r:id="rId32"/>
    <p:sldId id="3912" r:id="rId33"/>
    <p:sldId id="3913" r:id="rId34"/>
    <p:sldId id="3914" r:id="rId35"/>
    <p:sldId id="3780" r:id="rId36"/>
    <p:sldId id="2276" r:id="rId37"/>
  </p:sldIdLst>
  <p:sldSz cx="11522075" cy="6480175"/>
  <p:notesSz cx="6858000" cy="9144000"/>
  <p:custDataLst>
    <p:tags r:id="rId40"/>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228"/>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28</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33</a:t>
            </a:fld>
            <a:endParaRPr lang="en-US" altLang="zh-CN" sz="1200">
              <a:solidFill>
                <a:srgbClr val="000000"/>
              </a:solidFill>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34</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10</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11</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18</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19</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3.xml"/><Relationship Id="rId4" Type="http://schemas.openxmlformats.org/officeDocument/2006/relationships/slide" Target="../slides/slide2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3.xml"/><Relationship Id="rId4" Type="http://schemas.openxmlformats.org/officeDocument/2006/relationships/slide" Target="../slides/slide2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2" Type="http://schemas.openxmlformats.org/officeDocument/2006/relationships/slide" Target="../slides/slide33.xml"/><Relationship Id="rId1" Type="http://schemas.openxmlformats.org/officeDocument/2006/relationships/slideMaster" Target="../slideMasters/slideMaster1.xml"/><Relationship Id="rId5" Type="http://schemas.openxmlformats.org/officeDocument/2006/relationships/slide" Target="../slides/slide10.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3.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2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0.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3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始终坚持以人民为中心</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始终坚持以人民为中心</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始终坚持以人民为中心</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3%20%20&#35838;&#21518;&#32032;&#20859;&#35780;&#20215;(&#19977;)&#12288;&#22987;&#32456;&#22362;&#25345;&#20197;&#20154;&#27665;&#20026;&#20013;&#24515;.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3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中国共产党的领导</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第二课　中国共产党的先进性</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始终坚持以人民为中心</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党的性质和宗旨</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4851585"/>
          </a:xfrm>
        </p:spPr>
        <p:txBody>
          <a:bodyPr/>
          <a:lstStyle/>
          <a:p>
            <a:pPr algn="just">
              <a:lnSpc>
                <a:spcPct val="114000"/>
              </a:lnSpc>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探究活动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lnSpc>
                <a:spcPct val="114000"/>
              </a:lnSpc>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1</a:t>
            </a:r>
            <a:r>
              <a:rPr lang="zh-CN" altLang="zh-CN" sz="2700" kern="100" dirty="0">
                <a:latin typeface="Times New Roman"/>
                <a:cs typeface="Times New Roman"/>
              </a:rPr>
              <a:t>：</a:t>
            </a:r>
            <a:r>
              <a:rPr lang="zh-CN" altLang="zh-CN" sz="2700" kern="100" dirty="0">
                <a:latin typeface="Times New Roman"/>
                <a:ea typeface="华文楷体"/>
                <a:cs typeface="Times New Roman"/>
              </a:rPr>
              <a:t>中国共产党始终团结带领中国人民不断为美好生活而奋斗。江山就是人民，人民就是江山。中国共产党领导人民打江山、守江山，守的是人民的心。中国共产党根基在人民、血脉在人民、力量在人民。</a:t>
            </a:r>
            <a:endParaRPr lang="zh-CN" altLang="zh-CN" sz="2700" kern="100" dirty="0">
              <a:latin typeface="宋体"/>
              <a:cs typeface="Courier New"/>
            </a:endParaRPr>
          </a:p>
          <a:p>
            <a:pPr algn="just">
              <a:lnSpc>
                <a:spcPct val="114000"/>
              </a:lnSpc>
              <a:spcAft>
                <a:spcPts val="0"/>
              </a:spcAft>
            </a:pPr>
            <a:r>
              <a:rPr lang="zh-CN" altLang="zh-CN" sz="2700" kern="100" dirty="0">
                <a:latin typeface="Times New Roman"/>
                <a:cs typeface="Times New Roman"/>
              </a:rPr>
              <a:t>为什么说中国共产党根基在人民、血脉在人民、力量在人民？</a:t>
            </a:r>
            <a:endParaRPr lang="zh-CN" altLang="zh-CN" sz="2700" kern="100" dirty="0">
              <a:latin typeface="宋体"/>
              <a:cs typeface="Courier New"/>
            </a:endParaRPr>
          </a:p>
          <a:p>
            <a:pPr algn="just">
              <a:lnSpc>
                <a:spcPct val="114000"/>
              </a:lnSpc>
              <a:spcAft>
                <a:spcPts val="0"/>
              </a:spcAft>
            </a:pPr>
            <a:r>
              <a:rPr lang="zh-CN" altLang="zh-CN" sz="2700" kern="100" dirty="0">
                <a:solidFill>
                  <a:srgbClr val="7030A0"/>
                </a:solidFill>
                <a:latin typeface="Times New Roman"/>
                <a:ea typeface="黑体"/>
                <a:cs typeface="Times New Roman"/>
              </a:rPr>
              <a:t>提示：</a:t>
            </a:r>
            <a:r>
              <a:rPr lang="en-US" altLang="zh-CN" sz="2700" kern="100" dirty="0">
                <a:latin typeface="Times New Roman"/>
                <a:ea typeface="华文楷体"/>
                <a:cs typeface="Courier New"/>
              </a:rPr>
              <a:t>①</a:t>
            </a:r>
            <a:r>
              <a:rPr lang="zh-CN" altLang="zh-CN" sz="2700" kern="100" dirty="0">
                <a:latin typeface="Times New Roman"/>
                <a:ea typeface="华文楷体"/>
                <a:cs typeface="Times New Roman"/>
              </a:rPr>
              <a:t>中国共产党是中国工人阶级的先锋队，同时是中国人民和中华民族的先锋队</a:t>
            </a:r>
            <a:r>
              <a:rPr lang="zh-CN" altLang="zh-CN" dirty="0"/>
              <a:t>，</a:t>
            </a:r>
            <a:r>
              <a:rPr lang="zh-CN" altLang="zh-CN" dirty="0">
                <a:latin typeface="华文楷体" panose="02010600040101010101" pitchFamily="2" charset="-122"/>
                <a:ea typeface="华文楷体" panose="02010600040101010101" pitchFamily="2" charset="-122"/>
              </a:rPr>
              <a:t>是中国特色社会主义事业的领导核心，代表中国先进生产力的发展要求，代表中国先进文化的前进方向，代表中国最广大人民的根本利益</a:t>
            </a:r>
            <a:r>
              <a:rPr lang="zh-CN" altLang="zh-CN" kern="100" dirty="0">
                <a:latin typeface="华文楷体" panose="02010600040101010101" pitchFamily="2" charset="-122"/>
                <a:ea typeface="华文楷体" panose="02010600040101010101" pitchFamily="2" charset="-122"/>
                <a:cs typeface="Times New Roman"/>
              </a:rPr>
              <a:t>。</a:t>
            </a:r>
            <a:r>
              <a:rPr lang="en-US" altLang="zh-CN" sz="2700" kern="100" dirty="0">
                <a:latin typeface="Times New Roman"/>
                <a:ea typeface="华文楷体"/>
                <a:cs typeface="Courier New"/>
              </a:rPr>
              <a:t>②</a:t>
            </a:r>
            <a:r>
              <a:rPr lang="zh-CN" altLang="zh-CN" sz="2700" kern="100" dirty="0">
                <a:latin typeface="Times New Roman"/>
                <a:ea typeface="华文楷体"/>
                <a:cs typeface="Times New Roman"/>
              </a:rPr>
              <a:t>人民立场是党的根本立场。全心全意为人民服务是党的根本宗旨。</a:t>
            </a:r>
            <a:endParaRPr lang="zh-CN" altLang="zh-CN" sz="270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中国共产党始终代表中国最广大人民的根本利益，与人民休戚与共、生死相依，没有任何自己特殊的利益，从来不代表任何利益集团、任何权势团体、任何特权阶层的利益。</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中国共产党如何代表和维护中国最广大人民的根本利益？</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中国共产党始终把人民利益放在第一位。党的性质和宗旨决定了党除了工人阶级和最广大人民的根本利益，没有任何自己特殊的利益。</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党同人民同甘共苦，坚持权为民所用、情为民所系、利为民所谋，不允许任何党员脱离群众，更不允许任何党员凌驾于群众之上。</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．习近平总书记反复强调，</a:t>
            </a:r>
            <a:r>
              <a:rPr lang="en-US" altLang="zh-CN" kern="100" dirty="0">
                <a:latin typeface="宋体"/>
                <a:cs typeface="Times New Roman"/>
              </a:rPr>
              <a:t>“</a:t>
            </a:r>
            <a:r>
              <a:rPr lang="zh-CN" altLang="zh-CN" kern="100" dirty="0">
                <a:latin typeface="Times New Roman"/>
                <a:cs typeface="Times New Roman"/>
              </a:rPr>
              <a:t>人民对美好生活的向往，就是我们的奋斗目标</a:t>
            </a:r>
            <a:r>
              <a:rPr lang="en-US" altLang="zh-CN" kern="100" dirty="0">
                <a:latin typeface="宋体"/>
                <a:cs typeface="Times New Roman"/>
              </a:rPr>
              <a:t>”“</a:t>
            </a:r>
            <a:r>
              <a:rPr lang="zh-CN" altLang="zh-CN" kern="100" dirty="0">
                <a:latin typeface="Times New Roman"/>
                <a:cs typeface="Times New Roman"/>
              </a:rPr>
              <a:t>让人民生活幸福是</a:t>
            </a:r>
            <a:r>
              <a:rPr lang="en-US" altLang="zh-CN" kern="100" dirty="0">
                <a:latin typeface="宋体"/>
                <a:cs typeface="Times New Roman"/>
              </a:rPr>
              <a:t>‘</a:t>
            </a:r>
            <a:r>
              <a:rPr lang="zh-CN" altLang="zh-CN" kern="100" dirty="0">
                <a:latin typeface="Times New Roman"/>
                <a:cs typeface="Times New Roman"/>
              </a:rPr>
              <a:t>国之大者</a:t>
            </a:r>
            <a:r>
              <a:rPr lang="en-US" altLang="zh-CN" kern="100" dirty="0">
                <a:latin typeface="宋体"/>
                <a:cs typeface="Times New Roman"/>
              </a:rPr>
              <a:t>’”</a:t>
            </a:r>
            <a:r>
              <a:rPr lang="zh-CN" altLang="zh-CN" kern="100" dirty="0">
                <a:latin typeface="Times New Roman"/>
                <a:cs typeface="Times New Roman"/>
              </a:rPr>
              <a:t>。这是因为</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人民立场是中国共产党的根本立场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党是决定国家前途命运的根本力量</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党的特殊利益和人民利益是一致的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立党为公、执政为民是中国共产党的执政理念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①④    D</a:t>
            </a:r>
            <a:r>
              <a:rPr lang="zh-CN" altLang="zh-CN" kern="100" dirty="0">
                <a:latin typeface="Times New Roman"/>
                <a:cs typeface="Times New Roman"/>
              </a:rPr>
              <a:t>．</a:t>
            </a:r>
            <a:r>
              <a:rPr lang="en-US" altLang="zh-CN" kern="100" dirty="0">
                <a:latin typeface="Times New Roman"/>
                <a:cs typeface="Courier New"/>
              </a:rPr>
              <a:t>②③</a:t>
            </a:r>
            <a:endParaRPr lang="zh-CN" altLang="zh-CN" sz="1050" kern="100" dirty="0">
              <a:effectLst/>
              <a:latin typeface="宋体"/>
              <a:cs typeface="Courier New"/>
            </a:endParaRPr>
          </a:p>
        </p:txBody>
      </p:sp>
      <p:sp>
        <p:nvSpPr>
          <p:cNvPr id="3" name="矩形 2"/>
          <p:cNvSpPr/>
          <p:nvPr/>
        </p:nvSpPr>
        <p:spPr>
          <a:xfrm>
            <a:off x="3708809"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4004324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652603"/>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习近平总书记反复强调为了人民是因为中国共产党在任何时候都把人民利益放在第一位，始终坚持以人民为中心的发展思想，坚持立党为公、执政为民的执政理念，人民立场是中国共产党的根本立场，故①④符合题意。人民是决定国家前途命运的根本力量，故②错误。党的性质和宗旨决定了党除了工人阶级和最广大人民的根本利益，没有任何自己特殊的利益，故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．马克思、恩格斯在为共产主义者同盟起草的纲领</a:t>
            </a:r>
            <a:r>
              <a:rPr lang="en-US" altLang="zh-CN" kern="100" dirty="0">
                <a:latin typeface="Times New Roman"/>
                <a:cs typeface="Courier New"/>
              </a:rPr>
              <a:t>——</a:t>
            </a:r>
            <a:r>
              <a:rPr lang="zh-CN" altLang="zh-CN" kern="100" dirty="0">
                <a:latin typeface="Times New Roman"/>
                <a:cs typeface="Times New Roman"/>
              </a:rPr>
              <a:t>《共产党宣言》中指出：</a:t>
            </a:r>
            <a:r>
              <a:rPr lang="en-US" altLang="zh-CN" kern="100" dirty="0">
                <a:latin typeface="宋体"/>
                <a:cs typeface="Times New Roman"/>
              </a:rPr>
              <a:t>“</a:t>
            </a:r>
            <a:r>
              <a:rPr lang="zh-CN" altLang="zh-CN" kern="100" dirty="0">
                <a:latin typeface="Times New Roman"/>
                <a:cs typeface="Times New Roman"/>
              </a:rPr>
              <a:t>过去的一切运动都是少数人的，或者为少数人谋利益的运动。无产阶级的运动是绝大多数人的，为绝大多数人谋利益的独立的运动。</a:t>
            </a:r>
            <a:r>
              <a:rPr lang="zh-CN" altLang="zh-CN" kern="100" dirty="0">
                <a:latin typeface="宋体"/>
                <a:cs typeface="Times New Roman"/>
              </a:rPr>
              <a:t>”</a:t>
            </a:r>
            <a:r>
              <a:rPr lang="zh-CN" altLang="zh-CN" kern="100" dirty="0">
                <a:latin typeface="Times New Roman"/>
                <a:cs typeface="Times New Roman"/>
              </a:rPr>
              <a:t>中国共产党从成立之日起，就践行着党的性质和根本宗旨，为人民的美好生活而不懈奋斗。中国共产党的性质和宗旨对党的要求是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中国共产党没有任何自己的利益</a:t>
            </a:r>
            <a:r>
              <a:rPr lang="en-US" altLang="zh-CN" kern="100" dirty="0">
                <a:latin typeface="Times New Roman"/>
                <a:cs typeface="Courier New"/>
              </a:rPr>
              <a:t>②</a:t>
            </a:r>
            <a:r>
              <a:rPr lang="zh-CN" altLang="zh-CN" kern="100" dirty="0">
                <a:latin typeface="Times New Roman"/>
                <a:cs typeface="Times New Roman"/>
              </a:rPr>
              <a:t>党要保持同人民群众的血肉联系</a:t>
            </a:r>
            <a:r>
              <a:rPr lang="en-US" altLang="zh-CN" kern="100" dirty="0">
                <a:latin typeface="Times New Roman"/>
                <a:cs typeface="Courier New"/>
              </a:rPr>
              <a:t>③</a:t>
            </a:r>
            <a:r>
              <a:rPr lang="zh-CN" altLang="zh-CN" kern="100" dirty="0">
                <a:latin typeface="Times New Roman"/>
                <a:cs typeface="Times New Roman"/>
              </a:rPr>
              <a:t>始终以人民为中心是党的根本立场</a:t>
            </a:r>
            <a:r>
              <a:rPr lang="en-US" altLang="zh-CN" kern="100" dirty="0">
                <a:latin typeface="Times New Roman"/>
                <a:cs typeface="Courier New"/>
              </a:rPr>
              <a:t>④</a:t>
            </a:r>
            <a:r>
              <a:rPr lang="zh-CN" altLang="zh-CN" kern="100" dirty="0">
                <a:latin typeface="Times New Roman"/>
                <a:cs typeface="Times New Roman"/>
              </a:rPr>
              <a:t>中国共产党务必不忘初心、牢记使命</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08809" y="52923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国共产党的性质和宗旨决定了党除了工人阶级和最广大人民的根本利益，没有任何自己特殊的利益，不是没有任何自己的利益，①错误。中国共产党的性质和宗旨对党的要求是党要保持同人民群众的血肉联系，务必不忘初心、牢记使命，②④正确。人民立场是中国共产党的根本立场，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党的性质和宗旨</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中国共产党有着远大理想和明确奋斗目标，始终把实现共产主义作为最高理想和最终目标，把为中国人民谋幸福、为中华民族谋复兴作为初心使命。这种理想抱负赋予党不断前进的精神动力。</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中国共产党有着全心全意为人民服务的根本宗旨，始终代表中国最广大人民的根本利益，从来不代表任何利益集团、任何权势团体、任何特权阶层的利益，从而得到了人民群众的衷心拥护。这是党的最大底气。</a:t>
            </a:r>
            <a:endParaRPr lang="zh-CN" altLang="zh-CN" sz="1050" kern="100" dirty="0">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185204"/>
            <a:ext cx="10693400" cy="245092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1260475" algn="l"/>
                <a:tab pos="1980565" algn="l"/>
              </a:tabLst>
            </a:pPr>
            <a:r>
              <a:rPr lang="en-US" altLang="zh-CN" kern="100" dirty="0">
                <a:latin typeface="Times New Roman"/>
                <a:ea typeface="华文仿宋"/>
                <a:cs typeface="Courier New"/>
              </a:rPr>
              <a:t>(3)</a:t>
            </a:r>
            <a:r>
              <a:rPr lang="zh-CN" altLang="en-US" kern="100" dirty="0">
                <a:latin typeface="Times New Roman"/>
                <a:ea typeface="华文仿宋"/>
                <a:cs typeface="Courier New"/>
              </a:rPr>
              <a:t>全体共产党员要牢记中国共产党是什么、要干什么这个根本问题，务必不忘初心、牢记使命，务必谦虚谨慎、艰苦奋斗，务必敢于斗争、善于斗争，坚定历史自信，增强历史主动，谱写新时代中国特色社会主义更加绚丽的华章。</a:t>
            </a:r>
          </a:p>
        </p:txBody>
      </p:sp>
    </p:spTree>
    <p:extLst>
      <p:ext uri="{BB962C8B-B14F-4D97-AF65-F5344CB8AC3E}">
        <p14:creationId xmlns:p14="http://schemas.microsoft.com/office/powerpoint/2010/main" val="67067158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党的执政理念</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3652603"/>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en-US" altLang="zh-CN" kern="100" dirty="0">
                <a:latin typeface="Times New Roman"/>
                <a:ea typeface="华文楷体"/>
                <a:cs typeface="Courier New"/>
              </a:rPr>
              <a:t>1949</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3</a:t>
            </a:r>
            <a:r>
              <a:rPr lang="zh-CN" altLang="zh-CN" kern="100" dirty="0">
                <a:latin typeface="Times New Roman"/>
                <a:ea typeface="华文楷体"/>
                <a:cs typeface="Times New Roman"/>
              </a:rPr>
              <a:t>月</a:t>
            </a:r>
            <a:r>
              <a:rPr lang="en-US" altLang="zh-CN" kern="100" dirty="0">
                <a:latin typeface="Times New Roman"/>
                <a:ea typeface="华文楷体"/>
                <a:cs typeface="Courier New"/>
              </a:rPr>
              <a:t>23</a:t>
            </a:r>
            <a:r>
              <a:rPr lang="zh-CN" altLang="zh-CN" kern="100" dirty="0">
                <a:latin typeface="Times New Roman"/>
                <a:ea typeface="华文楷体"/>
                <a:cs typeface="Times New Roman"/>
              </a:rPr>
              <a:t>日，中共中央及所属机构即将离开西柏坡，迁往北平，毛泽东同志把这次历史性的出发比喻为</a:t>
            </a:r>
            <a:r>
              <a:rPr lang="en-US" altLang="zh-CN" kern="100" dirty="0">
                <a:latin typeface="宋体"/>
                <a:cs typeface="Times New Roman"/>
              </a:rPr>
              <a:t>“</a:t>
            </a:r>
            <a:r>
              <a:rPr lang="zh-CN" altLang="zh-CN" kern="100" dirty="0">
                <a:latin typeface="Times New Roman"/>
                <a:ea typeface="华文楷体"/>
                <a:cs typeface="Times New Roman"/>
              </a:rPr>
              <a:t>进京赶考</a:t>
            </a:r>
            <a:r>
              <a:rPr lang="en-US" altLang="zh-CN" kern="100" dirty="0">
                <a:latin typeface="宋体"/>
                <a:cs typeface="Times New Roman"/>
              </a:rPr>
              <a:t>”</a:t>
            </a:r>
            <a:r>
              <a:rPr lang="zh-CN" altLang="zh-CN" kern="100" dirty="0">
                <a:latin typeface="Times New Roman"/>
                <a:ea typeface="华文楷体"/>
                <a:cs typeface="Times New Roman"/>
              </a:rPr>
              <a:t>。在历史时空转换中，正是中国共产党人始终把握历史大势，掌握历史主动，以</a:t>
            </a:r>
            <a:r>
              <a:rPr lang="en-US" altLang="zh-CN" kern="100" dirty="0">
                <a:latin typeface="宋体"/>
                <a:cs typeface="Times New Roman"/>
              </a:rPr>
              <a:t>“</a:t>
            </a:r>
            <a:r>
              <a:rPr lang="zh-CN" altLang="zh-CN" kern="100" dirty="0">
                <a:latin typeface="Times New Roman"/>
                <a:ea typeface="华文楷体"/>
                <a:cs typeface="Times New Roman"/>
              </a:rPr>
              <a:t>赶考</a:t>
            </a:r>
            <a:r>
              <a:rPr lang="en-US" altLang="zh-CN" kern="100" dirty="0">
                <a:latin typeface="宋体"/>
                <a:cs typeface="Times New Roman"/>
              </a:rPr>
              <a:t>”</a:t>
            </a:r>
            <a:r>
              <a:rPr lang="zh-CN" altLang="zh-CN" kern="100" dirty="0">
                <a:latin typeface="Times New Roman"/>
                <a:ea typeface="华文楷体"/>
                <a:cs typeface="Times New Roman"/>
              </a:rPr>
              <a:t>姿态不断解决中国革命、建设和改革开放重大问题，迎来了中华民族从站起来、富起来到强起来的伟大飞跃。</a:t>
            </a:r>
            <a:endParaRPr lang="zh-CN" altLang="zh-CN" sz="1050" kern="100" dirty="0">
              <a:effectLst/>
              <a:latin typeface="宋体"/>
              <a:cs typeface="Courier New"/>
            </a:endParaRPr>
          </a:p>
        </p:txBody>
      </p:sp>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62329"/>
          </a:xfrm>
        </p:spPr>
        <p:txBody>
          <a:bodyPr/>
          <a:lstStyle/>
          <a:p>
            <a:pPr algn="just">
              <a:spcAft>
                <a:spcPts val="0"/>
              </a:spcAft>
            </a:pPr>
            <a:r>
              <a:rPr lang="zh-CN" altLang="zh-CN" kern="100" dirty="0">
                <a:latin typeface="Times New Roman"/>
                <a:cs typeface="Times New Roman"/>
              </a:rPr>
              <a:t>中国共产党以</a:t>
            </a:r>
            <a:r>
              <a:rPr lang="en-US" altLang="zh-CN" kern="100" dirty="0">
                <a:latin typeface="宋体"/>
                <a:cs typeface="Times New Roman"/>
              </a:rPr>
              <a:t>“</a:t>
            </a:r>
            <a:r>
              <a:rPr lang="zh-CN" altLang="zh-CN" kern="100" dirty="0">
                <a:latin typeface="Times New Roman"/>
                <a:cs typeface="Times New Roman"/>
              </a:rPr>
              <a:t>赶考</a:t>
            </a:r>
            <a:r>
              <a:rPr lang="en-US" altLang="zh-CN" kern="100" dirty="0">
                <a:latin typeface="宋体"/>
                <a:cs typeface="Times New Roman"/>
              </a:rPr>
              <a:t>”</a:t>
            </a:r>
            <a:r>
              <a:rPr lang="zh-CN" altLang="zh-CN" kern="100" dirty="0">
                <a:latin typeface="Times New Roman"/>
                <a:cs typeface="Times New Roman"/>
              </a:rPr>
              <a:t>姿态不断解决中国革命、建设和改革开放重大问题，是如何落实党的执政理念的？</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立党为公、执政为民是中国共产党的执政理念。</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中国共产党人始终把握历史大势，掌握历史主动，做到了立党为公。党的路线、方针、政策代表中国先进生产力的发展要求、中国先进文化的前进方向和中国最广大人民的根本利益，体现国家和民族的共同利益、全体人民的共同理想。</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中国共产党向人民、向历史交出了一份优异的答卷，做到了执政为民。党的全部工作以中国最广大人民的根本利益为根本出发点和落脚点。</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3984315562"/>
              </p:ext>
            </p:extLst>
          </p:nvPr>
        </p:nvGraphicFramePr>
        <p:xfrm>
          <a:off x="576263" y="1979947"/>
          <a:ext cx="10369550" cy="3243072"/>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pPr>
                      <a:r>
                        <a:rPr lang="en-US" altLang="zh-CN" sz="2800" b="1" kern="100" dirty="0">
                          <a:effectLst/>
                          <a:latin typeface="宋体" panose="02010600030101010101" pitchFamily="2" charset="-122"/>
                          <a:ea typeface="宋体" panose="02010600030101010101" pitchFamily="2" charset="-122"/>
                          <a:cs typeface="Courier New"/>
                        </a:rPr>
                        <a:t>1</a:t>
                      </a:r>
                      <a:r>
                        <a:rPr lang="zh-CN" altLang="zh-CN" sz="2800" b="1" kern="100" dirty="0">
                          <a:effectLst/>
                          <a:latin typeface="宋体" panose="02010600030101010101" pitchFamily="2" charset="-122"/>
                          <a:ea typeface="宋体" panose="02010600030101010101" pitchFamily="2" charset="-122"/>
                          <a:cs typeface="Times New Roman"/>
                        </a:rPr>
                        <a:t>．引述党章规定，并结合社会实践活动，明确党的性质和宗旨。</a:t>
                      </a:r>
                      <a:endParaRPr lang="zh-CN" altLang="zh-CN" sz="2800" kern="100" dirty="0">
                        <a:effectLst/>
                        <a:latin typeface="宋体" panose="02010600030101010101" pitchFamily="2" charset="-122"/>
                        <a:ea typeface="宋体" panose="02010600030101010101" pitchFamily="2" charset="-122"/>
                        <a:cs typeface="Courier New"/>
                      </a:endParaRPr>
                    </a:p>
                    <a:p>
                      <a:pPr algn="l">
                        <a:lnSpc>
                          <a:spcPct val="140000"/>
                        </a:lnSpc>
                        <a:spcAft>
                          <a:spcPts val="0"/>
                        </a:spcAft>
                      </a:pPr>
                      <a:r>
                        <a:rPr lang="en-US" altLang="zh-CN" sz="2800" b="1" kern="100" dirty="0">
                          <a:effectLst/>
                          <a:latin typeface="宋体" panose="02010600030101010101" pitchFamily="2" charset="-122"/>
                          <a:ea typeface="宋体" panose="02010600030101010101" pitchFamily="2" charset="-122"/>
                          <a:cs typeface="Courier New"/>
                        </a:rPr>
                        <a:t>2</a:t>
                      </a:r>
                      <a:r>
                        <a:rPr lang="zh-CN" altLang="zh-CN" sz="2800" b="1" kern="100" dirty="0">
                          <a:effectLst/>
                          <a:latin typeface="宋体" panose="02010600030101010101" pitchFamily="2" charset="-122"/>
                          <a:ea typeface="宋体" panose="02010600030101010101" pitchFamily="2" charset="-122"/>
                          <a:cs typeface="Times New Roman"/>
                        </a:rPr>
                        <a:t>．</a:t>
                      </a:r>
                      <a:r>
                        <a:rPr lang="zh-CN" altLang="en-US" sz="2800" b="1" kern="100" dirty="0">
                          <a:effectLst/>
                          <a:latin typeface="宋体" panose="02010600030101010101" pitchFamily="2" charset="-122"/>
                          <a:ea typeface="宋体" panose="02010600030101010101" pitchFamily="2" charset="-122"/>
                          <a:cs typeface="Times New Roman"/>
                        </a:rPr>
                        <a:t>瞻仰</a:t>
                      </a:r>
                      <a:r>
                        <a:rPr lang="zh-CN" altLang="zh-CN" sz="2800" b="1" kern="100" dirty="0">
                          <a:effectLst/>
                          <a:latin typeface="宋体" panose="02010600030101010101" pitchFamily="2" charset="-122"/>
                          <a:ea typeface="宋体" panose="02010600030101010101" pitchFamily="2" charset="-122"/>
                          <a:cs typeface="Times New Roman"/>
                        </a:rPr>
                        <a:t>烈士陵园、革命遗址</a:t>
                      </a:r>
                      <a:r>
                        <a:rPr lang="zh-CN" altLang="en-US" sz="2800" b="1" kern="100" dirty="0">
                          <a:effectLst/>
                          <a:latin typeface="宋体" panose="02010600030101010101" pitchFamily="2" charset="-122"/>
                          <a:ea typeface="宋体" panose="02010600030101010101" pitchFamily="2" charset="-122"/>
                          <a:cs typeface="Times New Roman"/>
                        </a:rPr>
                        <a:t>，参观</a:t>
                      </a:r>
                      <a:r>
                        <a:rPr lang="zh-CN" altLang="zh-CN" sz="2800" b="1" kern="100" dirty="0">
                          <a:effectLst/>
                          <a:latin typeface="宋体" panose="02010600030101010101" pitchFamily="2" charset="-122"/>
                          <a:ea typeface="宋体" panose="02010600030101010101" pitchFamily="2" charset="-122"/>
                          <a:cs typeface="Times New Roman"/>
                        </a:rPr>
                        <a:t>革命历史展览馆等，理解中国共产党是中国工人阶级的先锋队，同时是中国人民和中华民族的先锋队。</a:t>
                      </a:r>
                      <a:endParaRPr lang="zh-CN" altLang="zh-CN" sz="2800" kern="100" dirty="0">
                        <a:effectLst/>
                        <a:latin typeface="宋体" panose="02010600030101010101" pitchFamily="2" charset="-122"/>
                        <a:ea typeface="宋体" panose="02010600030101010101" pitchFamily="2" charset="-122"/>
                        <a:cs typeface="Courier New"/>
                      </a:endParaRPr>
                    </a:p>
                    <a:p>
                      <a:r>
                        <a:rPr lang="en-US" altLang="zh-CN" sz="2800" b="1" dirty="0">
                          <a:effectLst/>
                          <a:latin typeface="Times New Roman"/>
                          <a:ea typeface="宋体"/>
                        </a:rPr>
                        <a:t>3</a:t>
                      </a:r>
                      <a:r>
                        <a:rPr lang="zh-CN" altLang="zh-CN" sz="2800" b="1" dirty="0">
                          <a:effectLst/>
                          <a:latin typeface="Times New Roman"/>
                          <a:ea typeface="宋体"/>
                          <a:cs typeface="Times New Roman"/>
                        </a:rPr>
                        <a:t>．能够直面各种质疑、非议或诋毁，澄清基本事实，阐明中国共产党立党为公、执政为民的执政理念。</a:t>
                      </a:r>
                      <a:endParaRPr lang="zh-CN" sz="1050" kern="100" dirty="0">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018327"/>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党的二十大吹响了全面建设社会主义现代化国家、全面推进中华民族伟大复兴的奋进号角。我们要深入学习领悟党的二十大精神，更好肩负起时代赋予的历史使命，奋力走好新时代的</a:t>
            </a:r>
            <a:r>
              <a:rPr lang="en-US" altLang="zh-CN" kern="100" dirty="0">
                <a:latin typeface="宋体"/>
                <a:cs typeface="Times New Roman"/>
              </a:rPr>
              <a:t>“</a:t>
            </a:r>
            <a:r>
              <a:rPr lang="zh-CN" altLang="zh-CN" kern="100" dirty="0">
                <a:latin typeface="Times New Roman"/>
                <a:ea typeface="华文楷体"/>
                <a:cs typeface="Times New Roman"/>
              </a:rPr>
              <a:t>赶考之路</a:t>
            </a:r>
            <a:r>
              <a:rPr lang="en-US" altLang="zh-CN" kern="100" dirty="0">
                <a:latin typeface="宋体"/>
                <a:cs typeface="Times New Roman"/>
              </a:rPr>
              <a:t>”</a:t>
            </a:r>
            <a:r>
              <a:rPr lang="zh-CN" altLang="zh-CN" kern="100" dirty="0">
                <a:latin typeface="Times New Roman"/>
                <a:ea typeface="华文楷体"/>
                <a:cs typeface="Times New Roman"/>
              </a:rPr>
              <a:t>。</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面对新的</a:t>
            </a:r>
            <a:r>
              <a:rPr lang="en-US" altLang="zh-CN" kern="100" dirty="0">
                <a:latin typeface="宋体"/>
                <a:cs typeface="Times New Roman"/>
              </a:rPr>
              <a:t>“</a:t>
            </a:r>
            <a:r>
              <a:rPr lang="zh-CN" altLang="zh-CN" kern="100" dirty="0">
                <a:latin typeface="Times New Roman"/>
                <a:cs typeface="Times New Roman"/>
              </a:rPr>
              <a:t>赶考之路</a:t>
            </a:r>
            <a:r>
              <a:rPr lang="en-US" altLang="zh-CN" kern="100" dirty="0">
                <a:latin typeface="宋体"/>
                <a:cs typeface="Times New Roman"/>
              </a:rPr>
              <a:t>”</a:t>
            </a:r>
            <a:r>
              <a:rPr lang="zh-CN" altLang="zh-CN" kern="100" dirty="0">
                <a:latin typeface="Times New Roman"/>
                <a:cs typeface="Times New Roman"/>
              </a:rPr>
              <a:t>，中国共产党人应如何坚持党的执政理念？</a:t>
            </a:r>
            <a:endParaRPr lang="zh-CN" altLang="zh-CN" sz="1050" kern="100" dirty="0">
              <a:latin typeface="宋体"/>
              <a:cs typeface="Courier New"/>
            </a:endParaRPr>
          </a:p>
        </p:txBody>
      </p:sp>
    </p:spTree>
    <p:extLst>
      <p:ext uri="{BB962C8B-B14F-4D97-AF65-F5344CB8AC3E}">
        <p14:creationId xmlns:p14="http://schemas.microsoft.com/office/powerpoint/2010/main" val="2347101754"/>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55845"/>
          </a:xfrm>
        </p:spPr>
        <p:txBody>
          <a:bodyPr/>
          <a:lstStyle/>
          <a:p>
            <a:pPr lvl="0" algn="just">
              <a:spcAft>
                <a:spcPts val="0"/>
              </a:spcAft>
            </a:pPr>
            <a:r>
              <a:rPr lang="zh-CN" altLang="zh-CN" kern="100" dirty="0">
                <a:solidFill>
                  <a:srgbClr val="7030A0"/>
                </a:solidFill>
                <a:latin typeface="Times New Roman"/>
                <a:ea typeface="黑体"/>
                <a:cs typeface="Times New Roman"/>
              </a:rPr>
              <a:t>提示：</a:t>
            </a:r>
            <a:r>
              <a:rPr lang="en-US" altLang="zh-CN" kern="100" dirty="0">
                <a:solidFill>
                  <a:prstClr val="black"/>
                </a:solidFill>
                <a:latin typeface="Times New Roman"/>
                <a:ea typeface="华文楷体"/>
                <a:cs typeface="Courier New"/>
              </a:rPr>
              <a:t>①</a:t>
            </a:r>
            <a:r>
              <a:rPr lang="zh-CN" altLang="zh-CN" kern="100" dirty="0">
                <a:solidFill>
                  <a:prstClr val="black"/>
                </a:solidFill>
                <a:latin typeface="Times New Roman"/>
                <a:ea typeface="华文楷体"/>
                <a:cs typeface="Times New Roman"/>
              </a:rPr>
              <a:t>坚持立党为公、执政为民，就是要坚持全心全意为人民服务的根本宗旨，树牢群众观点，贯彻群众路线，尊重人民首创精神，坚持一切为了人民、一切依靠人民，从群众中来、到群众中去，始终保持同人民群众的血肉联系，始终接受人民批评和监督，始终同人民同呼吸、共命运、心连心，不断巩固全国各族人民大团结，加强海内外中华儿女大团结，形成同心共圆中国梦的强大合力。②必须坚持党在社会主义初级阶段的基本路线。</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11705916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cs typeface="Courier New"/>
              </a:rPr>
              <a:t>2024</a:t>
            </a:r>
            <a:r>
              <a:rPr lang="zh-CN" altLang="zh-CN" kern="100" dirty="0">
                <a:latin typeface="Times New Roman"/>
                <a:cs typeface="Times New Roman"/>
              </a:rPr>
              <a:t>年</a:t>
            </a:r>
            <a:r>
              <a:rPr lang="en-US" altLang="zh-CN" kern="100" dirty="0">
                <a:latin typeface="Times New Roman"/>
                <a:cs typeface="Courier New"/>
              </a:rPr>
              <a:t>3</a:t>
            </a:r>
            <a:r>
              <a:rPr lang="zh-CN" altLang="zh-CN" kern="100" dirty="0">
                <a:latin typeface="Times New Roman"/>
                <a:cs typeface="Times New Roman"/>
              </a:rPr>
              <a:t>月</a:t>
            </a:r>
            <a:r>
              <a:rPr lang="en-US" altLang="zh-CN" kern="100" dirty="0">
                <a:latin typeface="Times New Roman"/>
                <a:cs typeface="Courier New"/>
              </a:rPr>
              <a:t>19</a:t>
            </a:r>
            <a:r>
              <a:rPr lang="zh-CN" altLang="zh-CN" kern="100" dirty="0">
                <a:latin typeface="Times New Roman"/>
                <a:cs typeface="Times New Roman"/>
              </a:rPr>
              <a:t>日，习近平总书记在湖南常德港中坪村考察。他满怀深情地对大家说，党中央高度重视</a:t>
            </a:r>
            <a:r>
              <a:rPr lang="en-US" altLang="zh-CN" kern="100" dirty="0">
                <a:latin typeface="宋体"/>
                <a:cs typeface="Times New Roman"/>
              </a:rPr>
              <a:t>“</a:t>
            </a:r>
            <a:r>
              <a:rPr lang="zh-CN" altLang="zh-CN" kern="100" dirty="0">
                <a:latin typeface="Times New Roman"/>
                <a:cs typeface="Times New Roman"/>
              </a:rPr>
              <a:t>三农</a:t>
            </a:r>
            <a:r>
              <a:rPr lang="en-US" altLang="zh-CN" kern="100" dirty="0">
                <a:latin typeface="宋体"/>
                <a:cs typeface="Times New Roman"/>
              </a:rPr>
              <a:t>”</a:t>
            </a:r>
            <a:r>
              <a:rPr lang="zh-CN" altLang="zh-CN" kern="100" dirty="0">
                <a:latin typeface="Times New Roman"/>
                <a:cs typeface="Times New Roman"/>
              </a:rPr>
              <a:t>工作，一定会采取切实有力的政策举措，回应老百姓的关切和需求，把乡村振兴的美好蓝图变为现实。习近平总书记的这一番话说明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是否以人民为中心是检验一个政党性质的试金石</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中国共产党坚持立党为公、执政为民的执政理念</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中国共产党的特殊利益与人民群众的利益密切相连</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中国共产党坚持从群众中来，到群众中去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08809" y="53283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1064239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为什么人的问题，是检验一个政党性质的试金石，</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a:t>
            </a:r>
            <a:r>
              <a:rPr lang="en-US" altLang="zh-CN" kern="100" dirty="0">
                <a:latin typeface="宋体"/>
                <a:cs typeface="Times New Roman"/>
              </a:rPr>
              <a:t>“</a:t>
            </a:r>
            <a:r>
              <a:rPr lang="zh-CN" altLang="zh-CN" kern="100" dirty="0">
                <a:latin typeface="Times New Roman"/>
                <a:ea typeface="华文楷体"/>
                <a:cs typeface="Times New Roman"/>
              </a:rPr>
              <a:t>党中央高度重视</a:t>
            </a:r>
            <a:r>
              <a:rPr lang="en-US" altLang="zh-CN" kern="100" dirty="0">
                <a:latin typeface="宋体"/>
                <a:cs typeface="Times New Roman"/>
              </a:rPr>
              <a:t>‘</a:t>
            </a:r>
            <a:r>
              <a:rPr lang="zh-CN" altLang="zh-CN" kern="100" dirty="0">
                <a:latin typeface="Times New Roman"/>
                <a:ea typeface="华文楷体"/>
                <a:cs typeface="Times New Roman"/>
              </a:rPr>
              <a:t>三农</a:t>
            </a:r>
            <a:r>
              <a:rPr lang="en-US" altLang="zh-CN" kern="100" dirty="0">
                <a:latin typeface="宋体"/>
                <a:cs typeface="Times New Roman"/>
              </a:rPr>
              <a:t>’</a:t>
            </a:r>
            <a:r>
              <a:rPr lang="zh-CN" altLang="zh-CN" kern="100" dirty="0">
                <a:latin typeface="Times New Roman"/>
                <a:ea typeface="华文楷体"/>
                <a:cs typeface="Times New Roman"/>
              </a:rPr>
              <a:t>工作，一定会采取切实有力的政策举措，回应老百姓的关切和需求</a:t>
            </a:r>
            <a:r>
              <a:rPr lang="en-US" altLang="zh-CN" kern="100" dirty="0">
                <a:latin typeface="宋体"/>
                <a:cs typeface="Times New Roman"/>
              </a:rPr>
              <a:t>”</a:t>
            </a:r>
            <a:r>
              <a:rPr lang="zh-CN" altLang="zh-CN" kern="100" dirty="0">
                <a:latin typeface="Times New Roman"/>
                <a:ea typeface="华文楷体"/>
                <a:cs typeface="Times New Roman"/>
              </a:rPr>
              <a:t>，说明中国共产党坚持立党为公、执政为民的执政理念，坚持从群众中来，到群众中去，②④正确。党的性质和宗旨决定了党除了工人阶级和最广大人民的根本利益，没有任何自己特殊的利益，③错误。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432927035"/>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Times New Roman"/>
                <a:cs typeface="Courier New"/>
              </a:rPr>
              <a:t>2023</a:t>
            </a:r>
            <a:r>
              <a:rPr lang="zh-CN" altLang="zh-CN" kern="100" dirty="0">
                <a:latin typeface="Times New Roman"/>
                <a:cs typeface="Times New Roman"/>
              </a:rPr>
              <a:t>年以来，河北省某市精准施策，以党建引领为乡村振兴固本强基：开展季度村党支部书记</a:t>
            </a:r>
            <a:r>
              <a:rPr lang="en-US" altLang="zh-CN" kern="100" dirty="0">
                <a:latin typeface="宋体"/>
                <a:cs typeface="Times New Roman"/>
              </a:rPr>
              <a:t>“</a:t>
            </a:r>
            <a:r>
              <a:rPr lang="zh-CN" altLang="zh-CN" kern="100" dirty="0">
                <a:latin typeface="Times New Roman"/>
                <a:cs typeface="Times New Roman"/>
              </a:rPr>
              <a:t>擂台赛</a:t>
            </a:r>
            <a:r>
              <a:rPr lang="en-US" altLang="zh-CN" kern="100" dirty="0">
                <a:latin typeface="宋体"/>
                <a:cs typeface="Times New Roman"/>
              </a:rPr>
              <a:t>”</a:t>
            </a:r>
            <a:r>
              <a:rPr lang="zh-CN" altLang="zh-CN" kern="100" dirty="0">
                <a:latin typeface="Times New Roman"/>
                <a:cs typeface="Times New Roman"/>
              </a:rPr>
              <a:t>，通过远程教育站点让党员学习</a:t>
            </a:r>
            <a:r>
              <a:rPr lang="en-US" altLang="zh-CN" kern="100" dirty="0">
                <a:latin typeface="宋体"/>
                <a:cs typeface="Times New Roman"/>
              </a:rPr>
              <a:t>“</a:t>
            </a:r>
            <a:r>
              <a:rPr lang="zh-CN" altLang="zh-CN" kern="100" dirty="0">
                <a:latin typeface="Times New Roman"/>
                <a:cs typeface="Times New Roman"/>
              </a:rPr>
              <a:t>不掉线</a:t>
            </a:r>
            <a:r>
              <a:rPr lang="en-US" altLang="zh-CN" kern="100" dirty="0">
                <a:latin typeface="宋体"/>
                <a:cs typeface="Times New Roman"/>
              </a:rPr>
              <a:t>”</a:t>
            </a:r>
            <a:r>
              <a:rPr lang="zh-CN" altLang="zh-CN" kern="100" dirty="0">
                <a:latin typeface="Times New Roman"/>
                <a:cs typeface="Times New Roman"/>
              </a:rPr>
              <a:t>，不断提升基层党组织政治素质、履职本领和服务群众水平；积极推行</a:t>
            </a:r>
            <a:r>
              <a:rPr lang="en-US" altLang="zh-CN" kern="100" dirty="0">
                <a:latin typeface="宋体"/>
                <a:cs typeface="Times New Roman"/>
              </a:rPr>
              <a:t>“</a:t>
            </a:r>
            <a:r>
              <a:rPr lang="zh-CN" altLang="zh-CN" kern="100" dirty="0">
                <a:latin typeface="Times New Roman"/>
                <a:cs typeface="Times New Roman"/>
              </a:rPr>
              <a:t>支部＋农户</a:t>
            </a:r>
            <a:r>
              <a:rPr lang="en-US" altLang="zh-CN" kern="100" dirty="0">
                <a:latin typeface="宋体"/>
                <a:cs typeface="Times New Roman"/>
              </a:rPr>
              <a:t>”</a:t>
            </a:r>
            <a:r>
              <a:rPr lang="zh-CN" altLang="zh-CN" kern="100" dirty="0">
                <a:latin typeface="Times New Roman"/>
                <a:cs typeface="Times New Roman"/>
              </a:rPr>
              <a:t>发展模式，支部牵头、党员带头，带动农业转型、农民增收成效卓越。上述举措</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是对立党为公、执政为民理念的生动诠释，践行了党的初心使命</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是对加强和改进党的建设经验的全面总结，促进了党的自我革命</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③体现了党始终把人民群众的利益放在首位，巩固了党的群众基础</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④充分说明基层党组织发挥了先锋模范作用，推动了经济社会发展</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324432" y="536432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3138627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提升基层党组织政治素质、履职本领和服务群众水平，积极推行</a:t>
            </a:r>
            <a:r>
              <a:rPr lang="en-US" altLang="zh-CN" kern="100" dirty="0">
                <a:latin typeface="宋体"/>
                <a:cs typeface="Times New Roman"/>
              </a:rPr>
              <a:t>“</a:t>
            </a:r>
            <a:r>
              <a:rPr lang="zh-CN" altLang="zh-CN" kern="100" dirty="0">
                <a:latin typeface="Times New Roman"/>
                <a:ea typeface="华文楷体"/>
                <a:cs typeface="Times New Roman"/>
              </a:rPr>
              <a:t>支部＋农户</a:t>
            </a:r>
            <a:r>
              <a:rPr lang="en-US" altLang="zh-CN" kern="100" dirty="0">
                <a:latin typeface="宋体"/>
                <a:cs typeface="Times New Roman"/>
              </a:rPr>
              <a:t>”</a:t>
            </a:r>
            <a:r>
              <a:rPr lang="zh-CN" altLang="zh-CN" kern="100" dirty="0">
                <a:latin typeface="Times New Roman"/>
                <a:ea typeface="华文楷体"/>
                <a:cs typeface="Times New Roman"/>
              </a:rPr>
              <a:t>发展模式，是对立党为公、执政为民理念的生动诠释，践行了党的初心使命，体现了党始终把人民群众的利益放在首位，巩固了党的群众基础，</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符合题意。材料以党建引领为乡村振兴固本强基，不是对加强和改进党的建设经验的全面总结，②排除。发挥共产党员的先锋模范作用，发挥基层党组织战斗堡垒作用，④错误。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104520621"/>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50853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pPr>
            <a:r>
              <a:rPr lang="zh-CN" altLang="zh-CN" kern="100" dirty="0">
                <a:latin typeface="Times New Roman"/>
                <a:ea typeface="华文仿宋"/>
                <a:cs typeface="Times New Roman"/>
              </a:rPr>
              <a:t>人民至上</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人民至上是我们党治国理政的核心执政理念和根本价值追求。</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人民至上，集中体现党的理想信念、性质宗旨、初心使命，是贯穿习近平新时代中国特色社会主义思想的一条红线，是党在前进道路上必须坚持的原则中的原则、道理中的道理。</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踏上新时代新征途，夺取新征程上的新胜利，我们必须坚持人民至上的立场观点方法，把守护民心作为</a:t>
            </a:r>
            <a:r>
              <a:rPr lang="en-US" altLang="zh-CN" kern="100" dirty="0">
                <a:latin typeface="宋体"/>
                <a:cs typeface="Times New Roman"/>
              </a:rPr>
              <a:t>“</a:t>
            </a:r>
            <a:r>
              <a:rPr lang="zh-CN" altLang="zh-CN" kern="100" dirty="0">
                <a:latin typeface="Times New Roman"/>
                <a:ea typeface="华文仿宋"/>
                <a:cs typeface="Times New Roman"/>
              </a:rPr>
              <a:t>最大的政治</a:t>
            </a:r>
            <a:r>
              <a:rPr lang="en-US" altLang="zh-CN" kern="100" dirty="0">
                <a:latin typeface="宋体"/>
                <a:cs typeface="Times New Roman"/>
              </a:rPr>
              <a:t>”</a:t>
            </a:r>
            <a:r>
              <a:rPr lang="zh-CN" altLang="zh-CN" kern="100" dirty="0">
                <a:latin typeface="Times New Roman"/>
                <a:ea typeface="华文仿宋"/>
                <a:cs typeface="Times New Roman"/>
              </a:rPr>
              <a:t>，坚定不移贯彻以人民为中心的发展思想，继续在人民心坎上、在中华大地上奋力书写人民至上的新答卷。</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zzxh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14214" y="2087959"/>
            <a:ext cx="7115175" cy="272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lgn="just">
              <a:spcAft>
                <a:spcPts val="0"/>
              </a:spcAft>
            </a:pPr>
            <a:r>
              <a:rPr lang="en-US" altLang="zh-CN" kern="100" dirty="0">
                <a:latin typeface="Times New Roman"/>
                <a:ea typeface="黑体"/>
                <a:cs typeface="Courier New"/>
              </a:rPr>
              <a:t>1</a:t>
            </a:r>
            <a:r>
              <a:rPr lang="zh-CN" altLang="zh-CN" kern="100" dirty="0">
                <a:latin typeface="Times New Roman"/>
                <a:cs typeface="Times New Roman"/>
              </a:rPr>
              <a:t>．中国共产党为什么历经坎坷却依然风华正茂？谜底应该就在于中国共产党</a:t>
            </a:r>
            <a:r>
              <a:rPr lang="en-US" altLang="zh-CN" kern="100" dirty="0">
                <a:latin typeface="宋体"/>
                <a:cs typeface="Times New Roman"/>
              </a:rPr>
              <a:t>“</a:t>
            </a:r>
            <a:r>
              <a:rPr lang="zh-CN" altLang="zh-CN" kern="100" dirty="0">
                <a:latin typeface="Times New Roman"/>
                <a:cs typeface="Times New Roman"/>
              </a:rPr>
              <a:t>全心全意为人民服务</a:t>
            </a:r>
            <a:r>
              <a:rPr lang="en-US" altLang="zh-CN" kern="100" dirty="0">
                <a:latin typeface="宋体"/>
                <a:cs typeface="Times New Roman"/>
              </a:rPr>
              <a:t>”</a:t>
            </a:r>
            <a:r>
              <a:rPr lang="zh-CN" altLang="zh-CN" kern="100" dirty="0">
                <a:latin typeface="Times New Roman"/>
                <a:cs typeface="Times New Roman"/>
              </a:rPr>
              <a:t>的本质规定性。下列最能体现中国共产党的本质规定性的是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．天下兴亡，匹夫有责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．我将无我，不负人民</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．民者，水也，可载舟，亦可覆舟</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．怨不在大，可畏惟人</a:t>
            </a:r>
            <a:endParaRPr lang="zh-CN" altLang="zh-CN" sz="1050" kern="100" dirty="0">
              <a:latin typeface="宋体"/>
              <a:cs typeface="Courier New"/>
            </a:endParaRPr>
          </a:p>
        </p:txBody>
      </p:sp>
      <p:sp>
        <p:nvSpPr>
          <p:cNvPr id="4" name="矩形 3"/>
          <p:cNvSpPr/>
          <p:nvPr/>
        </p:nvSpPr>
        <p:spPr>
          <a:xfrm>
            <a:off x="324432" y="40681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生也沙丘，死也沙丘，父老生死系。</a:t>
            </a:r>
            <a:r>
              <a:rPr lang="en-US" altLang="zh-CN" kern="100" dirty="0">
                <a:latin typeface="宋体"/>
                <a:cs typeface="Times New Roman"/>
              </a:rPr>
              <a:t>”</a:t>
            </a:r>
            <a:r>
              <a:rPr lang="zh-CN" altLang="zh-CN" kern="100" dirty="0">
                <a:latin typeface="Times New Roman"/>
                <a:cs typeface="Times New Roman"/>
              </a:rPr>
              <a:t>这是习近平总书记读了《人民呼唤焦裕禄》之后所填的词句，以表达对焦裕禄的敬仰思念之情。对此，以下理解错误的是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．党的性质和宗旨决定了中国共产党没有自己的利益</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．党在任何时候都把人民利益放在第一位</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．人民立场是中国共产党的根本立场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．全心全意为人民服务是中国共产党的根本宗旨</a:t>
            </a:r>
            <a:endParaRPr lang="zh-CN" altLang="zh-CN" sz="1050" kern="100" dirty="0">
              <a:effectLst/>
              <a:latin typeface="宋体"/>
              <a:cs typeface="Courier New"/>
            </a:endParaRPr>
          </a:p>
        </p:txBody>
      </p:sp>
      <p:sp>
        <p:nvSpPr>
          <p:cNvPr id="3" name="矩形 2"/>
          <p:cNvSpPr/>
          <p:nvPr/>
        </p:nvSpPr>
        <p:spPr>
          <a:xfrm>
            <a:off x="324431" y="25920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4255845"/>
          </a:xfrm>
        </p:spPr>
        <p:txBody>
          <a:bodyPr/>
          <a:lstStyle/>
          <a:p>
            <a:pPr algn="just">
              <a:spcAft>
                <a:spcPts val="0"/>
              </a:spcAft>
            </a:pPr>
            <a:r>
              <a:rPr lang="zh-CN" altLang="zh-CN" kern="100" dirty="0">
                <a:latin typeface="Times New Roman"/>
                <a:ea typeface="黑体"/>
                <a:cs typeface="Times New Roman"/>
              </a:rPr>
              <a:t>一、党的性质和宗旨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．中国共产党的性质、根本立场、根本宗旨各是什么？</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性质：中国共产党是中国工人阶级的先锋队，同时是中国人民和中华民族的先锋队</a:t>
            </a:r>
            <a:r>
              <a:rPr lang="zh-CN" altLang="zh-CN" dirty="0">
                <a:solidFill>
                  <a:srgbClr val="FF0000"/>
                </a:solidFill>
                <a:latin typeface="华文楷体" panose="02010600040101010101" pitchFamily="2" charset="-122"/>
                <a:ea typeface="华文楷体" panose="02010600040101010101" pitchFamily="2" charset="-122"/>
              </a:rPr>
              <a:t>，是中国特色社会主义事业的领导核心，代表中国先进生产力的发展要求，代表中国先进文化的前进方向，代表中国最广大人民的根本利益</a:t>
            </a:r>
            <a:r>
              <a:rPr lang="zh-CN" altLang="zh-CN" kern="100" dirty="0">
                <a:solidFill>
                  <a:srgbClr val="FF0000"/>
                </a:solidFill>
                <a:latin typeface="Times New Roman"/>
                <a:ea typeface="华文楷体"/>
                <a:cs typeface="Times New Roman"/>
              </a:rPr>
              <a:t>。根本立场：人民立场是中国共产党的根本立场。根本宗旨：全心全意为人民服务是中国共产党的根本宗旨。</a:t>
            </a:r>
            <a:endParaRPr lang="zh-CN" altLang="zh-CN" sz="1050" kern="100" dirty="0">
              <a:latin typeface="宋体"/>
              <a:cs typeface="Courier New"/>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randombar(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得一官不荣，失一官不辱，勿道一官无用，地方全靠一官；穿百姓之衣，吃百姓之饭，莫以百姓可欺，自己也是百姓。</a:t>
            </a:r>
            <a:r>
              <a:rPr lang="en-US" altLang="zh-CN" kern="100" dirty="0">
                <a:latin typeface="宋体"/>
                <a:cs typeface="Times New Roman"/>
              </a:rPr>
              <a:t>”</a:t>
            </a:r>
            <a:r>
              <a:rPr lang="zh-CN" altLang="zh-CN" kern="100" dirty="0">
                <a:latin typeface="Times New Roman"/>
                <a:cs typeface="Times New Roman"/>
              </a:rPr>
              <a:t>习近平总书记引用这副对联阐释官民关系，指出封建时代官吏尚有这样的认识，今天我们共产党人应该比这个境界高得多。这说明中国共产党</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．要牢记执政党的权力是基层党组织赋予的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．要始终坚持人民主体地位，以人民为中心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．把立党为公、执政为民作为奋斗目标</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．把党的领导贯彻到治国理政全部活动之中</a:t>
            </a:r>
            <a:endParaRPr lang="zh-CN" altLang="zh-CN" sz="1050" kern="100" dirty="0">
              <a:effectLst/>
              <a:latin typeface="宋体"/>
              <a:cs typeface="Courier New"/>
            </a:endParaRPr>
          </a:p>
        </p:txBody>
      </p:sp>
      <p:sp>
        <p:nvSpPr>
          <p:cNvPr id="3" name="矩形 2"/>
          <p:cNvSpPr/>
          <p:nvPr/>
        </p:nvSpPr>
        <p:spPr>
          <a:xfrm>
            <a:off x="324432" y="43562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ea typeface="黑体"/>
                <a:cs typeface="Courier New"/>
              </a:rPr>
              <a:t>4</a:t>
            </a:r>
            <a:r>
              <a:rPr lang="zh-CN" altLang="zh-CN" kern="100" dirty="0">
                <a:latin typeface="Times New Roman"/>
                <a:cs typeface="Times New Roman"/>
              </a:rPr>
              <a:t>．习近平总书记强调，全党要紧密团结在党中央周围，高举中国特色社会主义伟大旗帜，坚定历史自信，增强历史主动，敢于斗争、敢于胜利，埋头苦干、锐意进取，团结带领全国各族人民为实现党的二十大确定的目标任务而奋斗。要实现党的二十大确定的目标任务需要共产党员</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．牢记人民至上，发挥领导核心作用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．践行党的宗旨，发挥战斗堡垒作用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．坚持党的特殊利益与人民利益相结合</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．坚持以人民为中心，不忘初心和使命</a:t>
            </a:r>
            <a:endParaRPr lang="zh-CN" altLang="zh-CN" sz="1050" kern="100" dirty="0">
              <a:effectLst/>
              <a:latin typeface="宋体"/>
              <a:cs typeface="Courier New"/>
            </a:endParaRPr>
          </a:p>
        </p:txBody>
      </p:sp>
      <p:sp>
        <p:nvSpPr>
          <p:cNvPr id="3" name="矩形 2"/>
          <p:cNvSpPr/>
          <p:nvPr/>
        </p:nvSpPr>
        <p:spPr>
          <a:xfrm>
            <a:off x="324432"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人民对美好生活的向往，就是我们的奋斗目标</a:t>
            </a:r>
            <a:r>
              <a:rPr lang="en-US" altLang="zh-CN" kern="100" dirty="0">
                <a:latin typeface="宋体"/>
                <a:cs typeface="Times New Roman"/>
              </a:rPr>
              <a:t>”</a:t>
            </a:r>
            <a:r>
              <a:rPr lang="zh-CN" altLang="zh-CN" kern="100" dirty="0">
                <a:latin typeface="宋体"/>
                <a:cs typeface="Times New Roman"/>
              </a:rPr>
              <a:t>“</a:t>
            </a:r>
            <a:r>
              <a:rPr lang="zh-CN" altLang="zh-CN" kern="100" dirty="0">
                <a:latin typeface="Times New Roman"/>
                <a:cs typeface="Times New Roman"/>
              </a:rPr>
              <a:t>扎实增进人民群众获得感</a:t>
            </a:r>
            <a:r>
              <a:rPr lang="zh-CN" altLang="zh-CN" kern="100" dirty="0">
                <a:latin typeface="宋体"/>
                <a:cs typeface="Times New Roman"/>
              </a:rPr>
              <a:t>”</a:t>
            </a:r>
            <a:r>
              <a:rPr lang="zh-CN" altLang="zh-CN" kern="100" dirty="0">
                <a:latin typeface="Times New Roman"/>
                <a:cs typeface="Times New Roman"/>
              </a:rPr>
              <a:t>，是习近平总书记的深情牵挂。某省委牢记习近平总书记的谆谆教导，着力扩大公共服务供给，尽心尽力弥补民生短板，扎实做好社会保障等重点民生工作，在改善民生、增进人民福祉上闯出新路。这体现了中国共产党</a:t>
            </a:r>
            <a:r>
              <a:rPr lang="en-US" altLang="zh-CN" kern="100" dirty="0">
                <a:latin typeface="Times New Roman"/>
                <a:cs typeface="Courier New"/>
              </a:rPr>
              <a:t>_______</a:t>
            </a:r>
            <a:r>
              <a:rPr lang="zh-CN" altLang="zh-CN" kern="100" dirty="0">
                <a:latin typeface="Times New Roman"/>
                <a:cs typeface="Times New Roman"/>
              </a:rPr>
              <a:t>的执政理念。</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．实事求是　　　　　　</a:t>
            </a:r>
            <a:r>
              <a:rPr lang="en-US" altLang="zh-CN" kern="100" dirty="0">
                <a:latin typeface="Times New Roman"/>
                <a:cs typeface="Courier New"/>
              </a:rPr>
              <a:t>		B</a:t>
            </a:r>
            <a:r>
              <a:rPr lang="zh-CN" altLang="zh-CN" kern="100" dirty="0">
                <a:latin typeface="Times New Roman"/>
                <a:cs typeface="Times New Roman"/>
              </a:rPr>
              <a:t>．解放思想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．立党为公、执政为民</a:t>
            </a:r>
            <a:r>
              <a:rPr lang="en-US" altLang="zh-CN" kern="100" dirty="0">
                <a:latin typeface="Times New Roman"/>
                <a:cs typeface="Courier New"/>
              </a:rPr>
              <a:t>    		D</a:t>
            </a:r>
            <a:r>
              <a:rPr lang="zh-CN" altLang="zh-CN" kern="100" dirty="0">
                <a:latin typeface="Times New Roman"/>
                <a:cs typeface="Times New Roman"/>
              </a:rPr>
              <a:t>．民主执政</a:t>
            </a:r>
            <a:endParaRPr lang="zh-CN" altLang="zh-CN" sz="1050" kern="100" dirty="0">
              <a:effectLst/>
              <a:latin typeface="宋体"/>
              <a:cs typeface="Courier New"/>
            </a:endParaRPr>
          </a:p>
        </p:txBody>
      </p:sp>
      <p:sp>
        <p:nvSpPr>
          <p:cNvPr id="3" name="矩形 2"/>
          <p:cNvSpPr/>
          <p:nvPr/>
        </p:nvSpPr>
        <p:spPr>
          <a:xfrm>
            <a:off x="309388" y="4356211"/>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5586413" cy="1104918"/>
          </a:xfrm>
          <a:prstGeom prst="rect">
            <a:avLst/>
          </a:prstGeom>
          <a:noFill/>
          <a:ln w="9525">
            <a:noFill/>
          </a:ln>
        </p:spPr>
        <p:txBody>
          <a:bodyPr>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三</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始终坚持以人民为中心</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216137"/>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647799"/>
            <a:ext cx="10692000" cy="5645456"/>
          </a:xfrm>
        </p:spPr>
        <p:txBody>
          <a:bodyPr/>
          <a:lstStyle/>
          <a:p>
            <a:pPr algn="just">
              <a:lnSpc>
                <a:spcPct val="130000"/>
              </a:lnSpc>
              <a:spcAft>
                <a:spcPts val="0"/>
              </a:spcAft>
            </a:pPr>
            <a:r>
              <a:rPr lang="en-US" altLang="zh-CN" kern="100" dirty="0">
                <a:latin typeface="Times New Roman"/>
                <a:cs typeface="Courier New"/>
              </a:rPr>
              <a:t>2</a:t>
            </a:r>
            <a:r>
              <a:rPr lang="zh-CN" altLang="zh-CN" kern="100" dirty="0">
                <a:latin typeface="Times New Roman"/>
                <a:cs typeface="Times New Roman"/>
              </a:rPr>
              <a:t>．要求</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党的性质和宗旨决定了党除了工人阶级和最广大人民的根本利益，没有任何自己</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的利益。</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(2)</a:t>
            </a:r>
            <a:r>
              <a:rPr lang="zh-CN" altLang="zh-CN" kern="100" dirty="0">
                <a:latin typeface="Times New Roman"/>
                <a:cs typeface="Times New Roman"/>
              </a:rPr>
              <a:t>在任何时候，党都把人民利益放在第一位，保持同人民群众的血肉联系，与人民同甘共苦，坚持</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、情为民所系、利为民所谋，不允许任何党员脱离群众，更不允许任何党员凌驾于</a:t>
            </a:r>
            <a:r>
              <a:rPr lang="en-US" altLang="zh-CN" kern="100" dirty="0">
                <a:solidFill>
                  <a:srgbClr val="000000"/>
                </a:solidFill>
                <a:latin typeface="Times New Roman"/>
                <a:ea typeface="华文楷体"/>
                <a:cs typeface="Courier New"/>
              </a:rPr>
              <a:t>____</a:t>
            </a:r>
            <a:r>
              <a:rPr lang="zh-CN" altLang="zh-CN" kern="100" dirty="0">
                <a:latin typeface="Times New Roman"/>
                <a:cs typeface="Times New Roman"/>
              </a:rPr>
              <a:t>之上。</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中国共产党始终代表中国最广大人民的根本利益。我们党没有任何自己特殊的利益，党在任何时候都把人民利益放在第一位。这是我们党作为马克思主义政党区别于其他政党的显著标志。</a:t>
            </a:r>
            <a:endParaRPr lang="zh-CN" altLang="zh-CN" sz="1050" kern="100" dirty="0">
              <a:effectLst/>
              <a:latin typeface="宋体"/>
              <a:cs typeface="Courier New"/>
            </a:endParaRPr>
          </a:p>
        </p:txBody>
      </p:sp>
      <p:sp>
        <p:nvSpPr>
          <p:cNvPr id="2" name="矩形 1"/>
          <p:cNvSpPr/>
          <p:nvPr/>
        </p:nvSpPr>
        <p:spPr>
          <a:xfrm>
            <a:off x="2556681" y="1799927"/>
            <a:ext cx="902811" cy="523220"/>
          </a:xfrm>
          <a:prstGeom prst="rect">
            <a:avLst/>
          </a:prstGeom>
        </p:spPr>
        <p:txBody>
          <a:bodyPr wrap="none">
            <a:spAutoFit/>
          </a:bodyPr>
          <a:lstStyle/>
          <a:p>
            <a:r>
              <a:rPr lang="zh-CN" altLang="zh-CN" b="1" dirty="0">
                <a:latin typeface="Times New Roman"/>
                <a:ea typeface="华文楷体"/>
                <a:cs typeface="Times New Roman"/>
              </a:rPr>
              <a:t>特殊</a:t>
            </a:r>
            <a:endParaRPr lang="zh-CN" altLang="en-US" dirty="0"/>
          </a:p>
        </p:txBody>
      </p:sp>
      <p:sp>
        <p:nvSpPr>
          <p:cNvPr id="4" name="矩形 3"/>
          <p:cNvSpPr/>
          <p:nvPr/>
        </p:nvSpPr>
        <p:spPr>
          <a:xfrm>
            <a:off x="5869049" y="2896887"/>
            <a:ext cx="1980029" cy="523220"/>
          </a:xfrm>
          <a:prstGeom prst="rect">
            <a:avLst/>
          </a:prstGeom>
        </p:spPr>
        <p:txBody>
          <a:bodyPr wrap="none">
            <a:spAutoFit/>
          </a:bodyPr>
          <a:lstStyle/>
          <a:p>
            <a:r>
              <a:rPr lang="zh-CN" altLang="zh-CN" b="1" dirty="0">
                <a:latin typeface="Times New Roman"/>
                <a:ea typeface="华文楷体"/>
                <a:cs typeface="Times New Roman"/>
              </a:rPr>
              <a:t>权为民所用</a:t>
            </a:r>
            <a:endParaRPr lang="zh-CN" altLang="en-US" dirty="0"/>
          </a:p>
        </p:txBody>
      </p:sp>
      <p:sp>
        <p:nvSpPr>
          <p:cNvPr id="5" name="矩形 4"/>
          <p:cNvSpPr/>
          <p:nvPr/>
        </p:nvSpPr>
        <p:spPr>
          <a:xfrm>
            <a:off x="10189529" y="3501698"/>
            <a:ext cx="902811" cy="523220"/>
          </a:xfrm>
          <a:prstGeom prst="rect">
            <a:avLst/>
          </a:prstGeom>
        </p:spPr>
        <p:txBody>
          <a:bodyPr wrap="none">
            <a:spAutoFit/>
          </a:bodyPr>
          <a:lstStyle/>
          <a:p>
            <a:r>
              <a:rPr lang="zh-CN" altLang="zh-CN" b="1" dirty="0">
                <a:latin typeface="Times New Roman"/>
                <a:ea typeface="华文楷体"/>
                <a:cs typeface="Times New Roman"/>
              </a:rPr>
              <a:t>群众</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4828053"/>
          </a:xfrm>
        </p:spPr>
        <p:txBody>
          <a:bodyPr/>
          <a:lstStyle/>
          <a:p>
            <a:pPr algn="just">
              <a:spcAft>
                <a:spcPts val="0"/>
              </a:spcAft>
            </a:pPr>
            <a:r>
              <a:rPr lang="zh-CN" altLang="zh-CN" kern="100" dirty="0">
                <a:latin typeface="Times New Roman"/>
                <a:ea typeface="黑体"/>
                <a:cs typeface="Times New Roman"/>
              </a:rPr>
              <a:t>二、党的执政理念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solidFill>
                  <a:srgbClr val="000000"/>
                </a:solidFill>
                <a:latin typeface="Times New Roman"/>
                <a:ea typeface="华文楷体"/>
                <a:cs typeface="Courier New"/>
              </a:rPr>
              <a:t>__________________</a:t>
            </a:r>
            <a:r>
              <a:rPr lang="zh-CN" altLang="zh-CN" kern="100" dirty="0">
                <a:latin typeface="Times New Roman"/>
                <a:cs typeface="Times New Roman"/>
              </a:rPr>
              <a:t>是中国共产党的执政理念。</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．含义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立党为公：就是党的路线、方针、政策都要代表中国</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的发展要求、中国</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的前进方向和中国</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的根本利益，都要体现国家和民族的共同利益、全体人民的共同理想。</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执政为民：就是党的全部工作必须以中国</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的根本利益为根本出发点和落脚点。</a:t>
            </a:r>
            <a:endParaRPr lang="zh-CN" altLang="zh-CN" sz="1050" kern="100" dirty="0">
              <a:effectLst/>
              <a:latin typeface="宋体"/>
              <a:cs typeface="Courier New"/>
            </a:endParaRPr>
          </a:p>
        </p:txBody>
      </p:sp>
      <p:sp>
        <p:nvSpPr>
          <p:cNvPr id="2" name="矩形 1"/>
          <p:cNvSpPr/>
          <p:nvPr/>
        </p:nvSpPr>
        <p:spPr>
          <a:xfrm>
            <a:off x="936501" y="1439887"/>
            <a:ext cx="3416320" cy="523220"/>
          </a:xfrm>
          <a:prstGeom prst="rect">
            <a:avLst/>
          </a:prstGeom>
        </p:spPr>
        <p:txBody>
          <a:bodyPr wrap="none">
            <a:spAutoFit/>
          </a:bodyPr>
          <a:lstStyle/>
          <a:p>
            <a:r>
              <a:rPr lang="zh-CN" altLang="zh-CN" b="1" dirty="0">
                <a:latin typeface="Times New Roman"/>
                <a:ea typeface="华文楷体"/>
                <a:cs typeface="Times New Roman"/>
              </a:rPr>
              <a:t>立党为公、执政为民</a:t>
            </a:r>
            <a:endParaRPr lang="zh-CN" altLang="en-US" dirty="0"/>
          </a:p>
        </p:txBody>
      </p:sp>
      <p:sp>
        <p:nvSpPr>
          <p:cNvPr id="3" name="矩形 2"/>
          <p:cNvSpPr/>
          <p:nvPr/>
        </p:nvSpPr>
        <p:spPr>
          <a:xfrm>
            <a:off x="9109600" y="2608855"/>
            <a:ext cx="1980029" cy="523220"/>
          </a:xfrm>
          <a:prstGeom prst="rect">
            <a:avLst/>
          </a:prstGeom>
        </p:spPr>
        <p:txBody>
          <a:bodyPr wrap="none">
            <a:spAutoFit/>
          </a:bodyPr>
          <a:lstStyle/>
          <a:p>
            <a:r>
              <a:rPr lang="zh-CN" altLang="zh-CN" b="1" dirty="0">
                <a:latin typeface="Times New Roman"/>
                <a:ea typeface="华文楷体"/>
                <a:cs typeface="Times New Roman"/>
              </a:rPr>
              <a:t>先进生产力</a:t>
            </a:r>
            <a:endParaRPr lang="zh-CN" altLang="en-US" dirty="0"/>
          </a:p>
        </p:txBody>
      </p:sp>
      <p:sp>
        <p:nvSpPr>
          <p:cNvPr id="4" name="矩形 3"/>
          <p:cNvSpPr/>
          <p:nvPr/>
        </p:nvSpPr>
        <p:spPr>
          <a:xfrm>
            <a:off x="3329602" y="3240088"/>
            <a:ext cx="1620957" cy="523220"/>
          </a:xfrm>
          <a:prstGeom prst="rect">
            <a:avLst/>
          </a:prstGeom>
        </p:spPr>
        <p:txBody>
          <a:bodyPr wrap="none">
            <a:spAutoFit/>
          </a:bodyPr>
          <a:lstStyle/>
          <a:p>
            <a:r>
              <a:rPr lang="zh-CN" altLang="zh-CN" b="1" dirty="0">
                <a:latin typeface="Times New Roman"/>
                <a:ea typeface="华文楷体"/>
                <a:cs typeface="Times New Roman"/>
              </a:rPr>
              <a:t>先进文化</a:t>
            </a:r>
            <a:endParaRPr lang="zh-CN" altLang="en-US" dirty="0"/>
          </a:p>
        </p:txBody>
      </p:sp>
      <p:sp>
        <p:nvSpPr>
          <p:cNvPr id="5" name="矩形 4"/>
          <p:cNvSpPr/>
          <p:nvPr/>
        </p:nvSpPr>
        <p:spPr>
          <a:xfrm>
            <a:off x="7669249" y="3220923"/>
            <a:ext cx="1980029" cy="523220"/>
          </a:xfrm>
          <a:prstGeom prst="rect">
            <a:avLst/>
          </a:prstGeom>
        </p:spPr>
        <p:txBody>
          <a:bodyPr wrap="none">
            <a:spAutoFit/>
          </a:bodyPr>
          <a:lstStyle/>
          <a:p>
            <a:r>
              <a:rPr lang="zh-CN" altLang="zh-CN" b="1" dirty="0">
                <a:latin typeface="Times New Roman"/>
                <a:ea typeface="华文楷体"/>
                <a:cs typeface="Times New Roman"/>
              </a:rPr>
              <a:t>最广大人民</a:t>
            </a:r>
            <a:endParaRPr lang="zh-CN" altLang="en-US" dirty="0"/>
          </a:p>
        </p:txBody>
      </p:sp>
      <p:sp>
        <p:nvSpPr>
          <p:cNvPr id="7" name="矩形 6"/>
          <p:cNvSpPr/>
          <p:nvPr/>
        </p:nvSpPr>
        <p:spPr>
          <a:xfrm>
            <a:off x="7309209" y="4373051"/>
            <a:ext cx="1980029" cy="523220"/>
          </a:xfrm>
          <a:prstGeom prst="rect">
            <a:avLst/>
          </a:prstGeom>
        </p:spPr>
        <p:txBody>
          <a:bodyPr wrap="none">
            <a:spAutoFit/>
          </a:bodyPr>
          <a:lstStyle/>
          <a:p>
            <a:r>
              <a:rPr lang="zh-CN" altLang="zh-CN" b="1" dirty="0">
                <a:latin typeface="Times New Roman"/>
                <a:ea typeface="华文楷体"/>
                <a:cs typeface="Times New Roman"/>
              </a:rPr>
              <a:t>最广大人民</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randombar(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randombar(horizontal)">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randombar(horizontal)">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31295"/>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．原因</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人民是历史的</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，是决定党和国家前途命运的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。因此，中国共产党始终坚持人民主体地位，坚持以人民为中心。</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中国特色社会主义进入新时代，人民期盼有更好的教育、更稳定的工作、更满意的收入、更可靠的社会保障、更高水平的医疗卫生服务、更舒适的居住条件、更优美的环境，期盼孩子们能成长得更好、工作得更好、生活得更好，期盼民主、法治、公平、正义、安全、环境等达到更高水平。人民对美好生活的向往就是我们党的奋斗目标。</a:t>
            </a:r>
            <a:endParaRPr lang="zh-CN" altLang="zh-CN" sz="1050" kern="100" dirty="0">
              <a:effectLst/>
              <a:latin typeface="宋体"/>
              <a:cs typeface="Courier New"/>
            </a:endParaRPr>
          </a:p>
        </p:txBody>
      </p:sp>
      <p:sp>
        <p:nvSpPr>
          <p:cNvPr id="3" name="矩形 2"/>
          <p:cNvSpPr/>
          <p:nvPr/>
        </p:nvSpPr>
        <p:spPr>
          <a:xfrm>
            <a:off x="2988729" y="1439887"/>
            <a:ext cx="1261884" cy="523220"/>
          </a:xfrm>
          <a:prstGeom prst="rect">
            <a:avLst/>
          </a:prstGeom>
        </p:spPr>
        <p:txBody>
          <a:bodyPr wrap="none">
            <a:spAutoFit/>
          </a:bodyPr>
          <a:lstStyle/>
          <a:p>
            <a:r>
              <a:rPr lang="zh-CN" altLang="zh-CN" b="1" dirty="0">
                <a:latin typeface="Times New Roman"/>
                <a:ea typeface="华文楷体"/>
                <a:cs typeface="Times New Roman"/>
              </a:rPr>
              <a:t>创造者</a:t>
            </a:r>
            <a:endParaRPr lang="zh-CN" altLang="en-US" dirty="0"/>
          </a:p>
        </p:txBody>
      </p:sp>
      <p:sp>
        <p:nvSpPr>
          <p:cNvPr id="4" name="矩形 3"/>
          <p:cNvSpPr/>
          <p:nvPr/>
        </p:nvSpPr>
        <p:spPr>
          <a:xfrm>
            <a:off x="8749369" y="1427515"/>
            <a:ext cx="1620957" cy="523220"/>
          </a:xfrm>
          <a:prstGeom prst="rect">
            <a:avLst/>
          </a:prstGeom>
        </p:spPr>
        <p:txBody>
          <a:bodyPr wrap="none">
            <a:spAutoFit/>
          </a:bodyPr>
          <a:lstStyle/>
          <a:p>
            <a:r>
              <a:rPr lang="zh-CN" altLang="zh-CN" b="1" dirty="0">
                <a:latin typeface="Times New Roman"/>
                <a:ea typeface="华文楷体"/>
                <a:cs typeface="Times New Roman"/>
              </a:rPr>
              <a:t>根本力量</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224811"/>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．措施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坚持</a:t>
            </a:r>
            <a:r>
              <a:rPr lang="en-US" altLang="zh-CN" kern="100" dirty="0">
                <a:solidFill>
                  <a:srgbClr val="000000"/>
                </a:solidFill>
                <a:latin typeface="Times New Roman"/>
                <a:ea typeface="华文楷体"/>
                <a:cs typeface="Courier New"/>
              </a:rPr>
              <a:t>__________________</a:t>
            </a:r>
            <a:r>
              <a:rPr lang="zh-CN" altLang="zh-CN" kern="100" dirty="0">
                <a:latin typeface="Times New Roman"/>
                <a:cs typeface="Times New Roman"/>
              </a:rPr>
              <a:t>的根本宗旨，树牢</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，贯彻群众路线，尊重人民首创精神，坚持一切为了人民、一切依靠人民，从群众中来、到群众中去，始终保持同人民群众的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，始终接受人民批评和监督，始终同人民同呼吸、共命运、心连心，不断巩固全国各族人民大团结，加强海内外中华儿女大团结，形成同心共圆中国梦的强大合力。</a:t>
            </a:r>
            <a:endParaRPr lang="zh-CN" altLang="zh-CN" sz="1050" kern="100" dirty="0">
              <a:effectLst/>
              <a:latin typeface="宋体"/>
              <a:cs typeface="Courier New"/>
            </a:endParaRPr>
          </a:p>
        </p:txBody>
      </p:sp>
      <p:sp>
        <p:nvSpPr>
          <p:cNvPr id="3" name="矩形 2"/>
          <p:cNvSpPr/>
          <p:nvPr/>
        </p:nvSpPr>
        <p:spPr>
          <a:xfrm>
            <a:off x="1552629" y="1403883"/>
            <a:ext cx="3416320" cy="523220"/>
          </a:xfrm>
          <a:prstGeom prst="rect">
            <a:avLst/>
          </a:prstGeom>
        </p:spPr>
        <p:txBody>
          <a:bodyPr wrap="none">
            <a:spAutoFit/>
          </a:bodyPr>
          <a:lstStyle/>
          <a:p>
            <a:r>
              <a:rPr lang="zh-CN" altLang="zh-CN" b="1" dirty="0">
                <a:latin typeface="Times New Roman"/>
                <a:ea typeface="华文楷体"/>
                <a:cs typeface="Times New Roman"/>
              </a:rPr>
              <a:t>全心全意为人民服务</a:t>
            </a:r>
            <a:endParaRPr lang="zh-CN" altLang="en-US" dirty="0"/>
          </a:p>
        </p:txBody>
      </p:sp>
      <p:sp>
        <p:nvSpPr>
          <p:cNvPr id="4" name="矩形 3"/>
          <p:cNvSpPr/>
          <p:nvPr/>
        </p:nvSpPr>
        <p:spPr>
          <a:xfrm>
            <a:off x="7668472" y="1420723"/>
            <a:ext cx="1620957" cy="523220"/>
          </a:xfrm>
          <a:prstGeom prst="rect">
            <a:avLst/>
          </a:prstGeom>
        </p:spPr>
        <p:txBody>
          <a:bodyPr wrap="none">
            <a:spAutoFit/>
          </a:bodyPr>
          <a:lstStyle/>
          <a:p>
            <a:r>
              <a:rPr lang="zh-CN" altLang="zh-CN" b="1" dirty="0">
                <a:latin typeface="Times New Roman"/>
                <a:ea typeface="华文楷体"/>
                <a:cs typeface="Times New Roman"/>
              </a:rPr>
              <a:t>群众观点</a:t>
            </a:r>
            <a:endParaRPr lang="zh-CN" altLang="en-US" dirty="0"/>
          </a:p>
        </p:txBody>
      </p:sp>
      <p:sp>
        <p:nvSpPr>
          <p:cNvPr id="5" name="矩形 4"/>
          <p:cNvSpPr/>
          <p:nvPr/>
        </p:nvSpPr>
        <p:spPr>
          <a:xfrm>
            <a:off x="8028512" y="2628019"/>
            <a:ext cx="1620957" cy="523220"/>
          </a:xfrm>
          <a:prstGeom prst="rect">
            <a:avLst/>
          </a:prstGeom>
        </p:spPr>
        <p:txBody>
          <a:bodyPr wrap="none">
            <a:spAutoFit/>
          </a:bodyPr>
          <a:lstStyle/>
          <a:p>
            <a:r>
              <a:rPr lang="zh-CN" altLang="zh-CN" b="1" dirty="0">
                <a:latin typeface="Times New Roman"/>
                <a:ea typeface="华文楷体"/>
                <a:cs typeface="Times New Roman"/>
              </a:rPr>
              <a:t>血肉联系</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必须坚持党在社会主义初级阶段的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，即领导和团结全国各族人民，以</a:t>
            </a:r>
            <a:r>
              <a:rPr lang="en-US" altLang="zh-CN" kern="100" dirty="0">
                <a:solidFill>
                  <a:srgbClr val="000000"/>
                </a:solidFill>
                <a:latin typeface="Times New Roman"/>
                <a:ea typeface="华文楷体"/>
                <a:cs typeface="Courier New"/>
              </a:rPr>
              <a:t>______________</a:t>
            </a:r>
            <a:r>
              <a:rPr lang="zh-CN" altLang="zh-CN" kern="100" dirty="0">
                <a:latin typeface="Times New Roman"/>
                <a:cs typeface="Times New Roman"/>
              </a:rPr>
              <a:t>，坚持四项基本原则，坚持改革开放，自力更生，艰苦创业，为把我国建设成为</a:t>
            </a:r>
            <a:r>
              <a:rPr lang="en-US" altLang="zh-CN" kern="100" dirty="0">
                <a:solidFill>
                  <a:srgbClr val="000000"/>
                </a:solidFill>
                <a:latin typeface="Times New Roman"/>
                <a:ea typeface="华文楷体"/>
                <a:cs typeface="Courier New"/>
              </a:rPr>
              <a:t>____________________</a:t>
            </a:r>
            <a:r>
              <a:rPr lang="zh-CN" altLang="zh-CN" kern="100" dirty="0">
                <a:latin typeface="Times New Roman"/>
                <a:cs typeface="Times New Roman"/>
              </a:rPr>
              <a:t>的社会主义现代化强国而奋斗。</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为民造福是立党为公、执政为民的本质要求。必须坚持在发展中保障和改善民生，鼓励共同奋斗创造美好生活，不断实现人民对美好生活的向往。</a:t>
            </a:r>
            <a:endParaRPr lang="zh-CN" altLang="zh-CN" sz="1050" kern="100" dirty="0">
              <a:effectLst/>
              <a:latin typeface="宋体"/>
              <a:cs typeface="Courier New"/>
            </a:endParaRPr>
          </a:p>
        </p:txBody>
      </p:sp>
      <p:sp>
        <p:nvSpPr>
          <p:cNvPr id="3" name="矩形 2"/>
          <p:cNvSpPr/>
          <p:nvPr/>
        </p:nvSpPr>
        <p:spPr>
          <a:xfrm>
            <a:off x="6229089" y="827819"/>
            <a:ext cx="1620957" cy="523220"/>
          </a:xfrm>
          <a:prstGeom prst="rect">
            <a:avLst/>
          </a:prstGeom>
        </p:spPr>
        <p:txBody>
          <a:bodyPr wrap="none">
            <a:spAutoFit/>
          </a:bodyPr>
          <a:lstStyle/>
          <a:p>
            <a:r>
              <a:rPr lang="zh-CN" altLang="zh-CN" b="1" dirty="0">
                <a:latin typeface="Times New Roman"/>
                <a:ea typeface="华文楷体"/>
                <a:cs typeface="Times New Roman"/>
              </a:rPr>
              <a:t>基本路线</a:t>
            </a:r>
            <a:endParaRPr lang="zh-CN" altLang="en-US" dirty="0"/>
          </a:p>
        </p:txBody>
      </p:sp>
      <p:sp>
        <p:nvSpPr>
          <p:cNvPr id="4" name="矩形 3"/>
          <p:cNvSpPr/>
          <p:nvPr/>
        </p:nvSpPr>
        <p:spPr>
          <a:xfrm>
            <a:off x="2592685" y="1439887"/>
            <a:ext cx="2698175" cy="523220"/>
          </a:xfrm>
          <a:prstGeom prst="rect">
            <a:avLst/>
          </a:prstGeom>
        </p:spPr>
        <p:txBody>
          <a:bodyPr wrap="none">
            <a:spAutoFit/>
          </a:bodyPr>
          <a:lstStyle/>
          <a:p>
            <a:r>
              <a:rPr lang="zh-CN" altLang="zh-CN" b="1" dirty="0">
                <a:latin typeface="Times New Roman"/>
                <a:ea typeface="华文楷体"/>
                <a:cs typeface="Times New Roman"/>
              </a:rPr>
              <a:t>经济建设为中心</a:t>
            </a:r>
            <a:endParaRPr lang="zh-CN" altLang="en-US" dirty="0"/>
          </a:p>
        </p:txBody>
      </p:sp>
      <p:sp>
        <p:nvSpPr>
          <p:cNvPr id="5" name="矩形 4"/>
          <p:cNvSpPr/>
          <p:nvPr/>
        </p:nvSpPr>
        <p:spPr>
          <a:xfrm>
            <a:off x="7024076" y="1979310"/>
            <a:ext cx="3775393" cy="523220"/>
          </a:xfrm>
          <a:prstGeom prst="rect">
            <a:avLst/>
          </a:prstGeom>
        </p:spPr>
        <p:txBody>
          <a:bodyPr wrap="none">
            <a:spAutoFit/>
          </a:bodyPr>
          <a:lstStyle/>
          <a:p>
            <a:r>
              <a:rPr lang="zh-CN" altLang="zh-CN" b="1" dirty="0">
                <a:latin typeface="Times New Roman"/>
                <a:ea typeface="华文楷体"/>
                <a:cs typeface="Times New Roman"/>
              </a:rPr>
              <a:t>富强民主文明和谐美丽</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3640740"/>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．中国共产党的性质是中国工人阶级的先锋队。</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．全心全意为人民服务是中国共产党的根本立场。</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．始终坚持以人民为中心是党的根本宗旨。</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．党员不能维护个人利益。</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5</a:t>
            </a:r>
            <a:r>
              <a:rPr lang="zh-CN" altLang="zh-CN" kern="100" dirty="0">
                <a:latin typeface="Times New Roman"/>
                <a:cs typeface="Times New Roman"/>
              </a:rPr>
              <a:t>．中国共产党的执政理念就是努力实现全体公民的利益要求。</a:t>
            </a:r>
            <a:endParaRPr lang="en-US" altLang="zh-CN" kern="100" dirty="0">
              <a:latin typeface="Times New Roman"/>
              <a:cs typeface="Times New Roman"/>
            </a:endParaRPr>
          </a:p>
          <a:p>
            <a:pPr algn="r">
              <a:spcAft>
                <a:spcPts val="0"/>
              </a:spcAft>
            </a:pP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189529" y="13318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199054" y="1893850"/>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18104" y="25510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189529" y="31606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8" name="矩形 7"/>
          <p:cNvSpPr/>
          <p:nvPr/>
        </p:nvSpPr>
        <p:spPr>
          <a:xfrm>
            <a:off x="10208579" y="42655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317</TotalTime>
  <Words>3452</Words>
  <Application>Microsoft Office PowerPoint</Application>
  <PresentationFormat>自定义</PresentationFormat>
  <Paragraphs>168</Paragraphs>
  <Slides>34</Slides>
  <Notes>12</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34</vt:i4>
      </vt:variant>
    </vt:vector>
  </HeadingPairs>
  <TitlesOfParts>
    <vt:vector size="49" baseType="lpstr">
      <vt:lpstr>HelveticaNeueLT Pro 67 MdCn</vt:lpstr>
      <vt:lpstr>等线</vt:lpstr>
      <vt:lpstr>等线 Light</vt:lpstr>
      <vt:lpstr>黑体</vt:lpstr>
      <vt:lpstr>华文楷体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1343</cp:revision>
  <dcterms:created xsi:type="dcterms:W3CDTF">2016-06-29T09:22:00Z</dcterms:created>
  <dcterms:modified xsi:type="dcterms:W3CDTF">2026-02-05T06:54:32Z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