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2"/>
  </p:notesMasterIdLst>
  <p:handoutMasterIdLst>
    <p:handoutMasterId r:id="rId43"/>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664" r:id="rId18"/>
    <p:sldId id="3671" r:id="rId19"/>
    <p:sldId id="3878" r:id="rId20"/>
    <p:sldId id="3879" r:id="rId21"/>
    <p:sldId id="3880" r:id="rId22"/>
    <p:sldId id="3881" r:id="rId23"/>
    <p:sldId id="3882" r:id="rId24"/>
    <p:sldId id="3883" r:id="rId25"/>
    <p:sldId id="3884" r:id="rId26"/>
    <p:sldId id="3891" r:id="rId27"/>
    <p:sldId id="3849" r:id="rId28"/>
    <p:sldId id="3860" r:id="rId29"/>
    <p:sldId id="3861" r:id="rId30"/>
    <p:sldId id="3885" r:id="rId31"/>
    <p:sldId id="3886" r:id="rId32"/>
    <p:sldId id="3887" r:id="rId33"/>
    <p:sldId id="3888" r:id="rId34"/>
    <p:sldId id="3889" r:id="rId35"/>
    <p:sldId id="3890" r:id="rId36"/>
    <p:sldId id="3892" r:id="rId37"/>
    <p:sldId id="3893" r:id="rId38"/>
    <p:sldId id="3784" r:id="rId39"/>
    <p:sldId id="3780" r:id="rId40"/>
    <p:sldId id="2276" r:id="rId41"/>
  </p:sldIdLst>
  <p:sldSz cx="11522075" cy="6480175"/>
  <p:notesSz cx="6858000" cy="9144000"/>
  <p:custDataLst>
    <p:tags r:id="rId4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37</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39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slide" Target="../slides/slide16.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6.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3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23</a:t>
            </a:r>
            <a:r>
              <a:rPr lang="zh-CN" altLang="en-US" sz="1600">
                <a:solidFill>
                  <a:srgbClr val="F2F2F2"/>
                </a:solidFill>
                <a:latin typeface="微软雅黑" panose="020B0503020204020204" pitchFamily="34" charset="-122"/>
                <a:ea typeface="微软雅黑" panose="020B0503020204020204" pitchFamily="34" charset="-122"/>
              </a:rPr>
              <a:t>课　和平发展合作共赢的历史潮流</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23</a:t>
            </a:r>
            <a:r>
              <a:rPr lang="zh-CN" altLang="en-US" sz="1400" b="1">
                <a:solidFill>
                  <a:srgbClr val="C0472D"/>
                </a:solidFill>
                <a:latin typeface="微软雅黑" panose="020B0503020204020204" pitchFamily="34" charset="-122"/>
                <a:ea typeface="微软雅黑" panose="020B0503020204020204" pitchFamily="34" charset="-122"/>
              </a:rPr>
              <a:t>课　和平发展合作共赢的历史潮流</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23%20&#35838;&#21518;&#32032;&#20859;&#35780;&#20215;(&#20108;&#21313;&#19977;)%20%20%20&#21644;&#24179;&#21457;&#23637;&#21512;&#20316;&#20849;&#36194;&#30340;&#21382;&#21490;&#28526;&#27969;.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第九单元　当代世界发展的特点与主要趋势</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和平发展合作共赢的历史潮流</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中国方案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主要内容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中国坚持弘扬和平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公平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正义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自由的全人类共同价值，坚持在和平共处五项原则基础上同各国发展友好合作，坚持推动建设相互尊重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公平正义</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的新型国际关系。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中国倡导构建</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，进一步促进全球治理体系变革。</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752570" y="3428574"/>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合作共赢</a:t>
            </a:r>
            <a:endParaRPr lang="zh-CN" altLang="en-US" dirty="0"/>
          </a:p>
        </p:txBody>
      </p:sp>
      <p:sp>
        <p:nvSpPr>
          <p:cNvPr id="4" name="文本框 3"/>
          <p:cNvSpPr txBox="1"/>
          <p:nvPr/>
        </p:nvSpPr>
        <p:spPr>
          <a:xfrm>
            <a:off x="2908254" y="4083100"/>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人类命运共同体</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24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中国提出构建人类命运共同体的缘由是什么？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spc="-100" dirty="0">
                <a:latin typeface="Times New Roman" panose="02020603050405020304" pitchFamily="18" charset="0"/>
                <a:cs typeface="Times New Roman" panose="02020603050405020304" pitchFamily="18" charset="0"/>
              </a:rPr>
              <a:t>具体措施</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通过实施共建</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一带一路</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倡议</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设立丝路基金</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倡议设立</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a:t>
            </a:r>
            <a:r>
              <a:rPr lang="zh-CN" altLang="zh-CN" kern="100" spc="-100" dirty="0">
                <a:latin typeface="Times New Roman" panose="02020603050405020304" pitchFamily="18" charset="0"/>
                <a:cs typeface="Times New Roman" panose="02020603050405020304" pitchFamily="18" charset="0"/>
              </a:rPr>
              <a:t>等具体措施，以自己的发展惠及世界。</a:t>
            </a:r>
            <a:endParaRPr lang="zh-CN" altLang="zh-CN" sz="1050" kern="100" spc="-100" dirty="0">
              <a:latin typeface="宋体" panose="02010600030101010101" pitchFamily="2" charset="-122"/>
              <a:cs typeface="Courier New" panose="02070309020205020404" pitchFamily="49" charset="0"/>
            </a:endParaRPr>
          </a:p>
        </p:txBody>
      </p:sp>
      <p:sp>
        <p:nvSpPr>
          <p:cNvPr id="4" name="矩形 3"/>
          <p:cNvSpPr/>
          <p:nvPr/>
        </p:nvSpPr>
        <p:spPr>
          <a:xfrm>
            <a:off x="415037" y="1362591"/>
            <a:ext cx="10692000" cy="3323987"/>
          </a:xfrm>
          <a:prstGeom prst="rect">
            <a:avLst/>
          </a:prstGeom>
        </p:spPr>
        <p:txBody>
          <a:bodyPr wrap="square">
            <a:spAutoFit/>
          </a:bodyPr>
          <a:lstStyle/>
          <a:p>
            <a:pPr algn="just" hangingPunct="0">
              <a:lnSpc>
                <a:spcPct val="150000"/>
              </a:lnSpc>
              <a:spcAft>
                <a:spcPts val="0"/>
              </a:spcAft>
            </a:pPr>
            <a:r>
              <a:rPr lang="zh-CN" altLang="zh-CN" b="1" kern="100" dirty="0">
                <a:ea typeface="华文楷体" panose="02010600040101010101" pitchFamily="2" charset="-122"/>
                <a:cs typeface="Times New Roman" panose="02020603050405020304" pitchFamily="18" charset="0"/>
              </a:rPr>
              <a:t>基于中国对当今世界和平</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发展</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合作</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共赢的历史大势的准确把握。源自中华文明</a:t>
            </a:r>
            <a:r>
              <a:rPr lang="en-US"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以和为贵</a:t>
            </a:r>
            <a:r>
              <a:rPr lang="en-US"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协和万邦</a:t>
            </a:r>
            <a:r>
              <a:rPr lang="en-US"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的和平思想与和谐理念。是中国为维护世界和平与促进共同发展给出的一个可供选择的</a:t>
            </a:r>
            <a:r>
              <a:rPr lang="zh-CN" altLang="zh-CN" b="1" kern="100" dirty="0">
                <a:latin typeface="宋体" panose="02010600030101010101" pitchFamily="2" charset="-122"/>
                <a:cs typeface="Times New Roman" panose="02020603050405020304" pitchFamily="18" charset="0"/>
              </a:rPr>
              <a:t>、</a:t>
            </a:r>
            <a:r>
              <a:rPr lang="zh-CN" altLang="zh-CN" b="1" kern="100" dirty="0">
                <a:ea typeface="华文楷体" panose="02010600040101010101" pitchFamily="2" charset="-122"/>
                <a:cs typeface="Times New Roman" panose="02020603050405020304" pitchFamily="18" charset="0"/>
              </a:rPr>
              <a:t>理性可行的行动方案。是为了推动国际秩序和国际体系朝着更加公正合理的方向发展。</a:t>
            </a:r>
            <a:endParaRPr lang="zh-CN" altLang="zh-CN" sz="1050" kern="100" dirty="0">
              <a:latin typeface="宋体" panose="02010600030101010101" pitchFamily="2" charset="-122"/>
              <a:cs typeface="Courier New" panose="02070309020205020404" pitchFamily="49" charset="0"/>
            </a:endParaRPr>
          </a:p>
        </p:txBody>
      </p:sp>
      <p:sp>
        <p:nvSpPr>
          <p:cNvPr id="5" name="文本框 4"/>
          <p:cNvSpPr txBox="1"/>
          <p:nvPr/>
        </p:nvSpPr>
        <p:spPr>
          <a:xfrm>
            <a:off x="1296541" y="5338922"/>
            <a:ext cx="3775393"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亚洲基础设施投资银行</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6938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和平与发展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zh-CN"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zh-CN"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zh-CN"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endParaRPr lang="zh-CN" altLang="zh-CN" kern="100" dirty="0">
              <a:latin typeface="Times New Roman" panose="02020603050405020304" pitchFamily="18" charset="0"/>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上图雕塑的主旨是什么？</a:t>
            </a:r>
            <a:endParaRPr lang="zh-CN" altLang="zh-CN" sz="1050" kern="100" dirty="0">
              <a:latin typeface="宋体" panose="02010600030101010101" pitchFamily="2" charset="-122"/>
              <a:cs typeface="Courier New" panose="02070309020205020404" pitchFamily="49" charset="0"/>
            </a:endParaRPr>
          </a:p>
        </p:txBody>
      </p:sp>
      <p:pic>
        <p:nvPicPr>
          <p:cNvPr id="4098" name="Picture 2" descr="2025LS1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48785" y="1440815"/>
            <a:ext cx="2444115" cy="2632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71170" y="4502150"/>
            <a:ext cx="10499725" cy="20300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雕塑中的</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剑</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是战争的象征，</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犁</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是农业</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发展</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的象征。</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铸剑为犁</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意味着抛弃战争而追求和平发展，这符合联合国的宗旨。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8366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P142</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历史纵横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。就《巴黎协定》从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公约</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协定</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的历程，谈谈你的看法。</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40336"/>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从</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公约</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到</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协定</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的历程表明，解决气候变化问题任重道远，艰难曲折；既关注未来又兼顾历史，要充分体现发达国家和发展中国家</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共同但有区别的责任</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，才能尽显公平和平等；我国倡导的</a:t>
            </a:r>
            <a:r>
              <a:rPr lang="zh-CN" altLang="en-US" b="1" kern="100" dirty="0">
                <a:solidFill>
                  <a:schemeClr val="tx1"/>
                </a:solidFill>
                <a:ea typeface="华文楷体" panose="02010600040101010101" pitchFamily="2" charset="-122"/>
                <a:cs typeface="Times New Roman" panose="02020603050405020304" pitchFamily="18" charset="0"/>
              </a:rPr>
              <a:t>构建</a:t>
            </a:r>
            <a:r>
              <a:rPr lang="zh-CN" altLang="zh-CN" b="1" kern="100" dirty="0">
                <a:solidFill>
                  <a:schemeClr val="tx1"/>
                </a:solidFill>
                <a:ea typeface="华文楷体" panose="02010600040101010101" pitchFamily="2" charset="-122"/>
                <a:cs typeface="Times New Roman" panose="02020603050405020304" pitchFamily="18" charset="0"/>
              </a:rPr>
              <a:t>人类命运共同体的理念是符合时代潮流和历史趋势的；必须在联合国框架下，才能有效地抵制霸权主义和强权政治。</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习近平</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总书记</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在中共十九大报告中指出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实施共建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倡议，发起创办亚洲基础设施投资银行，设立丝路基金，举办首届</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国际合作高峰论坛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亚太经合组织领导人非正式会议</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二十国集团领导人杭州峰会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金砖国家领导人厦门会晤</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亚信峰会。倡导构建人类命运共同体，促进全球治理体系变革。</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35788"/>
          </a:xfrm>
        </p:spPr>
        <p:txBody>
          <a:bodyPr/>
          <a:lstStyle/>
          <a:p>
            <a:r>
              <a:rPr lang="zh-CN" altLang="zh-CN" kern="100" spc="100" dirty="0">
                <a:solidFill>
                  <a:prstClr val="black"/>
                </a:solidFill>
                <a:latin typeface="Times New Roman" panose="02020603050405020304" pitchFamily="18" charset="0"/>
                <a:cs typeface="Times New Roman" panose="02020603050405020304" pitchFamily="18" charset="0"/>
              </a:rPr>
              <a:t>根据材料，概括改革开放以来我国对全球治理作出了哪些方面的贡献。</a:t>
            </a:r>
            <a:endParaRPr lang="zh-CN" altLang="en-US" spc="100" dirty="0"/>
          </a:p>
        </p:txBody>
      </p:sp>
      <p:sp>
        <p:nvSpPr>
          <p:cNvPr id="4" name="矩形 3"/>
          <p:cNvSpPr/>
          <p:nvPr/>
        </p:nvSpPr>
        <p:spPr>
          <a:xfrm>
            <a:off x="415037" y="1901260"/>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积极参加全球建设；组织</a:t>
            </a:r>
            <a:r>
              <a:rPr lang="zh-CN" altLang="en-US" b="1" kern="100" dirty="0">
                <a:solidFill>
                  <a:schemeClr val="tx1"/>
                </a:solidFill>
                <a:ea typeface="华文楷体" panose="02010600040101010101" pitchFamily="2" charset="-122"/>
                <a:cs typeface="Times New Roman" panose="02020603050405020304" pitchFamily="18" charset="0"/>
              </a:rPr>
              <a:t>或</a:t>
            </a:r>
            <a:r>
              <a:rPr lang="zh-CN" altLang="zh-CN" b="1" kern="100" dirty="0">
                <a:solidFill>
                  <a:schemeClr val="tx1"/>
                </a:solidFill>
                <a:ea typeface="华文楷体" panose="02010600040101010101" pitchFamily="2" charset="-122"/>
                <a:cs typeface="Times New Roman" panose="02020603050405020304" pitchFamily="18" charset="0"/>
              </a:rPr>
              <a:t>参加全球多边会议，探讨全球治理模式；</a:t>
            </a:r>
            <a:r>
              <a:rPr lang="zh-CN" altLang="en-US" b="1" kern="100" dirty="0">
                <a:solidFill>
                  <a:schemeClr val="tx1"/>
                </a:solidFill>
                <a:ea typeface="华文楷体" panose="02010600040101010101" pitchFamily="2" charset="-122"/>
                <a:cs typeface="Times New Roman" panose="02020603050405020304" pitchFamily="18" charset="0"/>
              </a:rPr>
              <a:t>倡导</a:t>
            </a:r>
            <a:r>
              <a:rPr lang="zh-CN" altLang="zh-CN" b="1" kern="100" dirty="0">
                <a:solidFill>
                  <a:schemeClr val="tx1"/>
                </a:solidFill>
                <a:ea typeface="华文楷体" panose="02010600040101010101" pitchFamily="2" charset="-122"/>
                <a:cs typeface="Times New Roman" panose="02020603050405020304" pitchFamily="18" charset="0"/>
              </a:rPr>
              <a:t>构建人类命运共同体的设想，促进全球治理体系变革。</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和平与发展问题</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1164229"/>
          </a:xfrm>
        </p:spPr>
        <p:txBody>
          <a:bodyPr/>
          <a:lstStyle/>
          <a:p>
            <a:pPr algn="just" hangingPunct="0">
              <a:lnSpc>
                <a:spcPct val="13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　最富国与最穷国人均</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GDP</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对比</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货币单位</a:t>
            </a:r>
            <a:r>
              <a:rPr lang="zh-CN"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美元</a:t>
            </a:r>
            <a:r>
              <a:rPr lang="en-US" altLang="zh-CN" kern="100">
                <a:latin typeface="Times New Roman" panose="02020603050405020304" pitchFamily="18" charset="0"/>
                <a:ea typeface="华文楷体" panose="02010600040101010101" pitchFamily="2"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7" y="3428137"/>
          <a:ext cx="10699240" cy="2476246"/>
        </p:xfrm>
        <a:graphic>
          <a:graphicData uri="http://schemas.openxmlformats.org/drawingml/2006/table">
            <a:tbl>
              <a:tblPr/>
              <a:tblGrid>
                <a:gridCol w="2139848">
                  <a:extLst>
                    <a:ext uri="{9D8B030D-6E8A-4147-A177-3AD203B41FA5}">
                      <a16:colId xmlns:a16="http://schemas.microsoft.com/office/drawing/2014/main" val="20000"/>
                    </a:ext>
                  </a:extLst>
                </a:gridCol>
                <a:gridCol w="2139848">
                  <a:extLst>
                    <a:ext uri="{9D8B030D-6E8A-4147-A177-3AD203B41FA5}">
                      <a16:colId xmlns:a16="http://schemas.microsoft.com/office/drawing/2014/main" val="20001"/>
                    </a:ext>
                  </a:extLst>
                </a:gridCol>
                <a:gridCol w="2139848">
                  <a:extLst>
                    <a:ext uri="{9D8B030D-6E8A-4147-A177-3AD203B41FA5}">
                      <a16:colId xmlns:a16="http://schemas.microsoft.com/office/drawing/2014/main" val="20002"/>
                    </a:ext>
                  </a:extLst>
                </a:gridCol>
                <a:gridCol w="2139848">
                  <a:extLst>
                    <a:ext uri="{9D8B030D-6E8A-4147-A177-3AD203B41FA5}">
                      <a16:colId xmlns:a16="http://schemas.microsoft.com/office/drawing/2014/main" val="20003"/>
                    </a:ext>
                  </a:extLst>
                </a:gridCol>
                <a:gridCol w="2139848">
                  <a:extLst>
                    <a:ext uri="{9D8B030D-6E8A-4147-A177-3AD203B41FA5}">
                      <a16:colId xmlns:a16="http://schemas.microsoft.com/office/drawing/2014/main" val="20004"/>
                    </a:ext>
                  </a:extLst>
                </a:gridCol>
              </a:tblGrid>
              <a:tr h="432048">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最富国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最穷国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差值</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倍数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04038">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1981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21 115</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198</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20 917</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107</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7044">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1991</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32 471</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213</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32 258</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152</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8042">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2001</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39 931</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164</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39 767</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243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67072">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2011</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65 860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422</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65 438</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156</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2339987"/>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根据史料一，指出当今世界人类发展面临的问题。</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996833"/>
            <a:ext cx="8225726"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发达国家和发展中国家的贫富差距加大。</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423716"/>
          <a:ext cx="10692000" cy="4178894"/>
        </p:xfrm>
        <a:graphic>
          <a:graphicData uri="http://schemas.openxmlformats.org/drawingml/2006/table">
            <a:tbl>
              <a:tblPr/>
              <a:tblGrid>
                <a:gridCol w="1169536">
                  <a:extLst>
                    <a:ext uri="{9D8B030D-6E8A-4147-A177-3AD203B41FA5}">
                      <a16:colId xmlns:a16="http://schemas.microsoft.com/office/drawing/2014/main" val="20000"/>
                    </a:ext>
                  </a:extLst>
                </a:gridCol>
                <a:gridCol w="9522464">
                  <a:extLst>
                    <a:ext uri="{9D8B030D-6E8A-4147-A177-3AD203B41FA5}">
                      <a16:colId xmlns:a16="http://schemas.microsoft.com/office/drawing/2014/main" val="20001"/>
                    </a:ext>
                  </a:extLst>
                </a:gridCol>
              </a:tblGrid>
              <a:tr h="321138">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1992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中法加入核不扩散条约</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60267">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1996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中</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英</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俄等</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149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个国家先后签署《全面禁止核试验条约》；中国宣布暂停核试验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6172">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2000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朝韩首脑会晤，承诺为实现半岛统一展开交流；在悉尼奥运会上，双方队员首次打着朝鲜半岛旗走进会场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6104">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2001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9</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11</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事件造成近</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3 000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人丧生，经济损失达上千亿美元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7210">
                <a:tc>
                  <a:txBody>
                    <a:bodyPr/>
                    <a:lstStyle/>
                    <a:p>
                      <a:pPr algn="just"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1990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年以后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中国积极参加联合国的维和行动；在诸多国际政治和外交问题上保持了极大的冷静和克制；积极参与维护世界和平</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从史料二中提取两条或两条以上信息，拟定一个论题，并就所拟论题进行简要阐述。</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36854"/>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冷战结束后，世界并不太平，呈现出和平与动荡</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缓和与紧张并存的局面。</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84105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了解冷战结束后世界的发展特点以及出现的全球性问题，认识人类社会面临的机遇与挑战，理解和平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共赢成为</a:t>
            </a:r>
            <a:r>
              <a:rPr lang="zh-CN" altLang="en-US" kern="100" dirty="0">
                <a:latin typeface="Times New Roman" panose="02020603050405020304" pitchFamily="18" charset="0"/>
                <a:cs typeface="Times New Roman" panose="02020603050405020304" pitchFamily="18" charset="0"/>
              </a:rPr>
              <a:t>历史</a:t>
            </a:r>
            <a:r>
              <a:rPr lang="zh-CN" altLang="zh-CN" kern="100" dirty="0">
                <a:latin typeface="Times New Roman" panose="02020603050405020304" pitchFamily="18" charset="0"/>
                <a:cs typeface="Times New Roman" panose="02020603050405020304" pitchFamily="18" charset="0"/>
              </a:rPr>
              <a:t>潮流</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了解加强全球治理的背景和表现，分析构建人类命运共同体的原因，牢固树立构建人类命运共同体意识，共同担当，同舟共济，共促全球的和平与发展</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阐述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冷战结束后，在核不扩散问题上，相关国家达成一致意见；朝鲜半岛局势也出现了一定程度的缓和。但恐怖主义在极大程度上依旧威胁着世界人民的生命和财产安全。因此，冷战结束后世界并不太平，呈现出和平与动荡</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缓和与紧张并存的局面。</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和平与发展成为不可阻挡的历史潮流的原因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两次世界大战给人类留下深重灾难和沉痛教训，世界各国人民对和平的追求十分强烈；和平与发展成为历史潮流，民心所向。</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世界经济的发展加深了各国利益的相互交织和相互依赖，冷战结束后多极化进程使世界各种主要力量彼此制衡。</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广大发展中国家力量的发展，尤其是中国的发展壮大，对世界和平与发展起着重要作用，通过和平方式解决国际争端越来越受到国际社会的重视。</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进入</a:t>
            </a:r>
            <a:r>
              <a:rPr lang="en-US" altLang="zh-CN" kern="100" dirty="0">
                <a:latin typeface="Times New Roman" panose="02020603050405020304" pitchFamily="18" charset="0"/>
                <a:cs typeface="Courier New" panose="02070309020205020404" pitchFamily="49" charset="0"/>
              </a:rPr>
              <a:t>21</a:t>
            </a:r>
            <a:r>
              <a:rPr lang="zh-CN" altLang="zh-CN" kern="100" dirty="0">
                <a:latin typeface="Times New Roman" panose="02020603050405020304" pitchFamily="18" charset="0"/>
                <a:cs typeface="Times New Roman" panose="02020603050405020304" pitchFamily="18" charset="0"/>
              </a:rPr>
              <a:t>世纪以来，虽然社会矛盾和种族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宗教冲突频发，但世界多极化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经济全球化深入发展，社会信息化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文化多样性持续推进，全球性合作向多层次</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全方位拓展。由此可见</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．经济全球化是不可阻挡的趋势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．全球化离不开广泛的国际合作</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．国际政治经济局势发展不平衡</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共赢是不可阻挡的历史潮流</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但世界多极化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经济全球化深入发展，社会信息化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文化多样</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性</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持续推进，全球性合作向多层次全方位拓展</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可知，当今世界合作不断深入，和平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共赢是不可阻挡的历史潮流，故选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项；经济全球化只是其中一个方面，排除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材料强调合作向多层次</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全方位拓展，不仅仅是广泛，排除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项；材料强调国际合作的趋势，</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没有</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体现</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国际</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政治经济局势，排除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(2)1992</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170</a:t>
            </a:r>
            <a:r>
              <a:rPr lang="zh-CN" altLang="zh-CN" kern="100" dirty="0">
                <a:latin typeface="Times New Roman" panose="02020603050405020304" pitchFamily="18" charset="0"/>
                <a:cs typeface="Times New Roman" panose="02020603050405020304" pitchFamily="18" charset="0"/>
              </a:rPr>
              <a:t>多个国家和地区的领导人在巴西里约热内卢参加联合国环境与发展会议。会议通过了《全球</a:t>
            </a:r>
            <a:r>
              <a:rPr lang="en-US" altLang="zh-CN" kern="100" dirty="0">
                <a:latin typeface="Times New Roman" panose="02020603050405020304" pitchFamily="18" charset="0"/>
                <a:cs typeface="Courier New" panose="02070309020205020404" pitchFamily="49" charset="0"/>
              </a:rPr>
              <a:t>21</a:t>
            </a:r>
            <a:r>
              <a:rPr lang="zh-CN" altLang="zh-CN" kern="100" dirty="0">
                <a:latin typeface="Times New Roman" panose="02020603050405020304" pitchFamily="18" charset="0"/>
                <a:cs typeface="Times New Roman" panose="02020603050405020304" pitchFamily="18" charset="0"/>
              </a:rPr>
              <a:t>世纪议程》《里约环境与发展宣言》《关于森林问题的原则声明》等文件，并签署了《联合国气候变化框架公约》和《生物多样性公约》。这一做法</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．体现了世界各国命运与共</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．说明环境与经济实现了协调发展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．得到了世界各国普遍认可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．反映共商共建治理体系得以建立</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34921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根据材料可知，世界各个国家和地区联合共同治理气候问题，体现了各国的命运与共，故选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项；环境与经济并未实现协调发展，排除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普遍认可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表述过于绝对，排除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项；共商共建治理体系还未建立，尚在探索之中，排除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全球治理与中国方案</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4546694"/>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对全球治理至今并没有一致的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明确的定义，类似的概念还有</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世界政治的治理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世界范围的治理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国际秩序的治理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全球秩序的治理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等。大体上说，所谓全球治理，指的是通过具有约束力的国际规则解决全球性的冲突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生态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人权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移民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毒品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走私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传染病等问题，以维持正常的国际政治经济秩序。</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505301"/>
          </a:xfrm>
        </p:spPr>
        <p:txBody>
          <a:bodyPr/>
          <a:lstStyle/>
          <a:p>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全球治理的要素主要有以下五个</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全球治理的价值</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全球治理的规则</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全球治理的主体或基本单元</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全球治理的对象或客体以及全球治理的效果。</a:t>
            </a:r>
            <a:endParaRPr lang="en-US" altLang="zh-CN" kern="100" dirty="0">
              <a:solidFill>
                <a:prstClr val="black"/>
              </a:solidFill>
              <a:latin typeface="Times New Roman" panose="02020603050405020304" pitchFamily="18" charset="0"/>
              <a:ea typeface="华文楷体" panose="02010600040101010101" pitchFamily="2" charset="-122"/>
              <a:cs typeface="Times New Roman" panose="02020603050405020304" pitchFamily="18" charset="0"/>
            </a:endParaRPr>
          </a:p>
          <a:p>
            <a:pPr algn="r"/>
            <a:r>
              <a:rPr lang="en-US" altLang="zh-CN" kern="100" dirty="0">
                <a:solidFill>
                  <a:prstClr val="black"/>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摘编自俞可平主编《全球化</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全球治理》</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从史料一中关于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全球治理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类似的概念来看，它们有什么共同特点？全球治理的价值取向是什么？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0850"/>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共同特点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都强调一种全球视野，并指向</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治理</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。价值取向</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全球治理有着共同的价值取向，即通过具有约束力的国际规则解决全球性的问题，以维持正常的国际政治经济秩序。</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当今世界，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西方之乱</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中国之治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并存。西方社会</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治理赤字</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信任赤字</a:t>
            </a:r>
            <a:r>
              <a:rPr lang="zh-CN" altLang="en-US" kern="100" dirty="0">
                <a:latin typeface="宋体" panose="02010600030101010101" pitchFamily="2" charset="-122"/>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发展赤字</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此起彼伏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新时代的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哈姆雷特之问</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，正悄然把引领世界的希望寄托中国。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中国给世界提供的真诚良方是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打造开放共赢合作模式，构建人类命运共同体，既独立自主搞好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自转</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，又合作</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共享</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搞好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公转</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摘编自史鹏飞《让中国梦与世界梦在共同命运中交相辉映》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00" y="2700027"/>
            <a:ext cx="10801200" cy="17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根据史料二并结合所学知识，简析中国积极</a:t>
            </a:r>
            <a:r>
              <a:rPr lang="zh-CN" altLang="en-US" kern="100" dirty="0">
                <a:latin typeface="Times New Roman" panose="02020603050405020304" pitchFamily="18" charset="0"/>
                <a:cs typeface="Times New Roman" panose="02020603050405020304" pitchFamily="18" charset="0"/>
              </a:rPr>
              <a:t>倡导</a:t>
            </a:r>
            <a:r>
              <a:rPr lang="zh-CN" altLang="zh-CN" kern="100" dirty="0">
                <a:latin typeface="Times New Roman" panose="02020603050405020304" pitchFamily="18" charset="0"/>
                <a:cs typeface="Times New Roman" panose="02020603050405020304" pitchFamily="18" charset="0"/>
              </a:rPr>
              <a:t>构建人类命运共同体的意义。</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2591"/>
            <a:ext cx="10692000" cy="2677656"/>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有利于开创中国特色大国外交新局面；为全面建</a:t>
            </a:r>
            <a:r>
              <a:rPr lang="zh-CN" altLang="en-US" b="1" kern="100" dirty="0">
                <a:solidFill>
                  <a:schemeClr val="tx1"/>
                </a:solidFill>
                <a:ea typeface="华文楷体" panose="02010600040101010101" pitchFamily="2" charset="-122"/>
                <a:cs typeface="Times New Roman" panose="02020603050405020304" pitchFamily="18" charset="0"/>
              </a:rPr>
              <a:t>成</a:t>
            </a:r>
            <a:r>
              <a:rPr lang="zh-CN" altLang="zh-CN" b="1" kern="100" dirty="0">
                <a:solidFill>
                  <a:schemeClr val="tx1"/>
                </a:solidFill>
                <a:ea typeface="华文楷体" panose="02010600040101010101" pitchFamily="2" charset="-122"/>
                <a:cs typeface="Times New Roman" panose="02020603050405020304" pitchFamily="18" charset="0"/>
              </a:rPr>
              <a:t>社会主义现代化强国创造有利条件</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有利于提高中国的综合国力</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；有利于提高中国的国际地位；有利于推动建立公正合理的国际政治经济新秩序；有利于世界的和平与发展。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全球治理的核心要素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全球治理的价值。在全球范围内所要达到的理想目标，应当是超越国家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种族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宗教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意识形态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经济发展水平的全人类的共同价值。</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全球治理的规则体系。维护国际社会正常秩序，实现人类共同价值的规则体系，包括用以调节国际关系和规范国际秩序的所有跨国性的原则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规范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标准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协议</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程序等。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全球治理的主体。制定和实施全球规则制度的组织机构主要有三类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各国政府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政府部门及地区的政府当局；正式的国际组织，如联合国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世界银行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世界贸易组织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国际货币基金组织等；非正式的全球公民社会组织。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(4)</a:t>
            </a:r>
            <a:r>
              <a:rPr lang="zh-CN" altLang="zh-CN" kern="100" spc="-100" dirty="0">
                <a:latin typeface="Times New Roman" panose="02020603050405020304" pitchFamily="18" charset="0"/>
                <a:cs typeface="Times New Roman" panose="02020603050405020304" pitchFamily="18" charset="0"/>
              </a:rPr>
              <a:t>全球治理的客体。指已经影响或者将要影响全人类的</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依靠单个国家难以解决的跨国性问题，主要包括全球安全</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生态环境等问题。</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全球治理的效果。集中体现为国际规制的有效性，具体包括国际规则制度的透明度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完善性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适应性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政府能力等。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中国通过举办</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一带一路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国际合作高峰论坛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二十国集团领导人杭州峰会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亚太经合组织北京会议等主场外交，积极参与和引领全球治理进程。在伊朗核问题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叙利亚问题等重大国际和地区问题上，中国积极探索解决办法。这都体现了中国</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．是区域性国际组织的参与者</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．确立了主导世界发展的地位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．贡献中国智慧</a:t>
            </a:r>
            <a:r>
              <a:rPr lang="zh-CN" altLang="en-US"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推动世界共赢</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．已步入世界发达国家的行列</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98796"/>
            <a:ext cx="10692000" cy="1961371"/>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积极参与和引领全球治理进程。在伊朗核问题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叙利亚问题等重大国际和地区问题上，中国积极探索解决办法</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可知，中国贡献中国智慧</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积极推动世界共赢，故选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杭州在《马可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波罗行纪》里被描述为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千桥之城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，桥是这个城市特有的文化符号。</a:t>
            </a:r>
            <a:r>
              <a:rPr lang="en-US" altLang="zh-CN" kern="100" dirty="0">
                <a:latin typeface="Times New Roman" panose="02020603050405020304" pitchFamily="18" charset="0"/>
                <a:cs typeface="Courier New" panose="02070309020205020404" pitchFamily="49" charset="0"/>
              </a:rPr>
              <a:t>2016</a:t>
            </a:r>
            <a:r>
              <a:rPr lang="zh-CN" altLang="zh-CN" kern="100" dirty="0">
                <a:latin typeface="Times New Roman" panose="02020603050405020304" pitchFamily="18" charset="0"/>
                <a:cs typeface="Times New Roman" panose="02020603050405020304" pitchFamily="18" charset="0"/>
              </a:rPr>
              <a:t>年二十国集团领导人杭州峰会会标用</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根等粗等距</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两端不封闭的光纤，描绘出一个桥形轮廓，在色彩上选用了蓝色和绿色。该创意重在表达</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．全球信息化已成时代潮流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．中</a:t>
            </a:r>
            <a:r>
              <a:rPr lang="zh-CN" altLang="en-US" kern="100" dirty="0">
                <a:latin typeface="Times New Roman" panose="02020603050405020304" pitchFamily="18" charset="0"/>
                <a:cs typeface="Times New Roman" panose="02020603050405020304" pitchFamily="18" charset="0"/>
              </a:rPr>
              <a:t>华</a:t>
            </a:r>
            <a:r>
              <a:rPr lang="zh-CN" altLang="zh-CN" kern="100" dirty="0">
                <a:latin typeface="Times New Roman" panose="02020603050405020304" pitchFamily="18" charset="0"/>
                <a:cs typeface="Times New Roman" panose="02020603050405020304" pitchFamily="18" charset="0"/>
              </a:rPr>
              <a:t>文化的多元一体特征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．合作共赢中促发展的理念</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．倡导全球治理体系的变革</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根据材料并结合所学知识可知，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根光纤象征着</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个国家，等粗等距象征着国家间的平等，蓝色和绿色象征着合作共赢，故选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项；材料主旨是二十国集团领导人杭州峰会会标的设计意图，不能说明全球信息化问题，排除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项；中</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文化的多元一体特征是强调我国的传统文化，而材料强调国</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际</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合作，排除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年二十国集团领导人杭州峰会主题是</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构建创新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活力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联动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包容的世界经济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，没有涉及全球治理体系的变革，排除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2025LS1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21862" y="1619907"/>
            <a:ext cx="6876764" cy="430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和平发展合作共赢的历史潮流</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4494115"/>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对世界和平与发展的追求</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和平与发展的表现</a:t>
            </a:r>
            <a:endParaRPr lang="zh-CN" altLang="zh-CN" sz="1050" kern="100" dirty="0">
              <a:latin typeface="宋体" panose="02010600030101010101" pitchFamily="2" charset="-122"/>
              <a:cs typeface="Courier New" panose="02070309020205020404" pitchFamily="49" charset="0"/>
            </a:endParaRPr>
          </a:p>
          <a:p>
            <a:pPr algn="di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和平的表现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第二次世界大战后，尽管发生了冷战和多次</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p>
          <a:p>
            <a:pPr algn="just" hangingPunct="0">
              <a:lnSpc>
                <a:spcPct val="13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spc="100" dirty="0">
                <a:latin typeface="Times New Roman" panose="02020603050405020304" pitchFamily="18" charset="0"/>
                <a:cs typeface="Times New Roman" panose="02020603050405020304" pitchFamily="18" charset="0"/>
              </a:rPr>
              <a:t>，但是没有发生过新的世界大战，一些局部冲突也得到政治解决。</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发展的表现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由于长期</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的国际环境，世界范围内的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科技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文化等各方面都获得了惊人的发展，极大地改变了各国和整个世界的面貌。</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862087" y="282497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局部战</a:t>
            </a:r>
            <a:endParaRPr lang="zh-CN" altLang="en-US" dirty="0"/>
          </a:p>
        </p:txBody>
      </p:sp>
      <p:sp>
        <p:nvSpPr>
          <p:cNvPr id="5" name="矩形 4"/>
          <p:cNvSpPr/>
          <p:nvPr/>
        </p:nvSpPr>
        <p:spPr>
          <a:xfrm>
            <a:off x="415037" y="3366663"/>
            <a:ext cx="543739" cy="523220"/>
          </a:xfrm>
          <a:prstGeom prst="rect">
            <a:avLst/>
          </a:prstGeom>
        </p:spPr>
        <p:txBody>
          <a:bodyPr wrap="none">
            <a:spAutoFit/>
          </a:bodyPr>
          <a:lstStyle/>
          <a:p>
            <a:pPr lvl="0"/>
            <a:r>
              <a:rPr lang="zh-CN" altLang="zh-CN" b="1" dirty="0">
                <a:ea typeface="华文楷体" panose="02010600040101010101" pitchFamily="2" charset="-122"/>
                <a:cs typeface="Times New Roman" panose="02020603050405020304" pitchFamily="18" charset="0"/>
              </a:rPr>
              <a:t>争</a:t>
            </a:r>
            <a:endParaRPr lang="zh-CN" altLang="en-US" dirty="0"/>
          </a:p>
        </p:txBody>
      </p:sp>
      <p:sp>
        <p:nvSpPr>
          <p:cNvPr id="6" name="文本框 5"/>
          <p:cNvSpPr txBox="1"/>
          <p:nvPr/>
        </p:nvSpPr>
        <p:spPr>
          <a:xfrm>
            <a:off x="4572905" y="446422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和平</a:t>
            </a:r>
            <a:endParaRPr lang="zh-CN" altLang="en-US" dirty="0"/>
          </a:p>
        </p:txBody>
      </p:sp>
      <p:sp>
        <p:nvSpPr>
          <p:cNvPr id="7" name="文本框 6"/>
          <p:cNvSpPr txBox="1"/>
          <p:nvPr/>
        </p:nvSpPr>
        <p:spPr>
          <a:xfrm>
            <a:off x="9748484" y="447056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经济</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推动和平与发展的因素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人类进入</a:t>
            </a:r>
            <a:r>
              <a:rPr lang="en-US" altLang="zh-CN" kern="100" dirty="0">
                <a:latin typeface="Times New Roman" panose="02020603050405020304" pitchFamily="18" charset="0"/>
                <a:cs typeface="Courier New" panose="02070309020205020404" pitchFamily="49" charset="0"/>
              </a:rPr>
              <a:t>21</a:t>
            </a:r>
            <a:r>
              <a:rPr lang="zh-CN" altLang="zh-CN" kern="100" dirty="0">
                <a:latin typeface="Times New Roman" panose="02020603050405020304" pitchFamily="18" charset="0"/>
                <a:cs typeface="Times New Roman" panose="02020603050405020304" pitchFamily="18" charset="0"/>
              </a:rPr>
              <a:t>世纪，</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继续发展，经济全球化不可逆转，全球和区域合作方兴未艾，各国之间的相互依存日益紧密。和平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发展</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共赢是不可阻挡的历史潮流。</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7957281" y="874426"/>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世界多极化</a:t>
            </a:r>
            <a:endParaRPr lang="zh-CN" altLang="en-US" dirty="0"/>
          </a:p>
        </p:txBody>
      </p:sp>
      <p:sp>
        <p:nvSpPr>
          <p:cNvPr id="4" name="文本框 3"/>
          <p:cNvSpPr txBox="1"/>
          <p:nvPr/>
        </p:nvSpPr>
        <p:spPr>
          <a:xfrm>
            <a:off x="6049069" y="214303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合作</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人类发展面临的问题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发展方面</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的动力依然不足。</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世界经济发展不平衡，南北差距和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日益严重。</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72505" y="2143033"/>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世界经济增长</a:t>
            </a:r>
            <a:endParaRPr lang="zh-CN" altLang="en-US" dirty="0"/>
          </a:p>
        </p:txBody>
      </p:sp>
      <p:sp>
        <p:nvSpPr>
          <p:cNvPr id="4" name="文本框 3"/>
          <p:cNvSpPr txBox="1"/>
          <p:nvPr/>
        </p:nvSpPr>
        <p:spPr>
          <a:xfrm>
            <a:off x="6409109" y="280803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贫富分化</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和平与安全问题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地区热点问题此起彼伏。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非传统安全威胁持续蔓延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大规模杀伤性武器扩散</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网络安全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重大传染性疾病</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跨国刑事犯罪</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恶化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气候变化等。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海洋权益和极地资源争夺日趋激烈。</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109409" y="215144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恐怖主义</a:t>
            </a:r>
            <a:endParaRPr lang="zh-CN" altLang="en-US" dirty="0"/>
          </a:p>
        </p:txBody>
      </p:sp>
      <p:sp>
        <p:nvSpPr>
          <p:cNvPr id="4" name="文本框 3"/>
          <p:cNvSpPr txBox="1"/>
          <p:nvPr/>
        </p:nvSpPr>
        <p:spPr>
          <a:xfrm>
            <a:off x="7624778" y="282497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生态环境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推动构建人类命运共同体</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全球治理</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120070"/>
          <a:ext cx="10692000" cy="2632185"/>
        </p:xfrm>
        <a:graphic>
          <a:graphicData uri="http://schemas.openxmlformats.org/drawingml/2006/table">
            <a:tbl>
              <a:tblPr/>
              <a:tblGrid>
                <a:gridCol w="837056">
                  <a:extLst>
                    <a:ext uri="{9D8B030D-6E8A-4147-A177-3AD203B41FA5}">
                      <a16:colId xmlns:a16="http://schemas.microsoft.com/office/drawing/2014/main" val="20000"/>
                    </a:ext>
                  </a:extLst>
                </a:gridCol>
                <a:gridCol w="1196575">
                  <a:extLst>
                    <a:ext uri="{9D8B030D-6E8A-4147-A177-3AD203B41FA5}">
                      <a16:colId xmlns:a16="http://schemas.microsoft.com/office/drawing/2014/main" val="20001"/>
                    </a:ext>
                  </a:extLst>
                </a:gridCol>
                <a:gridCol w="8658369">
                  <a:extLst>
                    <a:ext uri="{9D8B030D-6E8A-4147-A177-3AD203B41FA5}">
                      <a16:colId xmlns:a16="http://schemas.microsoft.com/office/drawing/2014/main" val="20002"/>
                    </a:ext>
                  </a:extLst>
                </a:gridCol>
              </a:tblGrid>
              <a:tr h="1300037">
                <a:tc gridSpan="2">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背景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改革原有的全球治理机制，加强</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，已经成为国际社会共同关心和正在解决的问题</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32148">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表现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原有国际组织</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联合国</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国际货币基金组织</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世界银行</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等，仍然发挥着全球治理的作用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7633245" y="225951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国际协调</a:t>
            </a:r>
            <a:endParaRPr lang="zh-CN" altLang="en-US" dirty="0"/>
          </a:p>
        </p:txBody>
      </p:sp>
      <p:sp>
        <p:nvSpPr>
          <p:cNvPr id="5" name="文本框 4"/>
          <p:cNvSpPr txBox="1"/>
          <p:nvPr/>
        </p:nvSpPr>
        <p:spPr>
          <a:xfrm>
            <a:off x="8769513" y="3513321"/>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世界贸易组织</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043843"/>
          <a:ext cx="10691999" cy="4280536"/>
        </p:xfrm>
        <a:graphic>
          <a:graphicData uri="http://schemas.openxmlformats.org/drawingml/2006/table">
            <a:tbl>
              <a:tblPr/>
              <a:tblGrid>
                <a:gridCol w="773492">
                  <a:extLst>
                    <a:ext uri="{9D8B030D-6E8A-4147-A177-3AD203B41FA5}">
                      <a16:colId xmlns:a16="http://schemas.microsoft.com/office/drawing/2014/main" val="20000"/>
                    </a:ext>
                  </a:extLst>
                </a:gridCol>
                <a:gridCol w="1476164">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gridCol w="6930175">
                  <a:extLst>
                    <a:ext uri="{9D8B030D-6E8A-4147-A177-3AD203B41FA5}">
                      <a16:colId xmlns:a16="http://schemas.microsoft.com/office/drawing/2014/main" val="20003"/>
                    </a:ext>
                  </a:extLst>
                </a:gridCol>
              </a:tblGrid>
              <a:tr h="1752256">
                <a:tc rowSpan="2">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表现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新的国际治理组织和相应的治理机制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全球层面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在促进世界经济增长</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协调各国宏观经济政策</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推动全球经济治理改革等方面发挥积极作用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58530">
                <a:tc vMerge="1">
                  <a:txBody>
                    <a:bodyPr/>
                    <a:lstStyle/>
                    <a:p>
                      <a:endParaRPr lang="zh-CN"/>
                    </a:p>
                  </a:txBody>
                  <a:tcPr/>
                </a:tc>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地区层面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正在有效维护欧亚地区的安全；金砖国家领导人会晤和新开发银行是金砖国家合作共赢</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维护新兴市场国家和发展中国家共同利益的平台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442" marR="34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4104853" y="111798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二十国集团</a:t>
            </a:r>
            <a:endParaRPr lang="zh-CN" altLang="en-US" dirty="0"/>
          </a:p>
        </p:txBody>
      </p:sp>
      <p:sp>
        <p:nvSpPr>
          <p:cNvPr id="3" name="文本框 2"/>
          <p:cNvSpPr txBox="1"/>
          <p:nvPr/>
        </p:nvSpPr>
        <p:spPr>
          <a:xfrm>
            <a:off x="4099876" y="2922501"/>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上海合作组织</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2922</Words>
  <Application>Microsoft Office PowerPoint</Application>
  <PresentationFormat>自定义</PresentationFormat>
  <Paragraphs>199</Paragraphs>
  <Slides>39</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39</vt:i4>
      </vt:variant>
    </vt:vector>
  </HeadingPairs>
  <TitlesOfParts>
    <vt:vector size="53"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1361</cp:revision>
  <dcterms:created xsi:type="dcterms:W3CDTF">2016-06-29T09:22:00Z</dcterms:created>
  <dcterms:modified xsi:type="dcterms:W3CDTF">2026-03-09T11:08:00Z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