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56"/>
  </p:notesMasterIdLst>
  <p:handoutMasterIdLst>
    <p:handoutMasterId r:id="rId57"/>
  </p:handoutMasterIdLst>
  <p:sldIdLst>
    <p:sldId id="2476" r:id="rId4"/>
    <p:sldId id="2363" r:id="rId5"/>
    <p:sldId id="3908" r:id="rId6"/>
    <p:sldId id="3804" r:id="rId7"/>
    <p:sldId id="3806" r:id="rId8"/>
    <p:sldId id="3876" r:id="rId9"/>
    <p:sldId id="3877" r:id="rId10"/>
    <p:sldId id="3813" r:id="rId11"/>
    <p:sldId id="3909" r:id="rId12"/>
    <p:sldId id="3810" r:id="rId13"/>
    <p:sldId id="3811" r:id="rId14"/>
    <p:sldId id="3812" r:id="rId15"/>
    <p:sldId id="3800" r:id="rId16"/>
    <p:sldId id="3864" r:id="rId17"/>
    <p:sldId id="2478" r:id="rId18"/>
    <p:sldId id="3896" r:id="rId19"/>
    <p:sldId id="3897" r:id="rId20"/>
    <p:sldId id="3898" r:id="rId21"/>
    <p:sldId id="3899" r:id="rId22"/>
    <p:sldId id="3900" r:id="rId23"/>
    <p:sldId id="3901" r:id="rId24"/>
    <p:sldId id="3902" r:id="rId25"/>
    <p:sldId id="3903" r:id="rId26"/>
    <p:sldId id="3904" r:id="rId27"/>
    <p:sldId id="3905" r:id="rId28"/>
    <p:sldId id="3906" r:id="rId29"/>
    <p:sldId id="3907" r:id="rId30"/>
    <p:sldId id="3910" r:id="rId31"/>
    <p:sldId id="3911" r:id="rId32"/>
    <p:sldId id="3664" r:id="rId33"/>
    <p:sldId id="3671" r:id="rId34"/>
    <p:sldId id="3842" r:id="rId35"/>
    <p:sldId id="3912" r:id="rId36"/>
    <p:sldId id="3913" r:id="rId37"/>
    <p:sldId id="3914" r:id="rId38"/>
    <p:sldId id="3915" r:id="rId39"/>
    <p:sldId id="3916" r:id="rId40"/>
    <p:sldId id="3917" r:id="rId41"/>
    <p:sldId id="3918" r:id="rId42"/>
    <p:sldId id="3920" r:id="rId43"/>
    <p:sldId id="3854" r:id="rId44"/>
    <p:sldId id="3855" r:id="rId45"/>
    <p:sldId id="3891" r:id="rId46"/>
    <p:sldId id="3892" r:id="rId47"/>
    <p:sldId id="3893" r:id="rId48"/>
    <p:sldId id="3894" r:id="rId49"/>
    <p:sldId id="3895" r:id="rId50"/>
    <p:sldId id="3921" r:id="rId51"/>
    <p:sldId id="3922" r:id="rId52"/>
    <p:sldId id="3784" r:id="rId53"/>
    <p:sldId id="3780" r:id="rId54"/>
    <p:sldId id="2276" r:id="rId55"/>
  </p:sldIdLst>
  <p:sldSz cx="11522075" cy="6480175"/>
  <p:notesSz cx="6858000" cy="9144000"/>
  <p:custDataLst>
    <p:tags r:id="rId5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ags" Target="tags/tag1.xml"/><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handoutMaster" Target="handoutMasters/handout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2026/3/9</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31</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41</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42</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50</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51</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52</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7E82B809-3C9B-4BED-A91B-CCAC5344598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66ACDBA-986C-434D-A7E1-CE4165D44B0A}"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727E388-92E0-48B5-A32F-E2CE0006803D}"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5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5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slide" Target="../slides/slide30.xml"/><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30.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5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30.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5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30.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5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30.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5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第</a:t>
            </a:r>
            <a:r>
              <a:rPr lang="en-US" altLang="zh-CN" sz="1600" dirty="0">
                <a:solidFill>
                  <a:srgbClr val="F2F2F2"/>
                </a:solidFill>
                <a:latin typeface="微软雅黑" panose="020B0503020204020204" pitchFamily="34" charset="-122"/>
                <a:ea typeface="微软雅黑" panose="020B0503020204020204" pitchFamily="34" charset="-122"/>
              </a:rPr>
              <a:t>18</a:t>
            </a:r>
            <a:r>
              <a:rPr lang="zh-CN" altLang="en-US" sz="1600" dirty="0">
                <a:solidFill>
                  <a:srgbClr val="F2F2F2"/>
                </a:solidFill>
                <a:latin typeface="微软雅黑" panose="020B0503020204020204" pitchFamily="34" charset="-122"/>
                <a:ea typeface="微软雅黑" panose="020B0503020204020204" pitchFamily="34" charset="-122"/>
              </a:rPr>
              <a:t>课　冷战与国际格局的演变</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18</a:t>
            </a:r>
            <a:r>
              <a:rPr lang="zh-CN" altLang="en-US" sz="1400" b="1">
                <a:solidFill>
                  <a:srgbClr val="C0472D"/>
                </a:solidFill>
                <a:latin typeface="微软雅黑" panose="020B0503020204020204" pitchFamily="34" charset="-122"/>
                <a:ea typeface="微软雅黑" panose="020B0503020204020204" pitchFamily="34" charset="-122"/>
              </a:rPr>
              <a:t>课　冷战与国际格局的演变</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第八单元　</a:t>
            </a:r>
            <a:r>
              <a:rPr lang="en-US" altLang="zh-CN" sz="1400" b="1" dirty="0">
                <a:solidFill>
                  <a:srgbClr val="C0472D"/>
                </a:solidFill>
                <a:latin typeface="微软雅黑" panose="020B0503020204020204" pitchFamily="34" charset="-122"/>
                <a:ea typeface="微软雅黑" panose="020B0503020204020204" pitchFamily="34" charset="-122"/>
              </a:rPr>
              <a:t>20</a:t>
            </a:r>
            <a:r>
              <a:rPr lang="zh-CN" altLang="en-US" sz="1400" b="1" dirty="0">
                <a:solidFill>
                  <a:srgbClr val="C0472D"/>
                </a:solidFill>
                <a:latin typeface="微软雅黑" panose="020B0503020204020204" pitchFamily="34" charset="-122"/>
                <a:ea typeface="微软雅黑" panose="020B0503020204020204" pitchFamily="34" charset="-122"/>
              </a:rPr>
              <a:t>世纪下半叶世界的新变化</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8.xml"/><Relationship Id="rId4"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oleObject" Target="../embeddings/oleObject1.bin"/><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hyperlink" Target="../3.&#37197;&#22871;&#32451;&#20064;&#39064;/&#35838;&#21518;&#32032;&#20859;&#35780;&#20215;/18%20&#35838;&#21518;&#32032;&#20859;&#35780;&#20215;(&#21313;&#20843;)%20%20%20&#20919;&#25112;&#19982;&#22269;&#38469;&#26684;&#23616;&#30340;&#28436;&#21464;.docx" TargetMode="Externa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21.png"/></Relationships>
</file>

<file path=ppt/slides/_rels/slide5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542837" y="3656700"/>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板块五  第二次世界大战后的世界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75" y="457585"/>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670394"/>
            <a:ext cx="10692000" cy="3139386"/>
          </a:xfrm>
        </p:spPr>
        <p:txBody>
          <a:bodyPr/>
          <a:lstStyle/>
          <a:p>
            <a:pPr algn="just" hangingPunct="0">
              <a:lnSpc>
                <a:spcPct val="130000"/>
              </a:lnSpc>
              <a:spcAft>
                <a:spcPts val="0"/>
              </a:spcAft>
              <a:tabLst>
                <a:tab pos="4770755" algn="l"/>
              </a:tabLst>
            </a:pPr>
            <a:r>
              <a:rPr lang="en-US" altLang="zh-CN" sz="2600"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单元情境</a:t>
            </a:r>
            <a:endParaRPr lang="zh-CN" altLang="zh-CN" sz="26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sz="2600" kern="100" dirty="0">
                <a:latin typeface="Times New Roman" panose="02020603050405020304" pitchFamily="18" charset="0"/>
                <a:cs typeface="Times New Roman" panose="02020603050405020304" pitchFamily="18" charset="0"/>
              </a:rPr>
              <a:t>柏林墙始建于</a:t>
            </a:r>
            <a:r>
              <a:rPr lang="en-US" altLang="zh-CN" sz="2600" kern="100" dirty="0">
                <a:latin typeface="Times New Roman" panose="02020603050405020304" pitchFamily="18" charset="0"/>
                <a:cs typeface="Courier New" panose="02070309020205020404" pitchFamily="49" charset="0"/>
              </a:rPr>
              <a:t>1961</a:t>
            </a:r>
            <a:r>
              <a:rPr lang="zh-CN" altLang="zh-CN" sz="2600" kern="100" dirty="0">
                <a:latin typeface="Times New Roman" panose="02020603050405020304" pitchFamily="18" charset="0"/>
                <a:cs typeface="Times New Roman" panose="02020603050405020304" pitchFamily="18" charset="0"/>
              </a:rPr>
              <a:t>年</a:t>
            </a:r>
            <a:r>
              <a:rPr lang="en-US" altLang="zh-CN" sz="2600" kern="100" dirty="0">
                <a:latin typeface="Times New Roman" panose="02020603050405020304" pitchFamily="18" charset="0"/>
                <a:cs typeface="Courier New" panose="02070309020205020404" pitchFamily="49" charset="0"/>
              </a:rPr>
              <a:t>8</a:t>
            </a:r>
            <a:r>
              <a:rPr lang="zh-CN" altLang="zh-CN" sz="2600" kern="100" dirty="0">
                <a:latin typeface="Times New Roman" panose="02020603050405020304" pitchFamily="18" charset="0"/>
                <a:cs typeface="Times New Roman" panose="02020603050405020304" pitchFamily="18" charset="0"/>
              </a:rPr>
              <a:t>月</a:t>
            </a:r>
            <a:r>
              <a:rPr lang="en-US" altLang="zh-CN" sz="2600" kern="100" dirty="0">
                <a:latin typeface="Times New Roman" panose="02020603050405020304" pitchFamily="18" charset="0"/>
                <a:cs typeface="Courier New" panose="02070309020205020404" pitchFamily="49" charset="0"/>
              </a:rPr>
              <a:t>13</a:t>
            </a:r>
            <a:r>
              <a:rPr lang="zh-CN" altLang="zh-CN" sz="2600" kern="100" dirty="0">
                <a:latin typeface="Times New Roman" panose="02020603050405020304" pitchFamily="18" charset="0"/>
                <a:cs typeface="Times New Roman" panose="02020603050405020304" pitchFamily="18" charset="0"/>
              </a:rPr>
              <a:t>日。最初是以铁丝网和砖石为材料建立的边防围墙，后期加固为由瞭望塔</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混凝土墙</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开放地带以及反车辆壕沟组成的边防设施。柏林墙是德国分裂的象征，也是冷战的重要标志性建筑。</a:t>
            </a:r>
            <a:r>
              <a:rPr lang="en-US" altLang="zh-CN" sz="2600" kern="100" dirty="0">
                <a:latin typeface="Times New Roman" panose="02020603050405020304" pitchFamily="18" charset="0"/>
                <a:cs typeface="Courier New" panose="02070309020205020404" pitchFamily="49" charset="0"/>
              </a:rPr>
              <a:t>1989</a:t>
            </a:r>
            <a:r>
              <a:rPr lang="zh-CN" altLang="zh-CN" sz="2600" kern="100" dirty="0">
                <a:latin typeface="Times New Roman" panose="02020603050405020304" pitchFamily="18" charset="0"/>
                <a:cs typeface="Times New Roman" panose="02020603050405020304" pitchFamily="18" charset="0"/>
              </a:rPr>
              <a:t>年</a:t>
            </a:r>
            <a:r>
              <a:rPr lang="en-US" altLang="zh-CN" sz="2600" kern="100" dirty="0">
                <a:latin typeface="Times New Roman" panose="02020603050405020304" pitchFamily="18" charset="0"/>
                <a:cs typeface="Courier New" panose="02070309020205020404" pitchFamily="49" charset="0"/>
              </a:rPr>
              <a:t>11</a:t>
            </a:r>
            <a:r>
              <a:rPr lang="zh-CN" altLang="zh-CN" sz="2600" kern="100" dirty="0">
                <a:latin typeface="Times New Roman" panose="02020603050405020304" pitchFamily="18" charset="0"/>
                <a:cs typeface="Times New Roman" panose="02020603050405020304" pitchFamily="18" charset="0"/>
              </a:rPr>
              <a:t>月</a:t>
            </a:r>
            <a:r>
              <a:rPr lang="en-US" altLang="zh-CN" sz="2600" kern="100" dirty="0">
                <a:latin typeface="Times New Roman" panose="02020603050405020304" pitchFamily="18" charset="0"/>
                <a:cs typeface="Courier New" panose="02070309020205020404" pitchFamily="49" charset="0"/>
              </a:rPr>
              <a:t>9</a:t>
            </a:r>
            <a:r>
              <a:rPr lang="zh-CN" altLang="zh-CN" sz="2600" kern="100" dirty="0">
                <a:latin typeface="Times New Roman" panose="02020603050405020304" pitchFamily="18" charset="0"/>
                <a:cs typeface="Times New Roman" panose="02020603050405020304" pitchFamily="18" charset="0"/>
              </a:rPr>
              <a:t>日，长久以来作为东西方</a:t>
            </a:r>
            <a:r>
              <a:rPr lang="zh-CN" altLang="en-US" sz="2600" kern="100" dirty="0">
                <a:latin typeface="Times New Roman" panose="02020603050405020304" pitchFamily="18" charset="0"/>
                <a:cs typeface="Times New Roman" panose="02020603050405020304" pitchFamily="18" charset="0"/>
              </a:rPr>
              <a:t>阵营</a:t>
            </a:r>
            <a:r>
              <a:rPr lang="zh-CN" altLang="zh-CN" sz="2600" kern="100" dirty="0">
                <a:latin typeface="Times New Roman" panose="02020603050405020304" pitchFamily="18" charset="0"/>
                <a:cs typeface="Times New Roman" panose="02020603050405020304" pitchFamily="18" charset="0"/>
              </a:rPr>
              <a:t>对抗</a:t>
            </a:r>
            <a:r>
              <a:rPr lang="zh-CN" altLang="en-US" sz="2600" kern="100" dirty="0">
                <a:latin typeface="Times New Roman" panose="02020603050405020304" pitchFamily="18" charset="0"/>
                <a:cs typeface="Times New Roman" panose="02020603050405020304" pitchFamily="18" charset="0"/>
              </a:rPr>
              <a:t>的典型</a:t>
            </a:r>
            <a:r>
              <a:rPr lang="zh-CN" altLang="zh-CN" sz="2600" kern="100" dirty="0">
                <a:latin typeface="Times New Roman" panose="02020603050405020304" pitchFamily="18" charset="0"/>
                <a:cs typeface="Times New Roman" panose="02020603050405020304" pitchFamily="18" charset="0"/>
              </a:rPr>
              <a:t>的柏林墙</a:t>
            </a:r>
            <a:r>
              <a:rPr lang="zh-CN" altLang="en-US" sz="2600" kern="100" dirty="0">
                <a:latin typeface="Times New Roman" panose="02020603050405020304" pitchFamily="18" charset="0"/>
                <a:cs typeface="Times New Roman" panose="02020603050405020304" pitchFamily="18" charset="0"/>
              </a:rPr>
              <a:t>开始被拆毁</a:t>
            </a:r>
            <a:r>
              <a:rPr lang="zh-CN" altLang="zh-CN" sz="2600" kern="100" dirty="0">
                <a:latin typeface="Times New Roman" panose="02020603050405020304" pitchFamily="18" charset="0"/>
                <a:cs typeface="Times New Roman" panose="02020603050405020304" pitchFamily="18" charset="0"/>
              </a:rPr>
              <a:t>，柏林墙的建立与</a:t>
            </a:r>
            <a:r>
              <a:rPr lang="zh-CN" altLang="en-US" sz="2600" kern="100" dirty="0">
                <a:latin typeface="Times New Roman" panose="02020603050405020304" pitchFamily="18" charset="0"/>
                <a:cs typeface="Times New Roman" panose="02020603050405020304" pitchFamily="18" charset="0"/>
              </a:rPr>
              <a:t>拆毁</a:t>
            </a:r>
            <a:r>
              <a:rPr lang="zh-CN" altLang="zh-CN" sz="2600" kern="100" dirty="0">
                <a:latin typeface="Times New Roman" panose="02020603050405020304" pitchFamily="18" charset="0"/>
                <a:cs typeface="Times New Roman" panose="02020603050405020304" pitchFamily="18" charset="0"/>
              </a:rPr>
              <a:t>见证了世界由冷战</a:t>
            </a:r>
            <a:r>
              <a:rPr lang="zh-CN" altLang="en-US" sz="2600" kern="100" dirty="0">
                <a:latin typeface="Times New Roman" panose="02020603050405020304" pitchFamily="18" charset="0"/>
                <a:cs typeface="Times New Roman" panose="02020603050405020304" pitchFamily="18" charset="0"/>
              </a:rPr>
              <a:t>对抗</a:t>
            </a:r>
            <a:r>
              <a:rPr lang="zh-CN" altLang="zh-CN" sz="2600" kern="100" dirty="0">
                <a:latin typeface="Times New Roman" panose="02020603050405020304" pitchFamily="18" charset="0"/>
                <a:cs typeface="Times New Roman" panose="02020603050405020304" pitchFamily="18" charset="0"/>
              </a:rPr>
              <a:t>转为和平</a:t>
            </a:r>
            <a:r>
              <a:rPr lang="zh-CN" altLang="zh-CN" sz="2600" kern="100" spc="-100" dirty="0">
                <a:latin typeface="Times New Roman" panose="02020603050405020304" pitchFamily="18" charset="0"/>
                <a:cs typeface="Times New Roman" panose="02020603050405020304" pitchFamily="18" charset="0"/>
              </a:rPr>
              <a:t>发展的历程。</a:t>
            </a:r>
            <a:endParaRPr lang="zh-CN" altLang="zh-CN" sz="260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任务衔接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通过</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世纪后半期的重大历史事件，理解和平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合作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共赢的历史潮流。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面对百年未有之大变局，中国</a:t>
            </a:r>
            <a:r>
              <a:rPr lang="zh-CN" altLang="en-US" kern="100" dirty="0">
                <a:latin typeface="Times New Roman" panose="02020603050405020304" pitchFamily="18" charset="0"/>
                <a:cs typeface="Times New Roman" panose="02020603050405020304" pitchFamily="18" charset="0"/>
              </a:rPr>
              <a:t>倡导</a:t>
            </a:r>
            <a:r>
              <a:rPr lang="zh-CN" altLang="zh-CN" kern="100" dirty="0">
                <a:latin typeface="Times New Roman" panose="02020603050405020304" pitchFamily="18" charset="0"/>
                <a:cs typeface="Times New Roman" panose="02020603050405020304" pitchFamily="18" charset="0"/>
              </a:rPr>
              <a:t>的构建人类命运共同体对世界发展有什么重要意义？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3261" y="2129160"/>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第八单元　</a:t>
            </a:r>
            <a:r>
              <a:rPr lang="en-US" altLang="zh-CN"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20</a:t>
            </a:r>
            <a:r>
              <a:rPr lang="zh-CN" altLang="en-US"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世纪下半叶世界的新变化</a:t>
            </a:r>
            <a:endParaRPr lang="en-US" altLang="zh-CN"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18</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冷战与国际格局的演变</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2" name="副标题 1"/>
          <p:cNvSpPr>
            <a:spLocks noGrp="1"/>
          </p:cNvSpPr>
          <p:nvPr>
            <p:ph type="subTitle" idx="1"/>
          </p:nvPr>
        </p:nvSpPr>
        <p:spPr>
          <a:xfrm>
            <a:off x="415037" y="1655911"/>
            <a:ext cx="10692000" cy="3841052"/>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分析美苏冷战出现的背景及其典型事件，认识冷战的基本特征，从唯物史观角度，理解经济实力</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国家利益与国家外交政策之间的关系。</a:t>
            </a:r>
            <a:endParaRPr lang="zh-CN" altLang="zh-CN" sz="1050" kern="100">
              <a:latin typeface="宋体" panose="02010600030101010101" pitchFamily="2" charset="-122"/>
              <a:cs typeface="Courier New" panose="02070309020205020404" pitchFamily="49" charset="0"/>
            </a:endParaRPr>
          </a:p>
          <a:p>
            <a:r>
              <a:rPr lang="en-US" altLang="zh-CN">
                <a:latin typeface="Times New Roman" panose="02020603050405020304" pitchFamily="18" charset="0"/>
              </a:rPr>
              <a:t>2.</a:t>
            </a:r>
            <a:r>
              <a:rPr lang="zh-CN" altLang="zh-CN">
                <a:latin typeface="Times New Roman" panose="02020603050405020304" pitchFamily="18" charset="0"/>
                <a:cs typeface="Times New Roman" panose="02020603050405020304" pitchFamily="18" charset="0"/>
              </a:rPr>
              <a:t>了解冷战的发生</a:t>
            </a:r>
            <a:r>
              <a:rPr lang="zh-CN" altLang="zh-CN">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发展和结束的史实，认识第二次世界大战后世界格局演变的基本线索，从历史解释角度认识冷战与世界格局变化之间的相互影响</a:t>
            </a:r>
            <a:endParaRPr lang="zh-CN" altLang="en-US"/>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08" y="2808039"/>
            <a:ext cx="10657184" cy="1509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6" name="副标题 5"/>
          <p:cNvSpPr>
            <a:spLocks noGrp="1"/>
          </p:cNvSpPr>
          <p:nvPr>
            <p:ph type="subTitle" idx="1"/>
          </p:nvPr>
        </p:nvSpPr>
        <p:spPr>
          <a:xfrm>
            <a:off x="415037" y="16559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冷战与两极格局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冷战的含义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指</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40</a:t>
            </a:r>
            <a:r>
              <a:rPr lang="zh-CN" altLang="zh-CN" kern="100" dirty="0">
                <a:latin typeface="Times New Roman" panose="02020603050405020304" pitchFamily="18" charset="0"/>
                <a:cs typeface="Times New Roman" panose="02020603050405020304" pitchFamily="18" charset="0"/>
              </a:rPr>
              <a:t>年代中后期至</a:t>
            </a:r>
            <a:r>
              <a:rPr lang="en-US" altLang="zh-CN" kern="100" dirty="0">
                <a:latin typeface="Times New Roman" panose="02020603050405020304" pitchFamily="18" charset="0"/>
                <a:cs typeface="Courier New" panose="02070309020205020404" pitchFamily="49" charset="0"/>
              </a:rPr>
              <a:t>80</a:t>
            </a:r>
            <a:r>
              <a:rPr lang="zh-CN" altLang="zh-CN" kern="100" dirty="0">
                <a:latin typeface="Times New Roman" panose="02020603050405020304" pitchFamily="18" charset="0"/>
                <a:cs typeface="Times New Roman" panose="02020603050405020304" pitchFamily="18" charset="0"/>
              </a:rPr>
              <a:t>年代末</a:t>
            </a:r>
            <a:r>
              <a:rPr lang="en-US" altLang="zh-CN" kern="100" dirty="0">
                <a:latin typeface="Times New Roman" panose="02020603050405020304" pitchFamily="18" charset="0"/>
                <a:cs typeface="Courier New" panose="02070309020205020404" pitchFamily="49" charset="0"/>
              </a:rPr>
              <a:t>90</a:t>
            </a:r>
            <a:r>
              <a:rPr lang="zh-CN" altLang="zh-CN" kern="100" dirty="0">
                <a:latin typeface="Times New Roman" panose="02020603050405020304" pitchFamily="18" charset="0"/>
                <a:cs typeface="Times New Roman" panose="02020603050405020304" pitchFamily="18" charset="0"/>
              </a:rPr>
              <a:t>年代初，以</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为首的两大集团之间逐步形成的既非战争又非和平的长期对峙与竞争状态。</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504453" y="305783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美苏</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冷战的原因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根本原因是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a:t>
            </a:r>
            <a:r>
              <a:rPr lang="zh-CN" altLang="zh-CN" kern="100" dirty="0">
                <a:latin typeface="Times New Roman" panose="02020603050405020304" pitchFamily="18" charset="0"/>
                <a:cs typeface="Times New Roman" panose="02020603050405020304" pitchFamily="18" charset="0"/>
              </a:rPr>
              <a:t>，直接原因是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填序号</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世界反法西斯战争胜利，美苏战时同盟基础不复存在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美苏两国的国家利益存在严重冲突，意识形态尖锐对立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美国在全球进行扩张，称霸世界　</a:t>
            </a: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苏联实行保障国家安全战略，努力扩大在东欧的影响</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4716921" y="874426"/>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②</a:t>
            </a:r>
            <a:endParaRPr lang="zh-CN" altLang="en-US" dirty="0"/>
          </a:p>
        </p:txBody>
      </p:sp>
      <p:sp>
        <p:nvSpPr>
          <p:cNvPr id="5" name="文本框 4"/>
          <p:cNvSpPr txBox="1"/>
          <p:nvPr/>
        </p:nvSpPr>
        <p:spPr>
          <a:xfrm>
            <a:off x="7597241" y="874426"/>
            <a:ext cx="1266693"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①③④</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冷战的表现</a:t>
            </a:r>
            <a:endParaRPr lang="zh-CN" altLang="zh-CN" sz="1050" kern="100" dirty="0">
              <a:latin typeface="宋体" panose="02010600030101010101" pitchFamily="2" charset="-122"/>
              <a:cs typeface="Courier New" panose="02070309020205020404" pitchFamily="49" charset="0"/>
            </a:endParaRPr>
          </a:p>
        </p:txBody>
      </p:sp>
      <p:pic>
        <p:nvPicPr>
          <p:cNvPr id="2050" name="Picture 2" descr="清换22-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1506" y="1475891"/>
            <a:ext cx="9559062" cy="3303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a:stretch>
            <a:fillRect/>
          </a:stretch>
        </p:blipFill>
        <p:spPr>
          <a:xfrm>
            <a:off x="2448669" y="1473245"/>
            <a:ext cx="1728192" cy="352425"/>
          </a:xfrm>
          <a:prstGeom prst="rect">
            <a:avLst/>
          </a:prstGeom>
        </p:spPr>
      </p:pic>
      <p:pic>
        <p:nvPicPr>
          <p:cNvPr id="5" name="图片 4"/>
          <p:cNvPicPr>
            <a:picLocks noChangeAspect="1"/>
          </p:cNvPicPr>
          <p:nvPr/>
        </p:nvPicPr>
        <p:blipFill>
          <a:blip r:embed="rId3"/>
          <a:stretch>
            <a:fillRect/>
          </a:stretch>
        </p:blipFill>
        <p:spPr>
          <a:xfrm>
            <a:off x="6121077" y="1509969"/>
            <a:ext cx="3528392" cy="352425"/>
          </a:xfrm>
          <a:prstGeom prst="rect">
            <a:avLst/>
          </a:prstGeom>
        </p:spPr>
      </p:pic>
      <p:pic>
        <p:nvPicPr>
          <p:cNvPr id="6" name="图片 5"/>
          <p:cNvPicPr>
            <a:picLocks noChangeAspect="1"/>
          </p:cNvPicPr>
          <p:nvPr/>
        </p:nvPicPr>
        <p:blipFill>
          <a:blip r:embed="rId3"/>
          <a:stretch>
            <a:fillRect/>
          </a:stretch>
        </p:blipFill>
        <p:spPr>
          <a:xfrm>
            <a:off x="2232645" y="2422598"/>
            <a:ext cx="1872208" cy="352425"/>
          </a:xfrm>
          <a:prstGeom prst="rect">
            <a:avLst/>
          </a:prstGeom>
        </p:spPr>
      </p:pic>
      <p:pic>
        <p:nvPicPr>
          <p:cNvPr id="7" name="图片 6"/>
          <p:cNvPicPr>
            <a:picLocks noChangeAspect="1"/>
          </p:cNvPicPr>
          <p:nvPr/>
        </p:nvPicPr>
        <p:blipFill>
          <a:blip r:embed="rId3"/>
          <a:stretch>
            <a:fillRect/>
          </a:stretch>
        </p:blipFill>
        <p:spPr>
          <a:xfrm>
            <a:off x="5869049" y="3276092"/>
            <a:ext cx="2376264" cy="485838"/>
          </a:xfrm>
          <a:prstGeom prst="rect">
            <a:avLst/>
          </a:prstGeom>
        </p:spPr>
      </p:pic>
      <p:pic>
        <p:nvPicPr>
          <p:cNvPr id="8" name="图片 7"/>
          <p:cNvPicPr>
            <a:picLocks noChangeAspect="1"/>
          </p:cNvPicPr>
          <p:nvPr/>
        </p:nvPicPr>
        <p:blipFill>
          <a:blip r:embed="rId3"/>
          <a:stretch>
            <a:fillRect/>
          </a:stretch>
        </p:blipFill>
        <p:spPr>
          <a:xfrm>
            <a:off x="5689029" y="4275736"/>
            <a:ext cx="828092" cy="413830"/>
          </a:xfrm>
          <a:prstGeom prst="rect">
            <a:avLst/>
          </a:prstGeom>
        </p:spPr>
      </p:pic>
      <p:sp>
        <p:nvSpPr>
          <p:cNvPr id="9" name="文本框 8"/>
          <p:cNvSpPr txBox="1"/>
          <p:nvPr/>
        </p:nvSpPr>
        <p:spPr>
          <a:xfrm>
            <a:off x="2386870" y="1412657"/>
            <a:ext cx="1851789" cy="492443"/>
          </a:xfrm>
          <a:prstGeom prst="rect">
            <a:avLst/>
          </a:prstGeom>
          <a:noFill/>
        </p:spPr>
        <p:txBody>
          <a:bodyPr wrap="none" rtlCol="0">
            <a:spAutoFit/>
          </a:bodyPr>
          <a:lstStyle/>
          <a:p>
            <a:r>
              <a:rPr lang="zh-CN" altLang="en-US" sz="2600" b="1" dirty="0">
                <a:ea typeface="华文楷体" panose="02010600040101010101" pitchFamily="2" charset="-122"/>
                <a:cs typeface="Times New Roman" panose="02020603050405020304" pitchFamily="18" charset="0"/>
              </a:rPr>
              <a:t>杜鲁美主义</a:t>
            </a:r>
            <a:endParaRPr lang="zh-CN" altLang="en-US" sz="2600" dirty="0"/>
          </a:p>
        </p:txBody>
      </p:sp>
      <p:sp>
        <p:nvSpPr>
          <p:cNvPr id="10" name="文本框 9"/>
          <p:cNvSpPr txBox="1"/>
          <p:nvPr/>
        </p:nvSpPr>
        <p:spPr>
          <a:xfrm>
            <a:off x="6154394" y="1429591"/>
            <a:ext cx="3518912" cy="492443"/>
          </a:xfrm>
          <a:prstGeom prst="rect">
            <a:avLst/>
          </a:prstGeom>
          <a:noFill/>
        </p:spPr>
        <p:txBody>
          <a:bodyPr wrap="none" rtlCol="0">
            <a:spAutoFit/>
          </a:bodyPr>
          <a:lstStyle/>
          <a:p>
            <a:r>
              <a:rPr lang="zh-CN" altLang="en-US" sz="2600" b="1" dirty="0">
                <a:ea typeface="华文楷体" panose="02010600040101010101" pitchFamily="2" charset="-122"/>
                <a:cs typeface="Times New Roman" panose="02020603050405020304" pitchFamily="18" charset="0"/>
              </a:rPr>
              <a:t>共产党和工人党情报局</a:t>
            </a:r>
            <a:endParaRPr lang="zh-CN" altLang="en-US" sz="2600" dirty="0"/>
          </a:p>
        </p:txBody>
      </p:sp>
      <p:sp>
        <p:nvSpPr>
          <p:cNvPr id="11" name="文本框 10"/>
          <p:cNvSpPr txBox="1"/>
          <p:nvPr/>
        </p:nvSpPr>
        <p:spPr>
          <a:xfrm>
            <a:off x="2304653" y="2352588"/>
            <a:ext cx="1851789" cy="492443"/>
          </a:xfrm>
          <a:prstGeom prst="rect">
            <a:avLst/>
          </a:prstGeom>
          <a:noFill/>
        </p:spPr>
        <p:txBody>
          <a:bodyPr wrap="none" rtlCol="0">
            <a:spAutoFit/>
          </a:bodyPr>
          <a:lstStyle/>
          <a:p>
            <a:r>
              <a:rPr lang="zh-CN" altLang="en-US" sz="2600" b="1" dirty="0">
                <a:ea typeface="华文楷体" panose="02010600040101010101" pitchFamily="2" charset="-122"/>
                <a:cs typeface="Times New Roman" panose="02020603050405020304" pitchFamily="18" charset="0"/>
              </a:rPr>
              <a:t>马歇尔计划</a:t>
            </a:r>
            <a:endParaRPr lang="zh-CN" altLang="en-US" sz="2600" dirty="0"/>
          </a:p>
        </p:txBody>
      </p:sp>
      <p:sp>
        <p:nvSpPr>
          <p:cNvPr id="12" name="文本框 11"/>
          <p:cNvSpPr txBox="1"/>
          <p:nvPr/>
        </p:nvSpPr>
        <p:spPr>
          <a:xfrm>
            <a:off x="5843738" y="3319883"/>
            <a:ext cx="2185214" cy="492443"/>
          </a:xfrm>
          <a:prstGeom prst="rect">
            <a:avLst/>
          </a:prstGeom>
          <a:noFill/>
        </p:spPr>
        <p:txBody>
          <a:bodyPr wrap="none" rtlCol="0">
            <a:spAutoFit/>
          </a:bodyPr>
          <a:lstStyle/>
          <a:p>
            <a:r>
              <a:rPr lang="zh-CN" altLang="en-US" sz="2600" b="1" dirty="0">
                <a:ea typeface="华文楷体" panose="02010600040101010101" pitchFamily="2" charset="-122"/>
                <a:cs typeface="Times New Roman" panose="02020603050405020304" pitchFamily="18" charset="0"/>
              </a:rPr>
              <a:t>华沙条约组织</a:t>
            </a:r>
            <a:endParaRPr lang="zh-CN" altLang="en-US" sz="2600" dirty="0"/>
          </a:p>
        </p:txBody>
      </p:sp>
      <p:sp>
        <p:nvSpPr>
          <p:cNvPr id="13" name="文本框 12"/>
          <p:cNvSpPr txBox="1"/>
          <p:nvPr/>
        </p:nvSpPr>
        <p:spPr>
          <a:xfrm>
            <a:off x="5728636" y="4259226"/>
            <a:ext cx="851515" cy="492443"/>
          </a:xfrm>
          <a:prstGeom prst="rect">
            <a:avLst/>
          </a:prstGeom>
          <a:noFill/>
        </p:spPr>
        <p:txBody>
          <a:bodyPr wrap="none" rtlCol="0">
            <a:spAutoFit/>
          </a:bodyPr>
          <a:lstStyle/>
          <a:p>
            <a:r>
              <a:rPr lang="zh-CN" altLang="en-US" sz="2600" b="1" dirty="0">
                <a:ea typeface="华文楷体" panose="02010600040101010101" pitchFamily="2" charset="-122"/>
                <a:cs typeface="Times New Roman" panose="02020603050405020304" pitchFamily="18" charset="0"/>
              </a:rPr>
              <a:t>德国</a:t>
            </a:r>
            <a:endParaRPr lang="zh-CN" altLang="en-US" sz="2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两极格局的形成</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50</a:t>
            </a:r>
            <a:r>
              <a:rPr lang="zh-CN" altLang="zh-CN" kern="100" dirty="0">
                <a:latin typeface="Times New Roman" panose="02020603050405020304" pitchFamily="18" charset="0"/>
                <a:cs typeface="Times New Roman" panose="02020603050405020304" pitchFamily="18" charset="0"/>
              </a:rPr>
              <a:t>年代中期，美苏全面冷战对峙，两极格局正式形成。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两极格局的特点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不对称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美国及其盟国的总体实力始终强于苏联及其盟国。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不完全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有些国家处于两大阵营之外，如印度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印度尼西亚等。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marL="266700" algn="just" hangingPunct="0">
              <a:lnSpc>
                <a:spcPct val="150000"/>
              </a:lnSpc>
              <a:spcAft>
                <a:spcPts val="0"/>
              </a:spcAft>
              <a:tabLst>
                <a:tab pos="4770755" algn="l"/>
              </a:tabLst>
            </a:pPr>
            <a:r>
              <a:rPr lang="zh-CN" altLang="zh-CN" kern="10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冷战的发展与多极力量的成长</a:t>
            </a:r>
            <a:endParaRPr lang="zh-CN" altLang="zh-CN" sz="1050" kern="100">
              <a:latin typeface="宋体" panose="02010600030101010101" pitchFamily="2" charset="-122"/>
              <a:cs typeface="Courier New" panose="02070309020205020404" pitchFamily="49" charset="0"/>
            </a:endParaRPr>
          </a:p>
          <a:p>
            <a:pPr marL="266700"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冷战的发展</a:t>
            </a:r>
            <a:endParaRPr lang="zh-CN" altLang="zh-CN" sz="1050" kern="100">
              <a:latin typeface="宋体" panose="02010600030101010101" pitchFamily="2" charset="-122"/>
              <a:cs typeface="Courier New" panose="02070309020205020404" pitchFamily="49" charset="0"/>
            </a:endParaRPr>
          </a:p>
        </p:txBody>
      </p:sp>
      <p:graphicFrame>
        <p:nvGraphicFramePr>
          <p:cNvPr id="7" name="对象 6"/>
          <p:cNvGraphicFramePr>
            <a:graphicFrameLocks noChangeAspect="1"/>
          </p:cNvGraphicFramePr>
          <p:nvPr/>
        </p:nvGraphicFramePr>
        <p:xfrm>
          <a:off x="415037" y="2032885"/>
          <a:ext cx="10926063" cy="1398588"/>
        </p:xfrm>
        <a:graphic>
          <a:graphicData uri="http://schemas.openxmlformats.org/presentationml/2006/ole">
            <mc:AlternateContent xmlns:mc="http://schemas.openxmlformats.org/markup-compatibility/2006">
              <mc:Choice xmlns:v="urn:schemas-microsoft-com:vml" Requires="v">
                <p:oleObj name="文档" r:id="rId2" imgW="11162030" imgH="1400810" progId="Word.Document.12">
                  <p:embed/>
                </p:oleObj>
              </mc:Choice>
              <mc:Fallback>
                <p:oleObj name="文档" r:id="rId2" imgW="11162030" imgH="1400810" progId="Word.Document.12">
                  <p:embed/>
                  <p:pic>
                    <p:nvPicPr>
                      <p:cNvPr id="0" name="图片 4142"/>
                      <p:cNvPicPr/>
                      <p:nvPr/>
                    </p:nvPicPr>
                    <p:blipFill>
                      <a:blip r:embed="rId3"/>
                      <a:stretch>
                        <a:fillRect/>
                      </a:stretch>
                    </p:blipFill>
                    <p:spPr>
                      <a:xfrm>
                        <a:off x="415037" y="2032885"/>
                        <a:ext cx="10926063" cy="1398588"/>
                      </a:xfrm>
                      <a:prstGeom prst="rect">
                        <a:avLst/>
                      </a:prstGeom>
                    </p:spPr>
                  </p:pic>
                </p:oleObj>
              </mc:Fallback>
            </mc:AlternateContent>
          </a:graphicData>
        </a:graphic>
      </p:graphicFrame>
      <p:pic>
        <p:nvPicPr>
          <p:cNvPr id="2" name="图片 1"/>
          <p:cNvPicPr>
            <a:picLocks noChangeAspect="1"/>
          </p:cNvPicPr>
          <p:nvPr/>
        </p:nvPicPr>
        <p:blipFill>
          <a:blip r:embed="rId4"/>
          <a:stretch>
            <a:fillRect/>
          </a:stretch>
        </p:blipFill>
        <p:spPr>
          <a:xfrm>
            <a:off x="7489229" y="2599729"/>
            <a:ext cx="1656184" cy="424334"/>
          </a:xfrm>
          <a:prstGeom prst="rect">
            <a:avLst/>
          </a:prstGeom>
        </p:spPr>
      </p:pic>
      <p:sp>
        <p:nvSpPr>
          <p:cNvPr id="5" name="文本框 4"/>
          <p:cNvSpPr txBox="1"/>
          <p:nvPr/>
        </p:nvSpPr>
        <p:spPr>
          <a:xfrm>
            <a:off x="7381217" y="2593717"/>
            <a:ext cx="1518364" cy="492443"/>
          </a:xfrm>
          <a:prstGeom prst="rect">
            <a:avLst/>
          </a:prstGeom>
          <a:noFill/>
        </p:spPr>
        <p:txBody>
          <a:bodyPr wrap="none" rtlCol="0">
            <a:spAutoFit/>
          </a:bodyPr>
          <a:lstStyle/>
          <a:p>
            <a:r>
              <a:rPr lang="zh-CN" altLang="en-US" sz="2600" b="1" dirty="0">
                <a:ea typeface="华文楷体" panose="02010600040101010101" pitchFamily="2" charset="-122"/>
                <a:cs typeface="Times New Roman" panose="02020603050405020304" pitchFamily="18" charset="0"/>
              </a:rPr>
              <a:t>导弹危机</a:t>
            </a:r>
            <a:endParaRPr lang="zh-CN" altLang="en-US" sz="2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273"/>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395771"/>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1583903"/>
            <a:ext cx="2349351" cy="577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294552" y="2199739"/>
            <a:ext cx="10926620" cy="4494115"/>
          </a:xfrm>
        </p:spPr>
        <p:txBody>
          <a:bodyPr/>
          <a:lstStyle/>
          <a:p>
            <a:pPr indent="717550" algn="just" hangingPunct="0">
              <a:lnSpc>
                <a:spcPct val="13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第二次世界大战后，世界发生了深刻变化。资本主义国家形成了一定的自我调节机制，社会矛盾有所缓和，但资本主义制度的基本矛盾依然存在并继续发展。社会主义一度获得大发展，形成了社会主义阵营，社会主义国家的建设取得</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巨大成就，也经历了艰难曲折。</a:t>
            </a:r>
            <a:r>
              <a:rPr lang="zh-CN" altLang="en-US" kern="100" dirty="0">
                <a:latin typeface="Times New Roman" panose="02020603050405020304" pitchFamily="18" charset="0"/>
                <a:cs typeface="Times New Roman" panose="02020603050405020304" pitchFamily="18" charset="0"/>
              </a:rPr>
              <a:t>第二次世界大</a:t>
            </a:r>
            <a:r>
              <a:rPr lang="zh-CN" altLang="zh-CN" kern="100" dirty="0">
                <a:latin typeface="Times New Roman" panose="02020603050405020304" pitchFamily="18" charset="0"/>
                <a:cs typeface="Times New Roman" panose="02020603050405020304" pitchFamily="18" charset="0"/>
              </a:rPr>
              <a:t>战后世界殖民体系的崩溃，是人类历史的巨大进步。持续近半个世纪的冷战，是</a:t>
            </a:r>
            <a:r>
              <a:rPr lang="zh-CN" altLang="en-US" kern="100" dirty="0">
                <a:latin typeface="Times New Roman" panose="02020603050405020304" pitchFamily="18" charset="0"/>
                <a:cs typeface="Times New Roman" panose="02020603050405020304" pitchFamily="18" charset="0"/>
              </a:rPr>
              <a:t>第二次世界大</a:t>
            </a:r>
            <a:r>
              <a:rPr lang="zh-CN" altLang="zh-CN" kern="100" dirty="0">
                <a:latin typeface="Times New Roman" panose="02020603050405020304" pitchFamily="18" charset="0"/>
                <a:cs typeface="Times New Roman" panose="02020603050405020304" pitchFamily="18" charset="0"/>
              </a:rPr>
              <a:t>战后国际形势发展的主要态势</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在冷战形成的两极格局中，孕育着世界多极化的发展趋势。</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多极力量的成长</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世纪六七十年代</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graphicFrame>
        <p:nvGraphicFramePr>
          <p:cNvPr id="3" name="表格 2"/>
          <p:cNvGraphicFramePr>
            <a:graphicFrameLocks noGrp="1"/>
          </p:cNvGraphicFramePr>
          <p:nvPr/>
        </p:nvGraphicFramePr>
        <p:xfrm>
          <a:off x="415037" y="1500893"/>
          <a:ext cx="10692000" cy="2495278"/>
        </p:xfrm>
        <a:graphic>
          <a:graphicData uri="http://schemas.openxmlformats.org/drawingml/2006/table">
            <a:tbl>
              <a:tblPr/>
              <a:tblGrid>
                <a:gridCol w="1853612">
                  <a:extLst>
                    <a:ext uri="{9D8B030D-6E8A-4147-A177-3AD203B41FA5}">
                      <a16:colId xmlns:a16="http://schemas.microsoft.com/office/drawing/2014/main" val="20000"/>
                    </a:ext>
                  </a:extLst>
                </a:gridCol>
                <a:gridCol w="8838388">
                  <a:extLst>
                    <a:ext uri="{9D8B030D-6E8A-4147-A177-3AD203B41FA5}">
                      <a16:colId xmlns:a16="http://schemas.microsoft.com/office/drawing/2014/main" val="20001"/>
                    </a:ext>
                  </a:extLst>
                </a:gridCol>
              </a:tblGrid>
              <a:tr h="1296144">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西方阵营逐渐分化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西欧</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的成立和发展。</a:t>
                      </a:r>
                      <a:endParaRPr lang="en-US" altLang="zh-CN" sz="28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日本</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经济</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起飞</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及其要成为</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的追求</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24096">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社会主义阵营开始瓦解</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原因</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苏联的大国主义和</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表现</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东欧国家反对苏联控制的斗争，</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破裂</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3628334" y="1577572"/>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欧洲共同体</a:t>
            </a:r>
            <a:endParaRPr lang="zh-CN" altLang="en-US" dirty="0"/>
          </a:p>
        </p:txBody>
      </p:sp>
      <p:sp>
        <p:nvSpPr>
          <p:cNvPr id="5" name="文本框 4"/>
          <p:cNvSpPr txBox="1"/>
          <p:nvPr/>
        </p:nvSpPr>
        <p:spPr>
          <a:xfrm>
            <a:off x="7921277" y="222349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政治大国</a:t>
            </a:r>
            <a:endParaRPr lang="zh-CN" altLang="en-US" dirty="0"/>
          </a:p>
        </p:txBody>
      </p:sp>
      <p:sp>
        <p:nvSpPr>
          <p:cNvPr id="6" name="文本框 5"/>
          <p:cNvSpPr txBox="1"/>
          <p:nvPr/>
        </p:nvSpPr>
        <p:spPr>
          <a:xfrm>
            <a:off x="6472650" y="2880266"/>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民族利己主义</a:t>
            </a:r>
            <a:endParaRPr lang="zh-CN" altLang="en-US" dirty="0"/>
          </a:p>
        </p:txBody>
      </p:sp>
      <p:sp>
        <p:nvSpPr>
          <p:cNvPr id="7" name="文本框 6"/>
          <p:cNvSpPr txBox="1"/>
          <p:nvPr/>
        </p:nvSpPr>
        <p:spPr>
          <a:xfrm>
            <a:off x="8605353" y="349097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中苏关系</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15037" y="1725613"/>
          <a:ext cx="10692000" cy="2783990"/>
        </p:xfrm>
        <a:graphic>
          <a:graphicData uri="http://schemas.openxmlformats.org/drawingml/2006/table">
            <a:tbl>
              <a:tblPr/>
              <a:tblGrid>
                <a:gridCol w="1853612">
                  <a:extLst>
                    <a:ext uri="{9D8B030D-6E8A-4147-A177-3AD203B41FA5}">
                      <a16:colId xmlns:a16="http://schemas.microsoft.com/office/drawing/2014/main" val="20000"/>
                    </a:ext>
                  </a:extLst>
                </a:gridCol>
                <a:gridCol w="8838388">
                  <a:extLst>
                    <a:ext uri="{9D8B030D-6E8A-4147-A177-3AD203B41FA5}">
                      <a16:colId xmlns:a16="http://schemas.microsoft.com/office/drawing/2014/main" val="20001"/>
                    </a:ext>
                  </a:extLst>
                </a:gridCol>
              </a:tblGrid>
              <a:tr h="1753194">
                <a:tc>
                  <a:txBody>
                    <a:bodyPr/>
                    <a:lstStyle/>
                    <a:p>
                      <a:pPr algn="ctr"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中国崛起</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标志事件</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拥有</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恢复在联合国的合法席位</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美国总统尼克松正式访华等。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意义</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中国成为国际社会中不可忽视的政治力量</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63077">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第三世界的兴起</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spc="-100" baseline="0" dirty="0">
                          <a:effectLst/>
                          <a:latin typeface="Times New Roman" panose="02020603050405020304" pitchFamily="18" charset="0"/>
                          <a:ea typeface="宋体" panose="02010600030101010101" pitchFamily="2" charset="-122"/>
                          <a:cs typeface="Courier New" panose="02070309020205020404" pitchFamily="49" charset="0"/>
                        </a:rPr>
                        <a:t>1955</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年万隆会议及在此基础上形成的</a:t>
                      </a:r>
                      <a:r>
                        <a:rPr lang="en-US" altLang="zh-CN" sz="2800" b="1" kern="100" spc="-10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spc="-10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，是发展中国家以独立的政治力量登上国际政治舞台的重要标志</a:t>
                      </a:r>
                      <a:endParaRPr lang="zh-CN" sz="105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5502678" y="176605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两弹一星</a:t>
            </a:r>
            <a:endParaRPr lang="zh-CN" altLang="en-US" dirty="0"/>
          </a:p>
        </p:txBody>
      </p:sp>
      <p:sp>
        <p:nvSpPr>
          <p:cNvPr id="3" name="文本框 2"/>
          <p:cNvSpPr txBox="1"/>
          <p:nvPr/>
        </p:nvSpPr>
        <p:spPr>
          <a:xfrm>
            <a:off x="7993285" y="3504854"/>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不结盟运动</a:t>
            </a:r>
            <a:endParaRPr lang="zh-CN" altLang="en-US" dirty="0"/>
          </a:p>
        </p:txBody>
      </p:sp>
      <p:sp>
        <p:nvSpPr>
          <p:cNvPr id="4" name="副标题 3"/>
          <p:cNvSpPr>
            <a:spLocks noGrp="1"/>
          </p:cNvSpPr>
          <p:nvPr>
            <p:ph type="subTitle" idx="1"/>
          </p:nvPr>
        </p:nvSpPr>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两极格局的瓦解</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美苏关系</a:t>
            </a:r>
            <a:endParaRPr lang="zh-CN" altLang="zh-CN" sz="1050" kern="100" dirty="0">
              <a:latin typeface="宋体" panose="02010600030101010101" pitchFamily="2" charset="-122"/>
              <a:cs typeface="Courier New" panose="02070309020205020404" pitchFamily="49" charset="0"/>
            </a:endParaRPr>
          </a:p>
        </p:txBody>
      </p:sp>
      <p:graphicFrame>
        <p:nvGraphicFramePr>
          <p:cNvPr id="3" name="表格 2"/>
          <p:cNvGraphicFramePr>
            <a:graphicFrameLocks noGrp="1"/>
          </p:cNvGraphicFramePr>
          <p:nvPr/>
        </p:nvGraphicFramePr>
        <p:xfrm>
          <a:off x="415037" y="1487415"/>
          <a:ext cx="10691999" cy="4370826"/>
        </p:xfrm>
        <a:graphic>
          <a:graphicData uri="http://schemas.openxmlformats.org/drawingml/2006/table">
            <a:tbl>
              <a:tblPr/>
              <a:tblGrid>
                <a:gridCol w="1189238">
                  <a:extLst>
                    <a:ext uri="{9D8B030D-6E8A-4147-A177-3AD203B41FA5}">
                      <a16:colId xmlns:a16="http://schemas.microsoft.com/office/drawing/2014/main" val="20000"/>
                    </a:ext>
                  </a:extLst>
                </a:gridCol>
                <a:gridCol w="1492466">
                  <a:extLst>
                    <a:ext uri="{9D8B030D-6E8A-4147-A177-3AD203B41FA5}">
                      <a16:colId xmlns:a16="http://schemas.microsoft.com/office/drawing/2014/main" val="20001"/>
                    </a:ext>
                  </a:extLst>
                </a:gridCol>
                <a:gridCol w="1854522">
                  <a:extLst>
                    <a:ext uri="{9D8B030D-6E8A-4147-A177-3AD203B41FA5}">
                      <a16:colId xmlns:a16="http://schemas.microsoft.com/office/drawing/2014/main" val="20002"/>
                    </a:ext>
                  </a:extLst>
                </a:gridCol>
                <a:gridCol w="6155773">
                  <a:extLst>
                    <a:ext uri="{9D8B030D-6E8A-4147-A177-3AD203B41FA5}">
                      <a16:colId xmlns:a16="http://schemas.microsoft.com/office/drawing/2014/main" val="20003"/>
                    </a:ext>
                  </a:extLst>
                </a:gridCol>
              </a:tblGrid>
              <a:tr h="513953">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时期</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特征</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苏联</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美国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350448">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70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年代</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日趋紧张</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1979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年，入侵阿富汗</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加强对苏联的遏制，大搞军备竞赛，提出并实施</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44226">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1985</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年以后</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走向缓和</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美苏首脑多次会晤，建立了多层次对话机制。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两国签署一系列条约，裁军取得重要进展。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苏联实行战略收缩，从</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撤军，宣布不再干涉东欧事务，同意两德统一</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文本框 1"/>
          <p:cNvSpPr txBox="1"/>
          <p:nvPr/>
        </p:nvSpPr>
        <p:spPr>
          <a:xfrm>
            <a:off x="6841157" y="2844043"/>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战略防御计划</a:t>
            </a:r>
            <a:endParaRPr lang="zh-CN" altLang="en-US" dirty="0"/>
          </a:p>
        </p:txBody>
      </p:sp>
      <p:sp>
        <p:nvSpPr>
          <p:cNvPr id="5" name="文本框 4"/>
          <p:cNvSpPr txBox="1"/>
          <p:nvPr/>
        </p:nvSpPr>
        <p:spPr>
          <a:xfrm>
            <a:off x="7029644" y="4769189"/>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阿富汗</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中苏关系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实现了正常化。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两极格局的瓦解</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苏联放任西方对东欧的</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攻势，国内改革背离了社会主义方向，放弃</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r>
              <a:rPr lang="zh-CN" altLang="zh-CN" kern="100" dirty="0">
                <a:latin typeface="Times New Roman" panose="02020603050405020304" pitchFamily="18" charset="0"/>
                <a:cs typeface="Times New Roman" panose="02020603050405020304" pitchFamily="18" charset="0"/>
              </a:rPr>
              <a:t>的领导地位。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标志</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苏联解体。</a:t>
            </a:r>
            <a:endParaRPr lang="zh-CN" altLang="zh-CN" sz="1050" kern="100" dirty="0">
              <a:latin typeface="宋体" panose="02010600030101010101" pitchFamily="2" charset="-122"/>
              <a:cs typeface="Courier New" panose="02070309020205020404" pitchFamily="49" charset="0"/>
            </a:endParaRPr>
          </a:p>
          <a:p>
            <a:pPr algn="di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持续近半个世纪的冷战随之结束。两极格局中出现的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a:t>
            </a:r>
            <a:r>
              <a:rPr lang="zh-CN" altLang="zh-CN" kern="100" dirty="0">
                <a:latin typeface="Times New Roman" panose="02020603050405020304" pitchFamily="18" charset="0"/>
                <a:cs typeface="Times New Roman" panose="02020603050405020304" pitchFamily="18" charset="0"/>
              </a:rPr>
              <a:t>不可逆转。</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5869049" y="2159967"/>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和平演变</a:t>
            </a:r>
            <a:endParaRPr lang="zh-CN" altLang="en-US" dirty="0"/>
          </a:p>
        </p:txBody>
      </p:sp>
      <p:sp>
        <p:nvSpPr>
          <p:cNvPr id="3" name="文本框 2"/>
          <p:cNvSpPr txBox="1"/>
          <p:nvPr/>
        </p:nvSpPr>
        <p:spPr>
          <a:xfrm>
            <a:off x="4068849" y="2802525"/>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共产党</a:t>
            </a:r>
            <a:endParaRPr lang="zh-CN" altLang="en-US" dirty="0"/>
          </a:p>
        </p:txBody>
      </p:sp>
      <p:sp>
        <p:nvSpPr>
          <p:cNvPr id="5" name="文本框 4"/>
          <p:cNvSpPr txBox="1"/>
          <p:nvPr/>
        </p:nvSpPr>
        <p:spPr>
          <a:xfrm>
            <a:off x="10204328" y="4076646"/>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世界</a:t>
            </a:r>
            <a:endParaRPr lang="zh-CN" altLang="en-US" dirty="0"/>
          </a:p>
        </p:txBody>
      </p:sp>
      <p:sp>
        <p:nvSpPr>
          <p:cNvPr id="6" name="文本框 5"/>
          <p:cNvSpPr txBox="1"/>
          <p:nvPr/>
        </p:nvSpPr>
        <p:spPr>
          <a:xfrm>
            <a:off x="396441" y="4716251"/>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多极化趋势</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396938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认知升华</a:t>
            </a:r>
            <a:r>
              <a:rPr lang="zh-CN"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马歇尔计划与杜鲁门主义的关系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马歇尔计划是杜鲁门主义的延续和扩大，是更隐蔽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更精巧的杜鲁门主义。两者互相联系，目的基本一致，手段各具特色。</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杜鲁门主义表现为公开的反共反苏。马歇尔计划则采取隐蔽的经济手段来稳定资本主义制度，控制欧洲，联合西欧各国共同反共反苏。</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194950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下图为有关第二次世界大战后国际关系变化的漫画，标题为《合不来》。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en-US" kern="100" dirty="0">
                <a:latin typeface="Times New Roman" panose="02020603050405020304" pitchFamily="18" charset="0"/>
                <a:cs typeface="Times New Roman" panose="02020603050405020304" pitchFamily="18" charset="0"/>
              </a:rPr>
              <a:t>漫画</a:t>
            </a:r>
            <a:r>
              <a:rPr lang="zh-CN" altLang="zh-CN" kern="100" dirty="0">
                <a:latin typeface="Times New Roman" panose="02020603050405020304" pitchFamily="18" charset="0"/>
                <a:cs typeface="Times New Roman" panose="02020603050405020304" pitchFamily="18" charset="0"/>
              </a:rPr>
              <a:t>揭示了美苏冷战发生的根源是什么？</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415037" y="2664023"/>
            <a:ext cx="5216493" cy="668709"/>
          </a:xfrm>
          <a:prstGeom prst="rect">
            <a:avLst/>
          </a:prstGeom>
        </p:spPr>
        <p:txBody>
          <a:bodyPr wrap="non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国家利益的冲突和对峙。</a:t>
            </a:r>
            <a:endParaRPr lang="zh-CN" altLang="zh-CN" sz="1050" kern="100" dirty="0">
              <a:solidFill>
                <a:schemeClr val="tx1"/>
              </a:solidFill>
              <a:latin typeface="宋体" panose="02010600030101010101" pitchFamily="2" charset="-122"/>
              <a:cs typeface="Courier New" panose="02070309020205020404" pitchFamily="49" charset="0"/>
            </a:endParaRPr>
          </a:p>
        </p:txBody>
      </p:sp>
      <p:pic>
        <p:nvPicPr>
          <p:cNvPr id="5" name="图片 4">
            <a:extLst>
              <a:ext uri="{FF2B5EF4-FFF2-40B4-BE49-F238E27FC236}">
                <a16:creationId xmlns:a16="http://schemas.microsoft.com/office/drawing/2014/main" id="{50C090E9-0F03-D91D-872D-926D9E7B6A07}"/>
              </a:ext>
            </a:extLst>
          </p:cNvPr>
          <p:cNvPicPr>
            <a:picLocks noChangeAspect="1"/>
          </p:cNvPicPr>
          <p:nvPr/>
        </p:nvPicPr>
        <p:blipFill>
          <a:blip r:embed="rId2"/>
          <a:stretch>
            <a:fillRect/>
          </a:stretch>
        </p:blipFill>
        <p:spPr>
          <a:xfrm>
            <a:off x="7057181" y="1500028"/>
            <a:ext cx="4160106" cy="241058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3892861"/>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【图解历史】冷战的表现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p:txBody>
      </p:sp>
      <p:pic>
        <p:nvPicPr>
          <p:cNvPr id="8194" name="Picture 2" descr="2025LS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733" y="1619907"/>
            <a:ext cx="5472608" cy="2707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P114</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史料阅读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。思考</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70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年代后，世界局势发生了怎样的变化？根本原因是什么？</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415037" y="2024509"/>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变化</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出现多极化趋势，美国的霸主地位发生动摇。根本原因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各国</a:t>
            </a:r>
            <a:r>
              <a:rPr lang="zh-CN" altLang="en-US" b="1" kern="100" dirty="0">
                <a:solidFill>
                  <a:schemeClr val="tx1"/>
                </a:solidFill>
                <a:ea typeface="华文楷体" panose="02010600040101010101" pitchFamily="2" charset="-122"/>
                <a:cs typeface="Times New Roman" panose="02020603050405020304" pitchFamily="18" charset="0"/>
              </a:rPr>
              <a:t>政治</a:t>
            </a:r>
            <a:r>
              <a:rPr lang="zh-CN" altLang="zh-CN" b="1" kern="100" dirty="0">
                <a:solidFill>
                  <a:schemeClr val="tx1"/>
                </a:solidFill>
                <a:ea typeface="华文楷体" panose="02010600040101010101" pitchFamily="2" charset="-122"/>
                <a:cs typeface="Times New Roman" panose="02020603050405020304" pitchFamily="18" charset="0"/>
              </a:rPr>
              <a:t>经济发展的不平衡，国际力量对比发生变化。</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【图解历史】雅尔塔体系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两极格局和冷战三者的关系</a:t>
            </a:r>
            <a:endParaRPr lang="zh-CN" altLang="zh-CN" sz="1050" kern="100" dirty="0">
              <a:latin typeface="宋体" panose="02010600030101010101" pitchFamily="2" charset="-122"/>
              <a:cs typeface="Courier New" panose="02070309020205020404" pitchFamily="49" charset="0"/>
            </a:endParaRPr>
          </a:p>
        </p:txBody>
      </p:sp>
      <p:pic>
        <p:nvPicPr>
          <p:cNvPr id="4" name="图片 3">
            <a:extLst>
              <a:ext uri="{FF2B5EF4-FFF2-40B4-BE49-F238E27FC236}">
                <a16:creationId xmlns:a16="http://schemas.microsoft.com/office/drawing/2014/main" id="{9B3F4F03-70D4-41FB-BDEF-C6C1F652C144}"/>
              </a:ext>
            </a:extLst>
          </p:cNvPr>
          <p:cNvPicPr>
            <a:picLocks noChangeAspect="1"/>
          </p:cNvPicPr>
          <p:nvPr/>
        </p:nvPicPr>
        <p:blipFill>
          <a:blip r:embed="rId2"/>
          <a:stretch>
            <a:fillRect/>
          </a:stretch>
        </p:blipFill>
        <p:spPr>
          <a:xfrm>
            <a:off x="2470149" y="1691915"/>
            <a:ext cx="6581775" cy="3857625"/>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【图解历史】苏联解体的原因</a:t>
            </a:r>
            <a:endParaRPr lang="zh-CN" altLang="zh-CN" sz="1050" kern="100" dirty="0">
              <a:latin typeface="宋体" panose="02010600030101010101" pitchFamily="2" charset="-122"/>
              <a:cs typeface="Courier New" panose="02070309020205020404" pitchFamily="49" charset="0"/>
            </a:endParaRPr>
          </a:p>
        </p:txBody>
      </p:sp>
      <p:pic>
        <p:nvPicPr>
          <p:cNvPr id="4" name="图片 3">
            <a:extLst>
              <a:ext uri="{FF2B5EF4-FFF2-40B4-BE49-F238E27FC236}">
                <a16:creationId xmlns:a16="http://schemas.microsoft.com/office/drawing/2014/main" id="{7D03F221-B5A8-453E-C538-AD6558BB304B}"/>
              </a:ext>
            </a:extLst>
          </p:cNvPr>
          <p:cNvPicPr>
            <a:picLocks noChangeAspect="1"/>
          </p:cNvPicPr>
          <p:nvPr/>
        </p:nvPicPr>
        <p:blipFill>
          <a:blip r:embed="rId2"/>
          <a:stretch>
            <a:fillRect/>
          </a:stretch>
        </p:blipFill>
        <p:spPr>
          <a:xfrm>
            <a:off x="2527299" y="1583903"/>
            <a:ext cx="6467475" cy="3990975"/>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22998"/>
          </a:xfrm>
        </p:spPr>
        <p:txBody>
          <a:bodyPr/>
          <a:lstStyle/>
          <a:p>
            <a:pPr indent="717550"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当今世界正处于大发展大变革大调整时期，全球治理体系和国际秩序变革加速推进，各国相互联系和依存日益加深。同时，世界面临的不稳定性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不确定性更加突出。中国倡导并坚持推动构建人类命运共同体，是中国对世界和平与发展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全球治理体系改革和建设提供的中国智慧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中国方案和中国力量。</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637280"/>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冷战与两极格局</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328488"/>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战时，要保持团结并不太难，因为有一个打败共同敌人的目标，这一点谁都清楚。艰难的工作在战后，各种不同的利害关系往往会使同盟国分裂。</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苏</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斯大林</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战后美国对外政策的基本特征就是争夺世界霸权，苏联是美国通往世界霸权道路上的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最主要障碍</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，美国正积极扩充军备，准备针对苏联的战争。</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苏</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诺维科夫</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2012156"/>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二，归纳冷战和两极格局形成的背景。</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415037" y="2645127"/>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spc="-100" dirty="0">
                <a:solidFill>
                  <a:srgbClr val="7030A0"/>
                </a:solidFill>
                <a:ea typeface="黑体" panose="02010609060101010101" pitchFamily="49" charset="-122"/>
                <a:cs typeface="Times New Roman" panose="02020603050405020304" pitchFamily="18" charset="0"/>
              </a:rPr>
              <a:t>提示</a:t>
            </a:r>
            <a:r>
              <a:rPr lang="zh-CN" altLang="zh-CN" b="1" kern="100" spc="-100" dirty="0">
                <a:solidFill>
                  <a:srgbClr val="7030A0"/>
                </a:solidFill>
                <a:latin typeface="宋体" panose="0201060003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第二次世界大战后美苏战时同盟关系破裂</a:t>
            </a:r>
            <a:r>
              <a:rPr lang="zh-CN" altLang="en-US" b="1" kern="100" spc="-100" dirty="0">
                <a:solidFill>
                  <a:schemeClr val="tx1"/>
                </a:solidFill>
                <a:ea typeface="华文楷体" panose="0201060004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美国</a:t>
            </a:r>
            <a:r>
              <a:rPr lang="zh-CN" altLang="en-US" b="1" kern="100" spc="-100" dirty="0">
                <a:solidFill>
                  <a:schemeClr val="tx1"/>
                </a:solidFill>
                <a:ea typeface="华文楷体" panose="02010600040101010101" pitchFamily="2" charset="-122"/>
                <a:cs typeface="Times New Roman" panose="02020603050405020304" pitchFamily="18" charset="0"/>
              </a:rPr>
              <a:t>制定</a:t>
            </a:r>
            <a:r>
              <a:rPr lang="zh-CN" altLang="zh-CN" b="1" kern="100" spc="-100" dirty="0">
                <a:solidFill>
                  <a:schemeClr val="tx1"/>
                </a:solidFill>
                <a:ea typeface="华文楷体" panose="02010600040101010101" pitchFamily="2" charset="-122"/>
                <a:cs typeface="Times New Roman" panose="02020603050405020304" pitchFamily="18" charset="0"/>
              </a:rPr>
              <a:t>称霸世界的全球扩张战略</a:t>
            </a:r>
            <a:r>
              <a:rPr lang="zh-CN" altLang="en-US" b="1" kern="100" spc="-100" dirty="0">
                <a:solidFill>
                  <a:schemeClr val="tx1"/>
                </a:solidFill>
                <a:ea typeface="华文楷体" panose="0201060004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将社会主义苏联视为其建立世界霸权的最大障碍。</a:t>
            </a:r>
            <a:endParaRPr lang="zh-CN" altLang="zh-CN" sz="1050" kern="100" spc="-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1962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年古巴导弹危机使美苏交替使用外交和武力威胁的心理战达到了顶点，随后双方关系进入了持续</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余年的相对缓和状态</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70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年代后期开始，两国关系再度紧张。</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摘编自时殷弘《美苏冷战史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机理</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特征和意义》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根据史料三，指出美苏冷战的主要特点，结合所学知识，说明冷战时期制约世界战争爆发的主要因素。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36854"/>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主要特点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缓和与紧张并存</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外交与武力威胁交替</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。主要因素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经济的发展；美苏力量均势</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或核威胁的影响</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；世界多极化的发展。</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辩证认识冷战对国际关系的影响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积极</a:t>
            </a:r>
            <a:r>
              <a:rPr lang="zh-CN" altLang="en-US"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有利于缓和世界紧张局势，避免了新的世界大战的爆发。美苏两国长期处于均势，使双方均不敢贸然行事。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为了在两极格局中取得优势地位，双方都注意发展经济，注意进行内部的改革和调整，推动了世界的整体发展。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宋体" panose="02010600030101010101" pitchFamily="2" charset="-122"/>
                <a:cs typeface="Times New Roman" panose="02020603050405020304" pitchFamily="18" charset="0"/>
              </a:rPr>
              <a:t>③</a:t>
            </a:r>
            <a:r>
              <a:rPr lang="zh-CN" altLang="zh-CN" kern="100" spc="-100" dirty="0">
                <a:latin typeface="Times New Roman" panose="02020603050405020304" pitchFamily="18" charset="0"/>
                <a:cs typeface="Times New Roman" panose="02020603050405020304" pitchFamily="18" charset="0"/>
              </a:rPr>
              <a:t>为了发展自身的经济，亚</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非</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拉美发展中国家在美苏两极格局中保持和平中立，不结盟运动兴起并得到发展，广大发展中国家崛起。</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4269"/>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消极</a:t>
            </a:r>
            <a:r>
              <a:rPr lang="zh-CN" altLang="en-US"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打上了浓厚的大国强权政治色彩，无视弱小国家利益，导致</a:t>
            </a:r>
            <a:r>
              <a:rPr lang="zh-CN" altLang="en-US" kern="100" dirty="0">
                <a:latin typeface="Times New Roman" panose="02020603050405020304" pitchFamily="18" charset="0"/>
                <a:cs typeface="Times New Roman" panose="02020603050405020304" pitchFamily="18" charset="0"/>
              </a:rPr>
              <a:t>第二次世界大</a:t>
            </a:r>
            <a:r>
              <a:rPr lang="zh-CN" altLang="zh-CN" kern="100" dirty="0">
                <a:latin typeface="Times New Roman" panose="02020603050405020304" pitchFamily="18" charset="0"/>
                <a:cs typeface="Times New Roman" panose="02020603050405020304" pitchFamily="18" charset="0"/>
              </a:rPr>
              <a:t>战后超级大国推行霸权主义政策。</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两强擅划国界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分裂国家的做法，种下了不稳定的祸根，导致日后世界的纷争和不安宁。</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美苏为谋求霸权，展开长期的军备竞赛和地区争夺，导致世界局势长期紧张动荡。</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在两极对峙的格局下，国际经济秩序长期得不到改善，给广大发展中国家的经济发展带来不利影响。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(1)20</a:t>
            </a:r>
            <a:r>
              <a:rPr lang="zh-CN" altLang="zh-CN" kern="100" dirty="0">
                <a:latin typeface="Times New Roman" panose="02020603050405020304" pitchFamily="18" charset="0"/>
                <a:cs typeface="Times New Roman" panose="02020603050405020304" pitchFamily="18" charset="0"/>
              </a:rPr>
              <a:t>世纪六七十年代，美苏两国重视发展航天实力，争相开发太空资源。其间主要经历了三次交锋，分别聚焦人造地球卫星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载人航天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登月计划，苏联在前两次交锋中保持领先，美国在第三次交锋中反超苏联。这说明</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．信息革命改变世界格局</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．技术差距加速美苏全面对抗</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．冷战加剧了高科技竞争</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．美苏关系缓和促进技术进步</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6802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世纪六七十年代，美苏两国重视发展航天实力，争相开发太空资源</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并结合所学知识可知，美苏冷战蔓延到空间技术领域，促进了高科技竞争，故选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项；世界格局的变化是因为苏联的解体，而非信息革命，排除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苏联在前两次交锋中保持领先，美国在第三次交锋中反超苏联</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可知，两国技术不相上下，排除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世纪六七十年代，美苏对峙，排除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(2)(2023</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全国甲卷</a:t>
            </a:r>
            <a:r>
              <a:rPr lang="en-US" altLang="zh-CN" kern="100" dirty="0">
                <a:latin typeface="Times New Roman" panose="02020603050405020304" pitchFamily="18" charset="0"/>
                <a:cs typeface="Courier New" panose="02070309020205020404" pitchFamily="49" charset="0"/>
              </a:rPr>
              <a:t>)1952</a:t>
            </a:r>
            <a:r>
              <a:rPr lang="zh-CN" altLang="zh-CN" kern="100" dirty="0">
                <a:latin typeface="Times New Roman" panose="02020603050405020304" pitchFamily="18" charset="0"/>
                <a:cs typeface="Times New Roman" panose="02020603050405020304" pitchFamily="18" charset="0"/>
              </a:rPr>
              <a:t>年，美国对菲律宾启动了蔬菜种子项目，次年升级为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民主种子</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项目，该项目将募集或低价购买的蔬菜种子在菲律宾农村分发并给予种植指导，同时将西方观念传播给受助的菲律宾民众。美国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民主种子</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项目的实施</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．反映两极格局形成后美苏对抗的升级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．旨在促进菲律宾经济发展与观念变革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．推动了亚非拉地区的民族独立与解放</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．凸显了对广大发展中国家的宣传与争夺</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24433" y="53724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196" y="539787"/>
            <a:ext cx="24288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5054269"/>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通过了解第二次世界大战后资本主义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社会主义与第三世界国家的变化，认识其发展中的成就与问题；通过了解冷战的典型事件，认识冷战的基本特征，理解冷战的发生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发展与世界格局变化之间的相互影响。</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通过了解冷战结束后世界多极化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经济全球化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社会信息化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文化多样</a:t>
            </a:r>
            <a:r>
              <a:rPr lang="zh-CN" altLang="en-US" kern="100" dirty="0">
                <a:latin typeface="Times New Roman" panose="02020603050405020304" pitchFamily="18" charset="0"/>
                <a:cs typeface="Times New Roman" panose="02020603050405020304" pitchFamily="18" charset="0"/>
              </a:rPr>
              <a:t>性</a:t>
            </a:r>
            <a:r>
              <a:rPr lang="zh-CN" altLang="zh-CN" kern="100" dirty="0">
                <a:latin typeface="Times New Roman" panose="02020603050405020304" pitchFamily="18" charset="0"/>
                <a:cs typeface="Times New Roman" panose="02020603050405020304" pitchFamily="18" charset="0"/>
              </a:rPr>
              <a:t>的发展特点，以及出现的全球性问题，认识人类社会面临的机遇与挑战，理解和平</a:t>
            </a:r>
            <a:r>
              <a:rPr lang="zh-CN" altLang="zh-CN" kern="100" dirty="0">
                <a:latin typeface="宋体" panose="02010600030101010101" pitchFamily="2" charset="-122"/>
                <a:cs typeface="Times New Roman" panose="02020603050405020304" pitchFamily="18" charset="0"/>
              </a:rPr>
              <a:t>、</a:t>
            </a:r>
            <a:r>
              <a:rPr lang="zh-CN" altLang="zh-CN"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kern="100" dirty="0">
                <a:latin typeface="Times New Roman" panose="02020603050405020304" pitchFamily="18" charset="0"/>
                <a:cs typeface="Times New Roman" panose="02020603050405020304" pitchFamily="18" charset="0"/>
              </a:rPr>
              <a:t>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合作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共赢成为</a:t>
            </a:r>
            <a:r>
              <a:rPr lang="zh-CN" altLang="en-US" kern="100" dirty="0">
                <a:latin typeface="Times New Roman" panose="02020603050405020304" pitchFamily="18" charset="0"/>
                <a:cs typeface="Times New Roman" panose="02020603050405020304" pitchFamily="18" charset="0"/>
              </a:rPr>
              <a:t>历史</a:t>
            </a:r>
            <a:r>
              <a:rPr lang="zh-CN" altLang="zh-CN" kern="100" dirty="0">
                <a:latin typeface="Times New Roman" panose="02020603050405020304" pitchFamily="18" charset="0"/>
                <a:cs typeface="Times New Roman" panose="02020603050405020304" pitchFamily="18" charset="0"/>
              </a:rPr>
              <a:t>潮流；牢固树立构建人类命运共同体意识，共同担当，同舟共济，共促全球的和平与发展。</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根据所学知识可知，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年代美苏两极格局形成，双方都注重对广大发展中国家的争夺，包括意识形态领域的宣传等，材料中美国在分发种子的同时将西方的观念传播给受助的菲律宾民众，反映了美国注重西方观念的宣传，</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项正确。材料反映的是美国在意识形态领域的争夺和宣传，仍然属于冷战范畴，并未反映出美苏对抗升级，排除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项；美国对菲律宾的援助是为了宣传西方观念，壮大资本主义阵营，排除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项；美国此举旨在维护资产阶级的统治，不利于亚非拉地区的民族独立和解放，排除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275" y="431775"/>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多极化趋势与两极格局的瓦解</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104352"/>
            <a:ext cx="10692000" cy="4358116"/>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ea typeface="黑体" panose="02010609060101010101" pitchFamily="49" charset="-122"/>
                <a:cs typeface="Courier New" panose="02070309020205020404" pitchFamily="49" charset="0"/>
              </a:rPr>
              <a:t>1.</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a:latin typeface="宋体" panose="02010600030101010101" pitchFamily="2" charset="-122"/>
              <a:cs typeface="Courier New" panose="02070309020205020404" pitchFamily="49" charset="0"/>
            </a:endParaRPr>
          </a:p>
          <a:p>
            <a:r>
              <a:rPr lang="zh-CN" altLang="zh-CN">
                <a:latin typeface="Times New Roman" panose="02020603050405020304" pitchFamily="18" charset="0"/>
                <a:ea typeface="黑体" panose="02010609060101010101" pitchFamily="49" charset="-122"/>
                <a:cs typeface="Times New Roman" panose="02020603050405020304" pitchFamily="18" charset="0"/>
              </a:rPr>
              <a:t>史料</a:t>
            </a:r>
            <a:r>
              <a:rPr lang="zh-CN" altLang="zh-CN">
                <a:latin typeface="Times New Roman" panose="02020603050405020304" pitchFamily="18" charset="0"/>
                <a:ea typeface="华文楷体" panose="02010600040101010101" pitchFamily="2" charset="-122"/>
                <a:cs typeface="Times New Roman" panose="02020603050405020304" pitchFamily="18" charset="0"/>
              </a:rPr>
              <a:t>　</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法国要做法国，法国是法国，法国要能有它自己的个性</a:t>
            </a:r>
            <a:r>
              <a:rPr lang="zh-CN" altLang="zh-CN">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自己的精神</a:t>
            </a:r>
            <a:r>
              <a:rPr lang="zh-CN" altLang="zh-CN">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自己的行动和政策</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法国能够为世界作出特殊的贡献</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法国并不是由另一个国家拖着走的国家</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法国正在努力从事联合欧洲的工作</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我们要使西欧变成一个整体，使世界上不再只存在这两个敌对的巨人</a:t>
            </a:r>
            <a:r>
              <a:rPr lang="en-US" altLang="zh-CN">
                <a:latin typeface="Times New Roman" panose="02020603050405020304" pitchFamily="18" charset="0"/>
                <a:ea typeface="华文楷体" panose="02010600040101010101" pitchFamily="2" charset="-122"/>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指美苏</a:t>
            </a:r>
            <a:r>
              <a:rPr lang="en-US" altLang="zh-CN">
                <a:latin typeface="Times New Roman" panose="02020603050405020304" pitchFamily="18" charset="0"/>
                <a:ea typeface="华文楷体" panose="02010600040101010101" pitchFamily="2" charset="-122"/>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，而是还存在着一支强大的力量，一个发挥明智影响的伟大中心，这是只有欧洲才能充当的</a:t>
            </a:r>
            <a:r>
              <a:rPr lang="zh-CN" altLang="zh-CN">
                <a:cs typeface="Times New Roman" panose="02020603050405020304" pitchFamily="18" charset="0"/>
              </a:rPr>
              <a:t>”</a:t>
            </a:r>
            <a:r>
              <a:rPr lang="zh-CN" altLang="zh-CN">
                <a:latin typeface="Times New Roman" panose="02020603050405020304" pitchFamily="18" charset="0"/>
                <a:ea typeface="华文楷体" panose="02010600040101010101" pitchFamily="2" charset="-122"/>
                <a:cs typeface="Times New Roman" panose="02020603050405020304" pitchFamily="18" charset="0"/>
              </a:rPr>
              <a:t>；</a:t>
            </a:r>
            <a:endParaRPr lang="zh-CN" alt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把以前我国进行的殖民地转变为合作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即我们同它们</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殖民地国家</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的关系改变为有成效的，尽可能友爱的合作关系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1966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年，法国宣布退出美国主导的北约军事化组织。</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1967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年，欧洲</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个共同体</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钢铁共同体</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原子能共同体和经济共同体</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合并成</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欧洲共同体</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，这是戴高乐的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法国战略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的重要体现。</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摘编自赵慧杰《法国外交中的中东战略》</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根据史料并结合所学知识，概括戴高乐</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法国战略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的内容，并简析其成因。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951"/>
            <a:ext cx="10692000" cy="3323987"/>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内容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恢复法国在全球事务中独立自主的大国地位；推动欧洲联合，建立独立于美苏之外的西欧集团；支持殖民地国家和人民的民族解放与民族自决，与其建立新型合作关系。成因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第二次世界大战后西欧衰落；两极格局形成；应对美苏压力；殖民主义传统的影响；戴高乐的外交努力。</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3483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多极化发展趋势下的基本矛盾</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美苏之间的矛盾。美苏</a:t>
            </a:r>
            <a:r>
              <a:rPr lang="zh-CN" altLang="en-US" kern="100" dirty="0">
                <a:latin typeface="Times New Roman" panose="02020603050405020304" pitchFamily="18" charset="0"/>
                <a:cs typeface="Times New Roman" panose="02020603050405020304" pitchFamily="18" charset="0"/>
              </a:rPr>
              <a:t>争霸</a:t>
            </a:r>
            <a:r>
              <a:rPr lang="zh-CN" altLang="zh-CN" kern="100" dirty="0">
                <a:latin typeface="Times New Roman" panose="02020603050405020304" pitchFamily="18" charset="0"/>
                <a:cs typeface="Times New Roman" panose="02020603050405020304" pitchFamily="18" charset="0"/>
              </a:rPr>
              <a:t>加速了苏联的解体。</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(2)</a:t>
            </a:r>
            <a:r>
              <a:rPr lang="zh-CN" altLang="zh-CN" kern="100" spc="-100" dirty="0">
                <a:latin typeface="Times New Roman" panose="02020603050405020304" pitchFamily="18" charset="0"/>
                <a:cs typeface="Times New Roman" panose="02020603050405020304" pitchFamily="18" charset="0"/>
              </a:rPr>
              <a:t>资本主义国家之间的矛盾。随着西欧和日本的崛起，美国霸主地位受到挑战，资本主义</a:t>
            </a:r>
            <a:r>
              <a:rPr lang="zh-CN" altLang="en-US" kern="100" spc="-100" dirty="0">
                <a:latin typeface="Times New Roman" panose="02020603050405020304" pitchFamily="18" charset="0"/>
                <a:cs typeface="Times New Roman" panose="02020603050405020304" pitchFamily="18" charset="0"/>
              </a:rPr>
              <a:t>阵营逐渐分化</a:t>
            </a:r>
            <a:r>
              <a:rPr lang="zh-CN" altLang="zh-CN" kern="100" spc="-100" dirty="0">
                <a:latin typeface="Times New Roman" panose="02020603050405020304" pitchFamily="18" charset="0"/>
                <a:cs typeface="Times New Roman" panose="02020603050405020304" pitchFamily="18" charset="0"/>
              </a:rPr>
              <a:t>。</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社会主义国家之间的矛盾。中苏关系恶化，东欧各社会主义国家出现了要求摆脱苏联控制的</a:t>
            </a:r>
            <a:r>
              <a:rPr lang="zh-CN" altLang="en-US" kern="100" dirty="0">
                <a:latin typeface="Times New Roman" panose="02020603050405020304" pitchFamily="18" charset="0"/>
                <a:cs typeface="Times New Roman" panose="02020603050405020304" pitchFamily="18" charset="0"/>
              </a:rPr>
              <a:t>斗争</a:t>
            </a:r>
            <a:r>
              <a:rPr lang="zh-CN"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以苏联为首的社会主义阵营开始瓦解</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78088"/>
            <a:ext cx="10692000" cy="1902059"/>
          </a:xfrm>
        </p:spPr>
        <p:txBody>
          <a:bodyPr/>
          <a:lstStyle/>
          <a:p>
            <a:r>
              <a:rPr lang="en-US" altLang="zh-CN" kern="100">
                <a:solidFill>
                  <a:prstClr val="black"/>
                </a:solidFill>
                <a:latin typeface="Times New Roman" panose="02020603050405020304" pitchFamily="18" charset="0"/>
                <a:cs typeface="Courier New" panose="02070309020205020404" pitchFamily="49" charset="0"/>
              </a:rPr>
              <a:t>(4)</a:t>
            </a:r>
            <a:r>
              <a:rPr lang="zh-CN" altLang="zh-CN" kern="100">
                <a:solidFill>
                  <a:prstClr val="black"/>
                </a:solidFill>
                <a:latin typeface="Times New Roman" panose="02020603050405020304" pitchFamily="18" charset="0"/>
                <a:cs typeface="Times New Roman" panose="02020603050405020304" pitchFamily="18" charset="0"/>
              </a:rPr>
              <a:t>广大发展中国家与霸权主义</a:t>
            </a:r>
            <a:r>
              <a:rPr lang="zh-CN" altLang="zh-CN" kern="100">
                <a:solidFill>
                  <a:prstClr val="black"/>
                </a:solidFill>
                <a:latin typeface="宋体" panose="02010600030101010101" pitchFamily="2" charset="-122"/>
                <a:cs typeface="Times New Roman" panose="02020603050405020304" pitchFamily="18" charset="0"/>
              </a:rPr>
              <a:t>、</a:t>
            </a:r>
            <a:r>
              <a:rPr lang="zh-CN" altLang="zh-CN" kern="100">
                <a:solidFill>
                  <a:prstClr val="black"/>
                </a:solidFill>
                <a:latin typeface="Times New Roman" panose="02020603050405020304" pitchFamily="18" charset="0"/>
                <a:cs typeface="Times New Roman" panose="02020603050405020304" pitchFamily="18" charset="0"/>
              </a:rPr>
              <a:t>殖民主义之间的矛盾。亚非会议召开</a:t>
            </a:r>
            <a:r>
              <a:rPr lang="zh-CN" altLang="zh-CN" kern="100">
                <a:solidFill>
                  <a:prstClr val="black"/>
                </a:solidFill>
                <a:latin typeface="宋体" panose="02010600030101010101" pitchFamily="2" charset="-122"/>
                <a:cs typeface="Times New Roman" panose="02020603050405020304" pitchFamily="18" charset="0"/>
              </a:rPr>
              <a:t>、</a:t>
            </a:r>
            <a:r>
              <a:rPr lang="zh-CN" altLang="zh-CN" kern="100">
                <a:solidFill>
                  <a:prstClr val="black"/>
                </a:solidFill>
                <a:latin typeface="Times New Roman" panose="02020603050405020304" pitchFamily="18" charset="0"/>
                <a:cs typeface="Times New Roman" panose="02020603050405020304" pitchFamily="18" charset="0"/>
              </a:rPr>
              <a:t>不结盟运动的发展和广大发展中国家的崛起，在东西方两大集团之外增加了一股崭新的国际政治力量。</a:t>
            </a:r>
            <a:endParaRPr lang="zh-CN" altLang="en-US"/>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5468620"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468620" algn="l"/>
              </a:tabLst>
            </a:pPr>
            <a:r>
              <a:rPr lang="en-US" altLang="zh-CN" kern="100" dirty="0">
                <a:latin typeface="Times New Roman" panose="02020603050405020304" pitchFamily="18" charset="0"/>
                <a:cs typeface="Courier New" panose="02070309020205020404" pitchFamily="49" charset="0"/>
              </a:rPr>
              <a:t>(1)20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70</a:t>
            </a:r>
            <a:r>
              <a:rPr lang="zh-CN" altLang="zh-CN" kern="100" dirty="0">
                <a:latin typeface="Times New Roman" panose="02020603050405020304" pitchFamily="18" charset="0"/>
                <a:cs typeface="Times New Roman" panose="02020603050405020304" pitchFamily="18" charset="0"/>
              </a:rPr>
              <a:t>年代，一些拉美国家政府宣布</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既不要华盛顿，也不要莫斯科</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，而</a:t>
            </a:r>
            <a:r>
              <a:rPr lang="zh-CN" altLang="en-US" kern="100" dirty="0">
                <a:latin typeface="Times New Roman" panose="02020603050405020304" pitchFamily="18" charset="0"/>
                <a:cs typeface="Times New Roman" panose="02020603050405020304" pitchFamily="18" charset="0"/>
              </a:rPr>
              <a:t>是</a:t>
            </a:r>
            <a:r>
              <a:rPr lang="zh-CN" altLang="zh-CN" kern="100" dirty="0">
                <a:latin typeface="Times New Roman" panose="02020603050405020304" pitchFamily="18" charset="0"/>
                <a:cs typeface="Times New Roman" panose="02020603050405020304" pitchFamily="18" charset="0"/>
              </a:rPr>
              <a:t>要根据本</a:t>
            </a:r>
            <a:r>
              <a:rPr lang="zh-CN" altLang="en-US" kern="100" dirty="0">
                <a:latin typeface="Times New Roman" panose="02020603050405020304" pitchFamily="18" charset="0"/>
                <a:cs typeface="Times New Roman" panose="02020603050405020304" pitchFamily="18" charset="0"/>
              </a:rPr>
              <a:t>国</a:t>
            </a:r>
            <a:r>
              <a:rPr lang="zh-CN" altLang="zh-CN" kern="100" dirty="0">
                <a:latin typeface="Times New Roman" panose="02020603050405020304" pitchFamily="18" charset="0"/>
                <a:cs typeface="Times New Roman" panose="02020603050405020304" pitchFamily="18" charset="0"/>
              </a:rPr>
              <a:t>的利益，执行多元外交和不结盟政策。随着一大批拉美国家加入不结盟运动，美国在该地区的影响力大大削弱。同时，苏联一直没有放弃谋求扩大在拉丁美洲地区的影响，但也始终没能如愿。这</a:t>
            </a:r>
            <a:r>
              <a:rPr lang="zh-CN" altLang="en-US" kern="100" dirty="0">
                <a:latin typeface="Times New Roman" panose="02020603050405020304" pitchFamily="18" charset="0"/>
                <a:cs typeface="Times New Roman" panose="02020603050405020304" pitchFamily="18" charset="0"/>
              </a:rPr>
              <a:t>说明</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468620"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．美苏在拉美形成均势</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．世界多极化趋势增强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468620"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．西欧控制拉美的经济</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．经济全球化进程加快</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5761037" y="471625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25150"/>
          </a:xfrm>
        </p:spPr>
        <p:txBody>
          <a:bodyPr/>
          <a:lstStyle/>
          <a:p>
            <a:pPr algn="just" hangingPunct="0">
              <a:lnSpc>
                <a:spcPct val="13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根据材料并结合所学知识可知，拉丁美洲</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70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年代提出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既不要华盛顿，也不要莫斯科</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执行多元外交和不结盟政策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等，说明不结盟运动和第三世界国家的兴起，极大冲击了冷战国际关系格局，有利于世界多极化趋势发展，</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项正确；因为美国的影响力已经大大削弱，而苏联并未能扩大其影响力，所以不存在均势，排除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项；材料没有体现西欧对拉美经济的</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控制</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力度，无法得出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西欧控制拉美的经济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的结论，排除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项；材料主要涉及拉美国家的政治发展，没有涉及经济全球化，排除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(2)1985</a:t>
            </a:r>
            <a:r>
              <a:rPr lang="zh-CN" altLang="zh-CN" kern="100" dirty="0">
                <a:latin typeface="Times New Roman" panose="02020603050405020304" pitchFamily="18" charset="0"/>
                <a:cs typeface="Times New Roman" panose="02020603050405020304" pitchFamily="18" charset="0"/>
              </a:rPr>
              <a:t>年以后，美苏首脑多次会晤。</a:t>
            </a:r>
            <a:r>
              <a:rPr lang="en-US" altLang="zh-CN" kern="100" dirty="0">
                <a:latin typeface="Times New Roman" panose="02020603050405020304" pitchFamily="18" charset="0"/>
                <a:cs typeface="Courier New" panose="02070309020205020404" pitchFamily="49" charset="0"/>
              </a:rPr>
              <a:t>1988</a:t>
            </a:r>
            <a:r>
              <a:rPr lang="zh-CN" altLang="zh-CN" kern="100" dirty="0">
                <a:latin typeface="Times New Roman" panose="02020603050405020304" pitchFamily="18" charset="0"/>
                <a:cs typeface="Times New Roman" panose="02020603050405020304" pitchFamily="18" charset="0"/>
              </a:rPr>
              <a:t>年，苏联同意从阿富汗撤军并宣布减少对东欧国家内政的干涉。</a:t>
            </a:r>
            <a:r>
              <a:rPr lang="en-US" altLang="zh-CN" kern="100" dirty="0">
                <a:latin typeface="Times New Roman" panose="02020603050405020304" pitchFamily="18" charset="0"/>
                <a:cs typeface="Courier New" panose="02070309020205020404" pitchFamily="49" charset="0"/>
              </a:rPr>
              <a:t>1991</a:t>
            </a:r>
            <a:r>
              <a:rPr lang="zh-CN" altLang="zh-CN" kern="100" dirty="0">
                <a:latin typeface="Times New Roman" panose="02020603050405020304" pitchFamily="18" charset="0"/>
                <a:cs typeface="Times New Roman" panose="02020603050405020304" pitchFamily="18" charset="0"/>
              </a:rPr>
              <a:t>年，美苏间的裁军工作取得重要进展。造成该现象的主要原因是</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．和平</a:t>
            </a:r>
            <a:r>
              <a:rPr lang="zh-CN" altLang="en-US" kern="100" dirty="0">
                <a:latin typeface="Times New Roman" panose="02020603050405020304" pitchFamily="18" charset="0"/>
                <a:cs typeface="Times New Roman" panose="02020603050405020304" pitchFamily="18" charset="0"/>
              </a:rPr>
              <a:t>与</a:t>
            </a:r>
            <a:r>
              <a:rPr lang="zh-CN" altLang="zh-CN" kern="100" dirty="0">
                <a:latin typeface="Times New Roman" panose="02020603050405020304" pitchFamily="18" charset="0"/>
                <a:cs typeface="Times New Roman" panose="02020603050405020304" pitchFamily="18" charset="0"/>
              </a:rPr>
              <a:t>发展成为时代</a:t>
            </a:r>
            <a:r>
              <a:rPr lang="zh-CN" altLang="en-US" kern="100" dirty="0">
                <a:latin typeface="Times New Roman" panose="02020603050405020304" pitchFamily="18" charset="0"/>
                <a:cs typeface="Times New Roman" panose="02020603050405020304" pitchFamily="18" charset="0"/>
              </a:rPr>
              <a:t>的主题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．西方</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和平演变</a:t>
            </a:r>
            <a:r>
              <a:rPr lang="zh-CN" altLang="en-US" kern="100" dirty="0">
                <a:latin typeface="Times New Roman" panose="02020603050405020304" pitchFamily="18" charset="0"/>
                <a:cs typeface="Times New Roman" panose="02020603050405020304" pitchFamily="18" charset="0"/>
              </a:rPr>
              <a:t>”战略</a:t>
            </a:r>
            <a:r>
              <a:rPr lang="zh-CN" altLang="zh-CN" kern="100" dirty="0">
                <a:latin typeface="Times New Roman" panose="02020603050405020304" pitchFamily="18" charset="0"/>
                <a:cs typeface="Times New Roman" panose="02020603050405020304" pitchFamily="18" charset="0"/>
              </a:rPr>
              <a:t>取得成效</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．美苏间的实力对比</a:t>
            </a:r>
            <a:r>
              <a:rPr lang="zh-CN" altLang="en-US" kern="100" dirty="0">
                <a:latin typeface="Times New Roman" panose="02020603050405020304" pitchFamily="18" charset="0"/>
                <a:cs typeface="Times New Roman" panose="02020603050405020304" pitchFamily="18" charset="0"/>
              </a:rPr>
              <a:t>发生</a:t>
            </a:r>
            <a:r>
              <a:rPr lang="zh-CN" altLang="zh-CN" kern="100" dirty="0">
                <a:latin typeface="Times New Roman" panose="02020603050405020304" pitchFamily="18" charset="0"/>
                <a:cs typeface="Times New Roman" panose="02020603050405020304" pitchFamily="18" charset="0"/>
              </a:rPr>
              <a:t>变化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．冷战结束，双方矛盾缓和</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0681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根据所学知识可知，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1985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年以后，美苏关系走向缓和，这是以苏联的妥协和退让为前提的。根据材料可知，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1988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年苏联同意从阿富汗撤军并宣布减少对东欧国家内政的干涉，体现了其战略上的收缩，这是由于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1985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年戈尔巴乔夫上台后，苏联面临严重的经济困</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境和社会问题，加之阿富汗战争的影响，苏联整体实力下降，所以采取了一系列旨在减少对外冲突</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改善与西方关系的措施，</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项正确。</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60436"/>
            <a:ext cx="10692000" cy="3373809"/>
          </a:xfrm>
        </p:spPr>
        <p:txBody>
          <a:bodyPr/>
          <a:lstStyle/>
          <a:p>
            <a:pPr indent="717550" algn="just" hangingPunct="0">
              <a:lnSpc>
                <a:spcPct val="13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第二次世界大战后，冷战是国际形势发展的主要态势，资本主义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社会主义和第三世界国家出现新发展变化；</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90</a:t>
            </a:r>
            <a:r>
              <a:rPr lang="zh-CN" altLang="zh-CN" kern="100" dirty="0">
                <a:latin typeface="Times New Roman" panose="02020603050405020304" pitchFamily="18" charset="0"/>
                <a:cs typeface="Times New Roman" panose="02020603050405020304" pitchFamily="18" charset="0"/>
              </a:rPr>
              <a:t>年代，随着世界多极化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经济全球化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社会信息化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文化多样化的深入发展，和平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合作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共赢成为</a:t>
            </a:r>
            <a:r>
              <a:rPr lang="zh-CN" altLang="en-US" kern="100" dirty="0">
                <a:latin typeface="Times New Roman" panose="02020603050405020304" pitchFamily="18" charset="0"/>
                <a:cs typeface="Times New Roman" panose="02020603050405020304" pitchFamily="18" charset="0"/>
              </a:rPr>
              <a:t>历史</a:t>
            </a:r>
            <a:r>
              <a:rPr lang="zh-CN" altLang="zh-CN" kern="100" dirty="0">
                <a:latin typeface="Times New Roman" panose="02020603050405020304" pitchFamily="18" charset="0"/>
                <a:cs typeface="Times New Roman" panose="02020603050405020304" pitchFamily="18" charset="0"/>
              </a:rPr>
              <a:t>潮流；面对百年未有之大变局，中国</a:t>
            </a:r>
            <a:r>
              <a:rPr lang="zh-CN" altLang="en-US" kern="100" dirty="0">
                <a:latin typeface="Times New Roman" panose="02020603050405020304" pitchFamily="18" charset="0"/>
                <a:cs typeface="Times New Roman" panose="02020603050405020304" pitchFamily="18" charset="0"/>
              </a:rPr>
              <a:t>倡导</a:t>
            </a:r>
            <a:r>
              <a:rPr lang="zh-CN" altLang="zh-CN" kern="100" dirty="0">
                <a:latin typeface="Times New Roman" panose="02020603050405020304" pitchFamily="18" charset="0"/>
                <a:cs typeface="Times New Roman" panose="02020603050405020304" pitchFamily="18" charset="0"/>
              </a:rPr>
              <a:t>构建人类命运共同体，为全球治理提供中国方案</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中国智慧，共同促进全球的和平与发展。</a:t>
            </a:r>
            <a:endParaRPr lang="zh-CN" altLang="zh-CN" sz="1050" kern="100" dirty="0">
              <a:latin typeface="宋体" panose="02010600030101010101" pitchFamily="2" charset="-122"/>
              <a:cs typeface="Courier New" panose="02070309020205020404" pitchFamily="49"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95" y="1155586"/>
            <a:ext cx="2414926" cy="6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539750"/>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p:nvPr/>
        </p:nvPicPr>
        <p:blipFill>
          <a:blip r:embed="rId4"/>
          <a:stretch>
            <a:fillRect/>
          </a:stretch>
        </p:blipFill>
        <p:spPr>
          <a:xfrm>
            <a:off x="2197100" y="1403985"/>
            <a:ext cx="6650990" cy="4707890"/>
          </a:xfrm>
          <a:prstGeom prst="rect">
            <a:avLst/>
          </a:prstGeom>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895850"/>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十八</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619750"/>
            <a:ext cx="5568950" cy="500063"/>
          </a:xfrm>
          <a:prstGeom prst="rect">
            <a:avLst/>
          </a:prstGeom>
          <a:ln>
            <a:noFill/>
          </a:ln>
        </p:spPr>
        <p:txBody>
          <a:bodyPr>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冷战与国际格局的演变</a:t>
            </a:r>
          </a:p>
        </p:txBody>
      </p:sp>
      <p:sp>
        <p:nvSpPr>
          <p:cNvPr id="31" name="矩形 30">
            <a:hlinkClick r:id="rId7" action="ppaction://hlinkfile"/>
          </p:cNvPr>
          <p:cNvSpPr/>
          <p:nvPr/>
        </p:nvSpPr>
        <p:spPr>
          <a:xfrm>
            <a:off x="-35607" y="-21400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80416"/>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政治上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从两极格局向多极化过渡。美苏为争夺世界霸权进行了长时间的冷战，</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60—70</a:t>
            </a:r>
            <a:r>
              <a:rPr lang="zh-CN" altLang="zh-CN" kern="100" dirty="0">
                <a:latin typeface="Times New Roman" panose="02020603050405020304" pitchFamily="18" charset="0"/>
                <a:cs typeface="Times New Roman" panose="02020603050405020304" pitchFamily="18" charset="0"/>
              </a:rPr>
              <a:t>年代</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多极化趋势出现，当今世界多极化的发展趋势不可逆转。中国为解决人类面临的共同问题提供了中国方案，为世界的和平与发展作出了重大贡献。亚非拉民族解放运动浪潮空前高涨，众多国家摆脱了殖民统治获得了独立，</a:t>
            </a:r>
            <a:r>
              <a:rPr lang="zh-CN" altLang="en-US" kern="100" dirty="0">
                <a:latin typeface="Times New Roman" panose="02020603050405020304" pitchFamily="18" charset="0"/>
                <a:cs typeface="Times New Roman" panose="02020603050405020304" pitchFamily="18" charset="0"/>
              </a:rPr>
              <a:t>资本主义</a:t>
            </a:r>
            <a:r>
              <a:rPr lang="zh-CN" altLang="zh-CN" kern="100" dirty="0">
                <a:latin typeface="Times New Roman" panose="02020603050405020304" pitchFamily="18" charset="0"/>
                <a:cs typeface="Times New Roman" panose="02020603050405020304" pitchFamily="18" charset="0"/>
              </a:rPr>
              <a:t>世界殖民体系最终崩溃。</a:t>
            </a:r>
            <a:endParaRPr lang="zh-CN" altLang="zh-CN" sz="1050" kern="100" dirty="0">
              <a:latin typeface="宋体" panose="02010600030101010101" pitchFamily="2" charset="-122"/>
              <a:cs typeface="Courier New" panose="02070309020205020404" pitchFamily="49" charset="0"/>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441" y="1043843"/>
            <a:ext cx="23241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38877"/>
            <a:ext cx="10818608" cy="5614422"/>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经济上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世界大战后，经济全球化使各国经济相互依存度剧增，人类社会的交往与联系也发展到了前所未有的高度。区域经济集团化和经济全球化成为世界经济的两大发展趋势。第二次世界大战后初期，资本主义国家以市场为基础，以强化国家干预为核心；</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70</a:t>
            </a:r>
            <a:r>
              <a:rPr lang="zh-CN" altLang="zh-CN" kern="100" dirty="0">
                <a:latin typeface="Times New Roman" panose="02020603050405020304" pitchFamily="18" charset="0"/>
                <a:cs typeface="Times New Roman" panose="02020603050405020304" pitchFamily="18" charset="0"/>
              </a:rPr>
              <a:t>年代后，减少干预。随着</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福利国家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的发展完善，社会结构出现了新变化。</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50</a:t>
            </a:r>
            <a:r>
              <a:rPr lang="zh-CN" altLang="zh-CN" kern="100" dirty="0">
                <a:latin typeface="Times New Roman" panose="02020603050405020304" pitchFamily="18" charset="0"/>
                <a:cs typeface="Times New Roman" panose="02020603050405020304" pitchFamily="18" charset="0"/>
              </a:rPr>
              <a:t>年代至</a:t>
            </a:r>
            <a:r>
              <a:rPr lang="en-US" altLang="zh-CN" kern="100" dirty="0">
                <a:latin typeface="Times New Roman" panose="02020603050405020304" pitchFamily="18" charset="0"/>
                <a:cs typeface="Courier New" panose="02070309020205020404" pitchFamily="49" charset="0"/>
              </a:rPr>
              <a:t>80</a:t>
            </a:r>
            <a:r>
              <a:rPr lang="zh-CN" altLang="zh-CN" kern="100" dirty="0">
                <a:latin typeface="Times New Roman" panose="02020603050405020304" pitchFamily="18" charset="0"/>
                <a:cs typeface="Times New Roman" panose="02020603050405020304" pitchFamily="18" charset="0"/>
              </a:rPr>
              <a:t>年代中期的苏联进行了一系列改革。中国作出改革开放的伟大决策，随后加入世界贸易组织；中国提出共建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一带一路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倡议，为</a:t>
            </a:r>
            <a:r>
              <a:rPr lang="zh-CN" altLang="en-US" kern="100" dirty="0">
                <a:latin typeface="Times New Roman" panose="02020603050405020304" pitchFamily="18" charset="0"/>
                <a:cs typeface="Times New Roman" panose="02020603050405020304" pitchFamily="18" charset="0"/>
              </a:rPr>
              <a:t>经济</a:t>
            </a:r>
            <a:r>
              <a:rPr lang="zh-CN" altLang="zh-CN" kern="100" dirty="0">
                <a:latin typeface="Times New Roman" panose="02020603050405020304" pitchFamily="18" charset="0"/>
                <a:cs typeface="Times New Roman" panose="02020603050405020304" pitchFamily="18" charset="0"/>
              </a:rPr>
              <a:t>全球化提供中国方案。</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文化上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第二次世界大战后，现代科技革命迅猛发展，人类进入信息时代。</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774" y="431775"/>
            <a:ext cx="24384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0356"/>
            <a:ext cx="10692000" cy="322299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研读教材，</a:t>
            </a:r>
            <a:r>
              <a:rPr lang="zh-CN" altLang="en-US" kern="100" dirty="0">
                <a:latin typeface="Times New Roman" panose="02020603050405020304" pitchFamily="18" charset="0"/>
                <a:cs typeface="Times New Roman" panose="02020603050405020304" pitchFamily="18" charset="0"/>
              </a:rPr>
              <a:t>列</a:t>
            </a:r>
            <a:r>
              <a:rPr lang="zh-CN" altLang="zh-CN" kern="100" dirty="0">
                <a:latin typeface="Times New Roman" panose="02020603050405020304" pitchFamily="18" charset="0"/>
                <a:cs typeface="Times New Roman" panose="02020603050405020304" pitchFamily="18" charset="0"/>
              </a:rPr>
              <a:t>出</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世纪下半叶以来世界发生的重大事件，理顺发展脉络，归纳新变化。以</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世纪下半叶世界的发展与变化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为主题建构思维导图，</a:t>
            </a:r>
            <a:r>
              <a:rPr lang="zh-CN" altLang="en-US" kern="100" dirty="0">
                <a:latin typeface="Times New Roman" panose="02020603050405020304" pitchFamily="18" charset="0"/>
                <a:cs typeface="Times New Roman" panose="02020603050405020304" pitchFamily="18" charset="0"/>
              </a:rPr>
              <a:t>了解</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世纪下半叶以来世界发展变化大致经历的阶段。解读图片史料，多角度概括</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世纪下半叶以来世界风云变幻的表现，总结变化的趋势。</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339987"/>
            <a:ext cx="10692000" cy="1930337"/>
          </a:xfrm>
        </p:spPr>
        <p:txBody>
          <a:bodyPr/>
          <a:lstStyle/>
          <a:p>
            <a:pPr lvl="0" algn="just" hangingPunct="0">
              <a:lnSpc>
                <a:spcPct val="150000"/>
              </a:lnSpc>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2.</a:t>
            </a:r>
            <a:r>
              <a:rPr lang="zh-CN" altLang="zh-CN" kern="100" dirty="0">
                <a:solidFill>
                  <a:prstClr val="black"/>
                </a:solidFill>
                <a:latin typeface="Times New Roman" panose="02020603050405020304" pitchFamily="18" charset="0"/>
                <a:cs typeface="Times New Roman" panose="02020603050405020304" pitchFamily="18" charset="0"/>
              </a:rPr>
              <a:t> 借助史料，探究第二次世界大战后世界风云变幻的原因及特点，总结影响世界格局变化的因素。结合</a:t>
            </a:r>
            <a:r>
              <a:rPr lang="en-US" altLang="zh-CN" kern="100" dirty="0">
                <a:solidFill>
                  <a:prstClr val="black"/>
                </a:solidFill>
                <a:latin typeface="Times New Roman" panose="02020603050405020304" pitchFamily="18" charset="0"/>
                <a:cs typeface="Courier New" panose="02070309020205020404" pitchFamily="49" charset="0"/>
              </a:rPr>
              <a:t>20</a:t>
            </a:r>
            <a:r>
              <a:rPr lang="zh-CN" altLang="zh-CN" kern="100" dirty="0">
                <a:solidFill>
                  <a:prstClr val="black"/>
                </a:solidFill>
                <a:latin typeface="Times New Roman" panose="02020603050405020304" pitchFamily="18" charset="0"/>
                <a:cs typeface="Times New Roman" panose="02020603050405020304" pitchFamily="18" charset="0"/>
              </a:rPr>
              <a:t>世纪以来风云变幻的历史并联系世界现状，论证构建人类命运共同体的必要性。</a:t>
            </a:r>
            <a:endParaRPr lang="zh-CN" altLang="zh-CN" sz="1050" kern="100" dirty="0">
              <a:solidFill>
                <a:prstClr val="black"/>
              </a:solidFill>
              <a:latin typeface="宋体" panose="02010600030101010101" pitchFamily="2" charset="-122"/>
              <a:cs typeface="Courier New" panose="02070309020205020404" pitchFamily="49"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TotalTime>
  <Words>3674</Words>
  <Application>Microsoft Office PowerPoint</Application>
  <PresentationFormat>自定义</PresentationFormat>
  <Paragraphs>206</Paragraphs>
  <Slides>52</Slides>
  <Notes>19</Notes>
  <HiddenSlides>0</HiddenSlides>
  <MMClips>0</MMClips>
  <ScaleCrop>false</ScaleCrop>
  <HeadingPairs>
    <vt:vector size="8" baseType="variant">
      <vt:variant>
        <vt:lpstr>已用的字体</vt:lpstr>
      </vt:variant>
      <vt:variant>
        <vt:i4>13</vt:i4>
      </vt:variant>
      <vt:variant>
        <vt:lpstr>主题</vt:lpstr>
      </vt:variant>
      <vt:variant>
        <vt:i4>3</vt:i4>
      </vt:variant>
      <vt:variant>
        <vt:lpstr>嵌入 OLE 服务器</vt:lpstr>
      </vt:variant>
      <vt:variant>
        <vt:i4>1</vt:i4>
      </vt:variant>
      <vt:variant>
        <vt:lpstr>幻灯片标题</vt:lpstr>
      </vt:variant>
      <vt:variant>
        <vt:i4>52</vt:i4>
      </vt:variant>
    </vt:vector>
  </HeadingPairs>
  <TitlesOfParts>
    <vt:vector size="69" baseType="lpstr">
      <vt:lpstr>HelveticaNeueLT Pro 67 MdCn</vt:lpstr>
      <vt:lpstr>阿里巴巴普惠体</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1378</cp:revision>
  <dcterms:created xsi:type="dcterms:W3CDTF">2016-06-29T09:22:00Z</dcterms:created>
  <dcterms:modified xsi:type="dcterms:W3CDTF">2026-03-09T07:35:05Z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