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53"/>
  </p:notesMasterIdLst>
  <p:handoutMasterIdLst>
    <p:handoutMasterId r:id="rId54"/>
  </p:handoutMasterIdLst>
  <p:sldIdLst>
    <p:sldId id="2476" r:id="rId4"/>
    <p:sldId id="2363" r:id="rId5"/>
    <p:sldId id="3896" r:id="rId6"/>
    <p:sldId id="3804" r:id="rId7"/>
    <p:sldId id="3806" r:id="rId8"/>
    <p:sldId id="3876" r:id="rId9"/>
    <p:sldId id="3877" r:id="rId10"/>
    <p:sldId id="3813" r:id="rId11"/>
    <p:sldId id="3810" r:id="rId12"/>
    <p:sldId id="3811" r:id="rId13"/>
    <p:sldId id="3897" r:id="rId14"/>
    <p:sldId id="3812" r:id="rId15"/>
    <p:sldId id="3800" r:id="rId16"/>
    <p:sldId id="3864" r:id="rId17"/>
    <p:sldId id="2478" r:id="rId18"/>
    <p:sldId id="3880" r:id="rId19"/>
    <p:sldId id="3881" r:id="rId20"/>
    <p:sldId id="3882" r:id="rId21"/>
    <p:sldId id="3883" r:id="rId22"/>
    <p:sldId id="3898" r:id="rId23"/>
    <p:sldId id="3899" r:id="rId24"/>
    <p:sldId id="3884" r:id="rId25"/>
    <p:sldId id="3885" r:id="rId26"/>
    <p:sldId id="3911" r:id="rId27"/>
    <p:sldId id="3912" r:id="rId28"/>
    <p:sldId id="3913" r:id="rId29"/>
    <p:sldId id="3664" r:id="rId30"/>
    <p:sldId id="3671" r:id="rId31"/>
    <p:sldId id="3842" r:id="rId32"/>
    <p:sldId id="3900" r:id="rId33"/>
    <p:sldId id="3901" r:id="rId34"/>
    <p:sldId id="3902" r:id="rId35"/>
    <p:sldId id="3903" r:id="rId36"/>
    <p:sldId id="3909" r:id="rId37"/>
    <p:sldId id="3905" r:id="rId38"/>
    <p:sldId id="3906" r:id="rId39"/>
    <p:sldId id="3854" r:id="rId40"/>
    <p:sldId id="3855" r:id="rId41"/>
    <p:sldId id="3891" r:id="rId42"/>
    <p:sldId id="3892" r:id="rId43"/>
    <p:sldId id="3893" r:id="rId44"/>
    <p:sldId id="3894" r:id="rId45"/>
    <p:sldId id="3895" r:id="rId46"/>
    <p:sldId id="3907" r:id="rId47"/>
    <p:sldId id="3908" r:id="rId48"/>
    <p:sldId id="3910" r:id="rId49"/>
    <p:sldId id="3784" r:id="rId50"/>
    <p:sldId id="3780" r:id="rId51"/>
    <p:sldId id="2276" r:id="rId52"/>
  </p:sldIdLst>
  <p:sldSz cx="11522075" cy="6480175"/>
  <p:notesSz cx="6858000" cy="9144000"/>
  <p:custDataLst>
    <p:tags r:id="rId5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ags" Target="tags/tag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2026/2/12</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37</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38</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47</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7E82B809-3C9B-4BED-A91B-CCAC5344598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66ACDBA-986C-434D-A7E1-CE4165D44B0A}"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727E388-92E0-48B5-A32F-E2CE0006803D}"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4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4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slide" Target="../slides/slide27.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a:t>
            </a:r>
            <a:r>
              <a:rPr lang="zh-CN" altLang="en-US" sz="1600">
                <a:solidFill>
                  <a:srgbClr val="F2F2F2"/>
                </a:solidFill>
                <a:latin typeface="微软雅黑" panose="020B0503020204020204" pitchFamily="34" charset="-122"/>
                <a:ea typeface="微软雅黑" panose="020B0503020204020204" pitchFamily="34" charset="-122"/>
              </a:rPr>
              <a:t>课　文明的产生与早期发展</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a:t>
            </a:r>
            <a:r>
              <a:rPr lang="zh-CN" altLang="en-US" sz="1400" b="1">
                <a:solidFill>
                  <a:srgbClr val="C0472D"/>
                </a:solidFill>
                <a:latin typeface="微软雅黑" panose="020B0503020204020204" pitchFamily="34" charset="-122"/>
                <a:ea typeface="微软雅黑" panose="020B0503020204020204" pitchFamily="34" charset="-122"/>
              </a:rPr>
              <a:t>课　文明的产生与早期发展</a:t>
            </a: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古代文明的产生与发展</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8.xml"/><Relationship Id="rId4"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8" Type="http://schemas.openxmlformats.org/officeDocument/2006/relationships/hyperlink" Target="../3.&#37197;&#22871;&#32451;&#20064;&#39064;/&#35838;&#21518;&#32032;&#20859;&#35780;&#20215;/01%20&#35838;&#21518;&#32032;&#20859;&#35780;&#20215;(&#19968;)%20%20&#25991;&#26126;&#30340;&#20135;&#29983;&#19982;&#26089;&#26399;&#21457;&#23637;.docx" TargetMode="External"/><Relationship Id="rId3" Type="http://schemas.openxmlformats.org/officeDocument/2006/relationships/notesSlide" Target="../notesSlides/notesSlide18.xml"/><Relationship Id="rId7" Type="http://schemas.openxmlformats.org/officeDocument/2006/relationships/slide" Target="slide1.xm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hyperlink" Target="../3.%20&#23398;&#29983;&#29992;&#20070;Word/2.&#37197;&#22871;&#32451;&#20064;&#39064;/&#35838;&#21518;&#32032;&#20859;&#35780;&#20215;/01%20&#35838;&#21518;&#32032;&#20859;&#35780;&#20215;(&#19968;).docx" TargetMode="External"/><Relationship Id="rId5" Type="http://schemas.openxmlformats.org/officeDocument/2006/relationships/hyperlink" Target="../3.&#37197;&#22871;&#32451;&#20064;&#39064;/&#35838;&#21518;&#32032;&#20859;&#35780;&#20215;/01%20&#35838;&#21518;&#32032;&#20859;&#35780;&#20215;%20%20&#25991;&#26126;&#30340;&#20135;&#29983;&#19982;&#26089;&#26399;&#21457;&#23637;.docx" TargetMode="External"/><Relationship Id="rId4" Type="http://schemas.openxmlformats.org/officeDocument/2006/relationships/image" Target="../media/image18.png"/></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板块一  古代世界的文明</a:t>
            </a:r>
            <a:endPar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2025LS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786" y="1187859"/>
            <a:ext cx="2758442"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2025LS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12866" y="1187859"/>
            <a:ext cx="2749865"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2025LS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49369" y="1711070"/>
            <a:ext cx="2302133" cy="250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24433" y="4356211"/>
            <a:ext cx="3070071" cy="1384995"/>
          </a:xfrm>
          <a:prstGeom prst="rect">
            <a:avLst/>
          </a:prstGeom>
        </p:spPr>
        <p:txBody>
          <a:bodyPr wrap="none">
            <a:spAutoFit/>
          </a:bodyPr>
          <a:lstStyle/>
          <a:p>
            <a:pPr>
              <a:lnSpc>
                <a:spcPct val="150000"/>
              </a:lnSpc>
            </a:pPr>
            <a:r>
              <a:rPr lang="zh-CN" altLang="zh-CN" b="1" dirty="0">
                <a:solidFill>
                  <a:schemeClr val="tx1"/>
                </a:solidFill>
                <a:cs typeface="Times New Roman" panose="02020603050405020304" pitchFamily="18" charset="0"/>
              </a:rPr>
              <a:t>古埃及国王的权杖</a:t>
            </a:r>
            <a:endParaRPr lang="en-US" altLang="zh-CN" b="1" dirty="0">
              <a:solidFill>
                <a:schemeClr val="tx1"/>
              </a:solidFill>
              <a:cs typeface="Times New Roman" panose="02020603050405020304" pitchFamily="18" charset="0"/>
            </a:endParaRPr>
          </a:p>
          <a:p>
            <a:pPr>
              <a:lnSpc>
                <a:spcPct val="150000"/>
              </a:lnSpc>
            </a:pPr>
            <a:r>
              <a:rPr lang="en-US" altLang="zh-CN" b="1" dirty="0">
                <a:solidFill>
                  <a:schemeClr val="tx1"/>
                </a:solidFill>
              </a:rPr>
              <a:t>——</a:t>
            </a:r>
            <a:r>
              <a:rPr lang="zh-CN" altLang="zh-CN" b="1" dirty="0">
                <a:solidFill>
                  <a:schemeClr val="tx1"/>
                </a:solidFill>
                <a:cs typeface="Times New Roman" panose="02020603050405020304" pitchFamily="18" charset="0"/>
              </a:rPr>
              <a:t>弯钩与连枷</a:t>
            </a:r>
            <a:endParaRPr lang="zh-CN" altLang="en-US" dirty="0">
              <a:solidFill>
                <a:schemeClr val="tx1"/>
              </a:solidFill>
            </a:endParaRPr>
          </a:p>
        </p:txBody>
      </p:sp>
      <p:sp>
        <p:nvSpPr>
          <p:cNvPr id="8" name="矩形 7"/>
          <p:cNvSpPr/>
          <p:nvPr/>
        </p:nvSpPr>
        <p:spPr>
          <a:xfrm>
            <a:off x="4367916" y="4356210"/>
            <a:ext cx="3239764" cy="1303177"/>
          </a:xfrm>
          <a:prstGeom prst="rect">
            <a:avLst/>
          </a:prstGeom>
        </p:spPr>
        <p:txBody>
          <a:bodyPr wrap="square">
            <a:spAutoFit/>
          </a:bodyPr>
          <a:lstStyle/>
          <a:p>
            <a:pPr>
              <a:lnSpc>
                <a:spcPct val="150000"/>
              </a:lnSpc>
            </a:pPr>
            <a:r>
              <a:rPr lang="zh-CN" altLang="zh-CN" b="1" dirty="0">
                <a:solidFill>
                  <a:schemeClr val="tx1"/>
                </a:solidFill>
                <a:cs typeface="Times New Roman" panose="02020603050405020304" pitchFamily="18" charset="0"/>
              </a:rPr>
              <a:t>《汉谟拉比法典》石柱上国王的权杖</a:t>
            </a:r>
            <a:endParaRPr lang="zh-CN" altLang="en-US" dirty="0">
              <a:solidFill>
                <a:schemeClr val="tx1"/>
              </a:solidFill>
            </a:endParaRPr>
          </a:p>
        </p:txBody>
      </p:sp>
      <p:sp>
        <p:nvSpPr>
          <p:cNvPr id="10" name="矩形 9"/>
          <p:cNvSpPr/>
          <p:nvPr/>
        </p:nvSpPr>
        <p:spPr>
          <a:xfrm>
            <a:off x="8137301" y="4356210"/>
            <a:ext cx="3070071" cy="637675"/>
          </a:xfrm>
          <a:prstGeom prst="rect">
            <a:avLst/>
          </a:prstGeom>
        </p:spPr>
        <p:txBody>
          <a:bodyPr wrap="none">
            <a:spAutoFit/>
          </a:bodyPr>
          <a:lstStyle/>
          <a:p>
            <a:pPr algn="just">
              <a:lnSpc>
                <a:spcPct val="150000"/>
              </a:lnSpc>
              <a:spcAft>
                <a:spcPts val="0"/>
              </a:spcAft>
            </a:pPr>
            <a:r>
              <a:rPr lang="zh-CN" altLang="zh-CN" b="1" kern="100" dirty="0">
                <a:solidFill>
                  <a:schemeClr val="tx1"/>
                </a:solidFill>
                <a:cs typeface="Times New Roman" panose="02020603050405020304" pitchFamily="18" charset="0"/>
              </a:rPr>
              <a:t>三星堆出土的金杖</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95839"/>
          </a:xfrm>
        </p:spPr>
        <p:txBody>
          <a:bodyPr/>
          <a:lstStyle/>
          <a:p>
            <a:pPr algn="just">
              <a:lnSpc>
                <a:spcPct val="15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任务衔接</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走进古代世界，探源人类文明的产生，合理解读人类早期文明的多元性特征。</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从历史角度探究当今世界文明具有多元性的原因。</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3261" y="2129160"/>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古代文明的产生与发展</a:t>
            </a:r>
            <a:endParaRPr lang="en-US" altLang="zh-CN"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文明的产生与早期发展</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2" name="副标题 1"/>
          <p:cNvSpPr>
            <a:spLocks noGrp="1"/>
          </p:cNvSpPr>
          <p:nvPr>
            <p:ph type="subTitle" idx="1"/>
          </p:nvPr>
        </p:nvSpPr>
        <p:spPr>
          <a:xfrm>
            <a:off x="415037" y="1655911"/>
            <a:ext cx="10692000" cy="3884140"/>
          </a:xfrm>
        </p:spPr>
        <p:txBody>
          <a:bodyPr/>
          <a:lstStyle/>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了解人类早期农业和畜牧业的发展，运用唯物史观认识农业和畜牧业是人类文明产生的前提。</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搜集各文明区域阶级的产生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国家的形成和文字出现的史料，通过史料实证，知道文明诞生的标志。</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立足时空观念，结合各文明古国的历史和地理环境，理解古代文明呈现出多元发展特点的条件</a:t>
            </a:r>
            <a:r>
              <a:rPr lang="zh-CN" altLang="en-US" dirty="0">
                <a:latin typeface="Times New Roman" panose="02020603050405020304" pitchFamily="18" charset="0"/>
                <a:cs typeface="Times New Roman" panose="02020603050405020304" pitchFamily="18" charset="0"/>
              </a:rPr>
              <a:t>。</a:t>
            </a:r>
            <a:endParaRPr lang="zh-CN" altLang="en-US"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2050" name="Picture 2" descr="24LS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00" y="2484003"/>
            <a:ext cx="10801200" cy="2457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问题式预习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副标题 5"/>
          <p:cNvSpPr>
            <a:spLocks noGrp="1"/>
          </p:cNvSpPr>
          <p:nvPr>
            <p:ph type="subTitle" idx="1"/>
          </p:nvPr>
        </p:nvSpPr>
        <p:spPr>
          <a:xfrm>
            <a:off x="415037" y="1655911"/>
            <a:ext cx="10692000" cy="4616648"/>
          </a:xfrm>
        </p:spPr>
        <p:txBody>
          <a:bodyPr/>
          <a:lstStyle/>
          <a:p>
            <a:pPr algn="just">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人类文明的产生</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文明产生的原因</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前提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农业和畜牧业的产生。</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判断正误</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西亚地区的居民最早培植出大麦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小麦和豆类作物。</a:t>
            </a: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中国培育出粟和芋头，中南美洲培育出玉米，南亚培植出水稻。</a:t>
            </a:r>
            <a:endParaRPr lang="en-US" altLang="zh-CN" kern="100" dirty="0">
              <a:latin typeface="Times New Roman" panose="02020603050405020304" pitchFamily="18" charset="0"/>
              <a:cs typeface="Times New Roman" panose="02020603050405020304" pitchFamily="18" charset="0"/>
            </a:endParaRPr>
          </a:p>
          <a:p>
            <a:pPr algn="r">
              <a:lnSpc>
                <a:spcPct val="150000"/>
              </a:lnSpc>
              <a:spcAft>
                <a:spcPts val="0"/>
              </a:spcAft>
            </a:pP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人类驯养了羊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猪和牛等动物。</a:t>
            </a: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9253425" y="3744143"/>
            <a:ext cx="545342" cy="523220"/>
          </a:xfrm>
          <a:prstGeom prst="rect">
            <a:avLst/>
          </a:prstGeom>
        </p:spPr>
        <p:txBody>
          <a:bodyPr wrap="none">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8" name="矩形 7"/>
          <p:cNvSpPr/>
          <p:nvPr/>
        </p:nvSpPr>
        <p:spPr>
          <a:xfrm>
            <a:off x="10261537" y="5076291"/>
            <a:ext cx="545342" cy="523220"/>
          </a:xfrm>
          <a:prstGeom prst="rect">
            <a:avLst/>
          </a:prstGeom>
        </p:spPr>
        <p:txBody>
          <a:bodyPr wrap="none">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10" name="矩形 9"/>
          <p:cNvSpPr/>
          <p:nvPr/>
        </p:nvSpPr>
        <p:spPr>
          <a:xfrm>
            <a:off x="6121077" y="5652355"/>
            <a:ext cx="545342" cy="523220"/>
          </a:xfrm>
          <a:prstGeom prst="rect">
            <a:avLst/>
          </a:prstGeom>
        </p:spPr>
        <p:txBody>
          <a:bodyPr wrap="none">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社会分工的发展</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48714"/>
          <a:ext cx="10691999" cy="3275549"/>
        </p:xfrm>
        <a:graphic>
          <a:graphicData uri="http://schemas.openxmlformats.org/drawingml/2006/table">
            <a:tbl>
              <a:tblPr/>
              <a:tblGrid>
                <a:gridCol w="1893686">
                  <a:extLst>
                    <a:ext uri="{9D8B030D-6E8A-4147-A177-3AD203B41FA5}">
                      <a16:colId xmlns:a16="http://schemas.microsoft.com/office/drawing/2014/main" val="20000"/>
                    </a:ext>
                  </a:extLst>
                </a:gridCol>
                <a:gridCol w="8798313">
                  <a:extLst>
                    <a:ext uri="{9D8B030D-6E8A-4147-A177-3AD203B41FA5}">
                      <a16:colId xmlns:a16="http://schemas.microsoft.com/office/drawing/2014/main" val="20001"/>
                    </a:ext>
                  </a:extLst>
                </a:gridCol>
              </a:tblGrid>
              <a:tr h="1231305">
                <a:tc>
                  <a:txBody>
                    <a:bodyPr/>
                    <a:lstStyle/>
                    <a:p>
                      <a:pPr algn="ctr">
                        <a:lnSpc>
                          <a:spcPct val="15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手工业</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一些人从农业中分离出来，专门从事</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，出现了农业和手工业的分工</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64096">
                <a:tc>
                  <a:txBody>
                    <a:bodyPr/>
                    <a:lstStyle/>
                    <a:p>
                      <a:pPr algn="ctr">
                        <a:lnSpc>
                          <a:spcPct val="15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商业</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不同地区的产品互通有无，促进了交换和</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80120">
                <a:tc>
                  <a:txBody>
                    <a:bodyPr/>
                    <a:lstStyle/>
                    <a:p>
                      <a:pPr algn="ctr">
                        <a:lnSpc>
                          <a:spcPct val="15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脑力劳动者</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社会经济的发展，让一部分人能够脱离社会生产活动而从事专门的管理和文化创造工作</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8281317" y="1619907"/>
            <a:ext cx="1980029"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手工业生产</a:t>
            </a:r>
            <a:endParaRPr lang="zh-CN" altLang="en-US" dirty="0"/>
          </a:p>
        </p:txBody>
      </p:sp>
      <p:sp>
        <p:nvSpPr>
          <p:cNvPr id="7" name="矩形 6"/>
          <p:cNvSpPr/>
          <p:nvPr/>
        </p:nvSpPr>
        <p:spPr>
          <a:xfrm>
            <a:off x="8893385" y="3010481"/>
            <a:ext cx="902811"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贸易</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人类文明产生的标志</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354115"/>
          <a:ext cx="10691999" cy="4820018"/>
        </p:xfrm>
        <a:graphic>
          <a:graphicData uri="http://schemas.openxmlformats.org/drawingml/2006/table">
            <a:tbl>
              <a:tblPr/>
              <a:tblGrid>
                <a:gridCol w="1893684">
                  <a:extLst>
                    <a:ext uri="{9D8B030D-6E8A-4147-A177-3AD203B41FA5}">
                      <a16:colId xmlns:a16="http://schemas.microsoft.com/office/drawing/2014/main" val="20000"/>
                    </a:ext>
                  </a:extLst>
                </a:gridCol>
                <a:gridCol w="8798315">
                  <a:extLst>
                    <a:ext uri="{9D8B030D-6E8A-4147-A177-3AD203B41FA5}">
                      <a16:colId xmlns:a16="http://schemas.microsoft.com/office/drawing/2014/main" val="20001"/>
                    </a:ext>
                  </a:extLst>
                </a:gridCol>
              </a:tblGrid>
              <a:tr h="1225874">
                <a:tc>
                  <a:txBody>
                    <a:bodyPr/>
                    <a:lstStyle/>
                    <a:p>
                      <a:pPr algn="ctr">
                        <a:lnSpc>
                          <a:spcPct val="15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城市的出现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农耕生产需要人们</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生活，一些较大的居住点逐渐发展为早期城市</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793944">
                <a:tc>
                  <a:txBody>
                    <a:bodyPr/>
                    <a:lstStyle/>
                    <a:p>
                      <a:pPr algn="ctr">
                        <a:lnSpc>
                          <a:spcPct val="15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阶级产生</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di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社会分工发展和劳动生产率提高</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有了剩余产品</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p>
                    <a:p>
                      <a:pPr algn="just">
                        <a:lnSpc>
                          <a:spcPct val="150000"/>
                        </a:lnSpc>
                        <a:spcAft>
                          <a:spcPts val="0"/>
                        </a:spcAft>
                      </a:pP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产生</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贫富分化出现</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社会分化成统治者和被统治者</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89840">
                <a:tc>
                  <a:txBody>
                    <a:bodyPr/>
                    <a:lstStyle/>
                    <a:p>
                      <a:pPr algn="ctr">
                        <a:lnSpc>
                          <a:spcPct val="15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国家出现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和部落战争的双重作用下，逐渐出现了政府</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军队和监狱等强制机关，国家开始形成</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93768">
                <a:tc>
                  <a:txBody>
                    <a:bodyPr/>
                    <a:lstStyle/>
                    <a:p>
                      <a:pPr algn="ctr">
                        <a:lnSpc>
                          <a:spcPct val="15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文字产生</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出于记事和管理的需要，文字产生了</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矩形 4"/>
          <p:cNvSpPr/>
          <p:nvPr/>
        </p:nvSpPr>
        <p:spPr>
          <a:xfrm>
            <a:off x="5301747" y="1452242"/>
            <a:ext cx="902811"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定居</a:t>
            </a:r>
            <a:endParaRPr lang="zh-CN" altLang="en-US" dirty="0"/>
          </a:p>
        </p:txBody>
      </p:sp>
      <p:sp>
        <p:nvSpPr>
          <p:cNvPr id="7" name="矩形 6"/>
          <p:cNvSpPr/>
          <p:nvPr/>
        </p:nvSpPr>
        <p:spPr>
          <a:xfrm>
            <a:off x="10264247" y="2657692"/>
            <a:ext cx="902811"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私有</a:t>
            </a:r>
            <a:endParaRPr lang="zh-CN" altLang="en-US" dirty="0"/>
          </a:p>
        </p:txBody>
      </p:sp>
      <p:sp>
        <p:nvSpPr>
          <p:cNvPr id="9" name="矩形 8"/>
          <p:cNvSpPr/>
          <p:nvPr/>
        </p:nvSpPr>
        <p:spPr>
          <a:xfrm>
            <a:off x="2268649" y="3295161"/>
            <a:ext cx="543739"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制</a:t>
            </a:r>
            <a:endParaRPr lang="zh-CN" altLang="en-US" dirty="0"/>
          </a:p>
        </p:txBody>
      </p:sp>
      <p:sp>
        <p:nvSpPr>
          <p:cNvPr id="11" name="矩形 10"/>
          <p:cNvSpPr/>
          <p:nvPr/>
        </p:nvSpPr>
        <p:spPr>
          <a:xfrm>
            <a:off x="2952725" y="4500227"/>
            <a:ext cx="1620957"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阶级矛盾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pPr algn="just">
              <a:lnSpc>
                <a:spcPct val="130000"/>
              </a:lnSpc>
              <a:spcAft>
                <a:spcPts val="0"/>
              </a:spcAft>
            </a:pPr>
            <a:r>
              <a:rPr lang="zh-CN" altLang="zh-CN" sz="2600" kern="1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二</a:t>
            </a:r>
            <a:r>
              <a:rPr lang="zh-CN" altLang="zh-CN" sz="2600" kern="100" dirty="0">
                <a:solidFill>
                  <a:prstClr val="black"/>
                </a:solidFill>
                <a:latin typeface="宋体" panose="02010600030101010101" pitchFamily="2" charset="-122"/>
                <a:cs typeface="Times New Roman" panose="02020603050405020304" pitchFamily="18" charset="0"/>
              </a:rPr>
              <a:t>、</a:t>
            </a:r>
            <a:r>
              <a:rPr lang="zh-CN" altLang="zh-CN" sz="2600" kern="1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古代文明的多元特点</a:t>
            </a:r>
            <a:endParaRPr lang="en-US" altLang="zh-CN" sz="2600" kern="100" dirty="0">
              <a:latin typeface="Times New Roman" panose="02020603050405020304" pitchFamily="18" charset="0"/>
              <a:cs typeface="Courier New" panose="02070309020205020404" pitchFamily="49" charset="0"/>
            </a:endParaRPr>
          </a:p>
          <a:p>
            <a:pPr algn="just">
              <a:lnSpc>
                <a:spcPct val="130000"/>
              </a:lnSpc>
              <a:spcAft>
                <a:spcPts val="0"/>
              </a:spcAft>
            </a:pPr>
            <a:r>
              <a:rPr lang="en-US" altLang="zh-CN" sz="2600" kern="100" dirty="0">
                <a:latin typeface="Times New Roman" panose="02020603050405020304" pitchFamily="18" charset="0"/>
                <a:cs typeface="Courier New" panose="02070309020205020404" pitchFamily="49" charset="0"/>
              </a:rPr>
              <a:t>1.</a:t>
            </a:r>
            <a:r>
              <a:rPr lang="zh-CN" altLang="zh-CN" sz="2600" kern="100" dirty="0">
                <a:latin typeface="Times New Roman" panose="02020603050405020304" pitchFamily="18" charset="0"/>
                <a:cs typeface="Times New Roman" panose="02020603050405020304" pitchFamily="18" charset="0"/>
              </a:rPr>
              <a:t>特征</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古代各个文明基本独立发展，表现出明显的多元特征。</a:t>
            </a:r>
            <a:endParaRPr lang="zh-CN" altLang="zh-CN" sz="26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600" kern="100" dirty="0">
                <a:latin typeface="Times New Roman" panose="02020603050405020304" pitchFamily="18" charset="0"/>
                <a:cs typeface="Courier New" panose="02070309020205020404" pitchFamily="49" charset="0"/>
              </a:rPr>
              <a:t>2.</a:t>
            </a:r>
            <a:r>
              <a:rPr lang="zh-CN" altLang="zh-CN" sz="2600" kern="100" dirty="0">
                <a:latin typeface="Times New Roman" panose="02020603050405020304" pitchFamily="18" charset="0"/>
                <a:cs typeface="Times New Roman" panose="02020603050405020304" pitchFamily="18" charset="0"/>
              </a:rPr>
              <a:t>古代的主要文明</a:t>
            </a:r>
            <a:endParaRPr lang="zh-CN" altLang="zh-CN" sz="26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737833434"/>
              </p:ext>
            </p:extLst>
          </p:nvPr>
        </p:nvGraphicFramePr>
        <p:xfrm>
          <a:off x="415037" y="2497232"/>
          <a:ext cx="10692000" cy="3483166"/>
        </p:xfrm>
        <a:graphic>
          <a:graphicData uri="http://schemas.openxmlformats.org/drawingml/2006/table">
            <a:tbl>
              <a:tblPr/>
              <a:tblGrid>
                <a:gridCol w="1133533">
                  <a:extLst>
                    <a:ext uri="{9D8B030D-6E8A-4147-A177-3AD203B41FA5}">
                      <a16:colId xmlns:a16="http://schemas.microsoft.com/office/drawing/2014/main" val="20000"/>
                    </a:ext>
                  </a:extLst>
                </a:gridCol>
                <a:gridCol w="4500500">
                  <a:extLst>
                    <a:ext uri="{9D8B030D-6E8A-4147-A177-3AD203B41FA5}">
                      <a16:colId xmlns:a16="http://schemas.microsoft.com/office/drawing/2014/main" val="20001"/>
                    </a:ext>
                  </a:extLst>
                </a:gridCol>
                <a:gridCol w="1548172">
                  <a:extLst>
                    <a:ext uri="{9D8B030D-6E8A-4147-A177-3AD203B41FA5}">
                      <a16:colId xmlns:a16="http://schemas.microsoft.com/office/drawing/2014/main" val="20002"/>
                    </a:ext>
                  </a:extLst>
                </a:gridCol>
                <a:gridCol w="3509795">
                  <a:extLst>
                    <a:ext uri="{9D8B030D-6E8A-4147-A177-3AD203B41FA5}">
                      <a16:colId xmlns:a16="http://schemas.microsoft.com/office/drawing/2014/main" val="20003"/>
                    </a:ext>
                  </a:extLst>
                </a:gridCol>
              </a:tblGrid>
              <a:tr h="274108">
                <a:tc rowSpan="2">
                  <a:txBody>
                    <a:bodyPr/>
                    <a:lstStyle/>
                    <a:p>
                      <a:pPr algn="ctr">
                        <a:lnSpc>
                          <a:spcPct val="130000"/>
                        </a:lnSpc>
                        <a:spcAft>
                          <a:spcPts val="0"/>
                        </a:spcAf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文明</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30000"/>
                        </a:lnSpc>
                        <a:spcAft>
                          <a:spcPts val="0"/>
                        </a:spcAf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产生发展</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2">
                  <a:txBody>
                    <a:bodyPr/>
                    <a:lstStyle/>
                    <a:p>
                      <a:pPr algn="ctr">
                        <a:lnSpc>
                          <a:spcPct val="150000"/>
                        </a:lnSpc>
                        <a:spcAft>
                          <a:spcPts val="0"/>
                        </a:spcAf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重要成果</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tc>
                <a:extLst>
                  <a:ext uri="{0D108BD9-81ED-4DB2-BD59-A6C34878D82A}">
                    <a16:rowId xmlns:a16="http://schemas.microsoft.com/office/drawing/2014/main" val="10000"/>
                  </a:ext>
                </a:extLst>
              </a:tr>
              <a:tr h="371251">
                <a:tc vMerge="1">
                  <a:txBody>
                    <a:bodyPr/>
                    <a:lstStyle/>
                    <a:p>
                      <a:endParaRPr lang="zh-CN"/>
                    </a:p>
                  </a:txBody>
                  <a:tcPr/>
                </a:tc>
                <a:tc vMerge="1">
                  <a:txBody>
                    <a:bodyPr/>
                    <a:lstStyle/>
                    <a:p>
                      <a:endParaRPr lang="zh-CN"/>
                    </a:p>
                  </a:txBody>
                  <a:tcPr/>
                </a:tc>
                <a:tc>
                  <a:txBody>
                    <a:bodyPr/>
                    <a:lstStyle/>
                    <a:p>
                      <a:pPr algn="ctr">
                        <a:lnSpc>
                          <a:spcPct val="130000"/>
                        </a:lnSpc>
                        <a:spcAft>
                          <a:spcPts val="0"/>
                        </a:spcAf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政治</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文化</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1"/>
                  </a:ext>
                </a:extLst>
              </a:tr>
              <a:tr h="2376419">
                <a:tc>
                  <a:txBody>
                    <a:bodyPr/>
                    <a:lstStyle/>
                    <a:p>
                      <a:pPr algn="just">
                        <a:lnSpc>
                          <a:spcPct val="130000"/>
                        </a:lnSpc>
                        <a:spcAft>
                          <a:spcPts val="0"/>
                        </a:spcAf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古代两河流域文明</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公元前</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3500</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年左右，产生最初的文明；约公元前</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2900</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年，苏美尔地区出现了一系列城市国家；约公元前</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18</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世纪，古巴比伦王国基本统一两河流域</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dist">
                        <a:lnSpc>
                          <a:spcPct val="130000"/>
                        </a:lnSpc>
                        <a:spcAft>
                          <a:spcPts val="0"/>
                        </a:spcAf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建立</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p>
                    <a:p>
                      <a:pPr algn="l">
                        <a:lnSpc>
                          <a:spcPct val="130000"/>
                        </a:lnSpc>
                        <a:spcAft>
                          <a:spcPts val="0"/>
                        </a:spcAft>
                      </a:pP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制度；颁《</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p>
                    <a:p>
                      <a:pPr algn="l">
                        <a:lnSpc>
                          <a:spcPct val="130000"/>
                        </a:lnSpc>
                        <a:spcAft>
                          <a:spcPts val="0"/>
                        </a:spcAft>
                      </a:pP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文字</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楔形文字。史诗</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6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30000"/>
                        </a:lnSpc>
                        <a:spcAft>
                          <a:spcPts val="0"/>
                        </a:spcAf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数学</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60</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进制。</a:t>
                      </a:r>
                      <a:endParaRPr lang="en-US" altLang="zh-CN" sz="26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30000"/>
                        </a:lnSpc>
                        <a:spcAft>
                          <a:spcPts val="0"/>
                        </a:spcAf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传说</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洪水和方舟传说</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6690194" y="3706412"/>
            <a:ext cx="851515" cy="492443"/>
          </a:xfrm>
          <a:prstGeom prst="rect">
            <a:avLst/>
          </a:prstGeom>
        </p:spPr>
        <p:txBody>
          <a:bodyPr wrap="none">
            <a:spAutoFit/>
          </a:bodyPr>
          <a:lstStyle/>
          <a:p>
            <a:r>
              <a:rPr lang="zh-CN" altLang="zh-CN" sz="2600" b="1" dirty="0">
                <a:ea typeface="华文楷体" panose="02010600040101010101" pitchFamily="2" charset="-122"/>
                <a:cs typeface="Times New Roman" panose="02020603050405020304" pitchFamily="18" charset="0"/>
              </a:rPr>
              <a:t>君主</a:t>
            </a:r>
            <a:endParaRPr lang="zh-CN" altLang="en-US" sz="2600" dirty="0"/>
          </a:p>
        </p:txBody>
      </p:sp>
      <p:sp>
        <p:nvSpPr>
          <p:cNvPr id="7" name="矩形 6"/>
          <p:cNvSpPr/>
          <p:nvPr/>
        </p:nvSpPr>
        <p:spPr>
          <a:xfrm>
            <a:off x="6690194" y="4730571"/>
            <a:ext cx="851515" cy="492443"/>
          </a:xfrm>
          <a:prstGeom prst="rect">
            <a:avLst/>
          </a:prstGeom>
        </p:spPr>
        <p:txBody>
          <a:bodyPr wrap="none">
            <a:spAutoFit/>
          </a:bodyPr>
          <a:lstStyle/>
          <a:p>
            <a:r>
              <a:rPr lang="zh-CN" altLang="zh-CN" sz="2600" b="1" dirty="0">
                <a:ea typeface="华文楷体" panose="02010600040101010101" pitchFamily="2" charset="-122"/>
                <a:cs typeface="Times New Roman" panose="02020603050405020304" pitchFamily="18" charset="0"/>
              </a:rPr>
              <a:t>汉谟</a:t>
            </a:r>
            <a:endParaRPr lang="zh-CN" altLang="en-US" sz="2600" dirty="0"/>
          </a:p>
        </p:txBody>
      </p:sp>
      <p:sp>
        <p:nvSpPr>
          <p:cNvPr id="11" name="矩形 10"/>
          <p:cNvSpPr/>
          <p:nvPr/>
        </p:nvSpPr>
        <p:spPr>
          <a:xfrm>
            <a:off x="7940347" y="4238815"/>
            <a:ext cx="1851789" cy="492443"/>
          </a:xfrm>
          <a:prstGeom prst="rect">
            <a:avLst/>
          </a:prstGeom>
        </p:spPr>
        <p:txBody>
          <a:bodyPr wrap="none">
            <a:spAutoFit/>
          </a:bodyPr>
          <a:lstStyle/>
          <a:p>
            <a:pPr lvl="0"/>
            <a:r>
              <a:rPr lang="zh-CN" altLang="zh-CN" sz="2600" b="1" dirty="0">
                <a:ea typeface="华文楷体" panose="02010600040101010101" pitchFamily="2" charset="-122"/>
                <a:cs typeface="Times New Roman" panose="02020603050405020304" pitchFamily="18" charset="0"/>
              </a:rPr>
              <a:t>吉尔伽美什</a:t>
            </a:r>
            <a:endParaRPr lang="zh-CN" altLang="en-US" sz="2600" dirty="0"/>
          </a:p>
        </p:txBody>
      </p:sp>
      <p:sp>
        <p:nvSpPr>
          <p:cNvPr id="6" name="矩形 5"/>
          <p:cNvSpPr/>
          <p:nvPr/>
        </p:nvSpPr>
        <p:spPr>
          <a:xfrm>
            <a:off x="5981082" y="5242448"/>
            <a:ext cx="1548969" cy="492443"/>
          </a:xfrm>
          <a:prstGeom prst="rect">
            <a:avLst/>
          </a:prstGeom>
        </p:spPr>
        <p:txBody>
          <a:bodyPr wrap="square">
            <a:spAutoFit/>
          </a:bodyPr>
          <a:lstStyle/>
          <a:p>
            <a:r>
              <a:rPr lang="zh-CN" altLang="zh-CN" sz="2600" b="1" spc="-100" dirty="0">
                <a:ea typeface="华文楷体" panose="02010600040101010101" pitchFamily="2" charset="-122"/>
                <a:cs typeface="Times New Roman" panose="02020603050405020304" pitchFamily="18" charset="0"/>
              </a:rPr>
              <a:t>拉比法典</a:t>
            </a:r>
            <a:endParaRPr lang="zh-CN" altLang="en-US" sz="2600" spc="-100" dirty="0"/>
          </a:p>
        </p:txBody>
      </p:sp>
      <p:sp>
        <p:nvSpPr>
          <p:cNvPr id="10" name="矩形 9"/>
          <p:cNvSpPr/>
          <p:nvPr/>
        </p:nvSpPr>
        <p:spPr>
          <a:xfrm>
            <a:off x="5981082" y="4208298"/>
            <a:ext cx="851515" cy="492443"/>
          </a:xfrm>
          <a:prstGeom prst="rect">
            <a:avLst/>
          </a:prstGeom>
        </p:spPr>
        <p:txBody>
          <a:bodyPr wrap="none">
            <a:spAutoFit/>
          </a:bodyPr>
          <a:lstStyle/>
          <a:p>
            <a:r>
              <a:rPr lang="zh-CN" altLang="zh-CN" sz="2600" b="1" dirty="0">
                <a:ea typeface="华文楷体" panose="02010600040101010101" pitchFamily="2" charset="-122"/>
                <a:cs typeface="Times New Roman" panose="02020603050405020304" pitchFamily="18" charset="0"/>
              </a:rPr>
              <a:t>专制</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P spid="6"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84881757"/>
              </p:ext>
            </p:extLst>
          </p:nvPr>
        </p:nvGraphicFramePr>
        <p:xfrm>
          <a:off x="415037" y="1357379"/>
          <a:ext cx="10692000" cy="3516440"/>
        </p:xfrm>
        <a:graphic>
          <a:graphicData uri="http://schemas.openxmlformats.org/drawingml/2006/table">
            <a:tbl>
              <a:tblPr/>
              <a:tblGrid>
                <a:gridCol w="881505">
                  <a:extLst>
                    <a:ext uri="{9D8B030D-6E8A-4147-A177-3AD203B41FA5}">
                      <a16:colId xmlns:a16="http://schemas.microsoft.com/office/drawing/2014/main" val="20000"/>
                    </a:ext>
                  </a:extLst>
                </a:gridCol>
                <a:gridCol w="3348372">
                  <a:extLst>
                    <a:ext uri="{9D8B030D-6E8A-4147-A177-3AD203B41FA5}">
                      <a16:colId xmlns:a16="http://schemas.microsoft.com/office/drawing/2014/main" val="20001"/>
                    </a:ext>
                  </a:extLst>
                </a:gridCol>
                <a:gridCol w="3456384">
                  <a:extLst>
                    <a:ext uri="{9D8B030D-6E8A-4147-A177-3AD203B41FA5}">
                      <a16:colId xmlns:a16="http://schemas.microsoft.com/office/drawing/2014/main" val="20002"/>
                    </a:ext>
                  </a:extLst>
                </a:gridCol>
                <a:gridCol w="3005739">
                  <a:extLst>
                    <a:ext uri="{9D8B030D-6E8A-4147-A177-3AD203B41FA5}">
                      <a16:colId xmlns:a16="http://schemas.microsoft.com/office/drawing/2014/main" val="20003"/>
                    </a:ext>
                  </a:extLst>
                </a:gridCol>
              </a:tblGrid>
              <a:tr h="274108">
                <a:tc rowSpan="2">
                  <a:txBody>
                    <a:bodyPr/>
                    <a:lstStyle/>
                    <a:p>
                      <a:pPr algn="ctr">
                        <a:lnSpc>
                          <a:spcPct val="13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文明</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3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产生发展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2">
                  <a:txBody>
                    <a:bodyPr/>
                    <a:lstStyle/>
                    <a:p>
                      <a:pPr algn="ctr">
                        <a:lnSpc>
                          <a:spcPct val="15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重要成果</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tc>
                <a:extLst>
                  <a:ext uri="{0D108BD9-81ED-4DB2-BD59-A6C34878D82A}">
                    <a16:rowId xmlns:a16="http://schemas.microsoft.com/office/drawing/2014/main" val="10000"/>
                  </a:ext>
                </a:extLst>
              </a:tr>
              <a:tr h="274108">
                <a:tc vMerge="1">
                  <a:txBody>
                    <a:bodyPr/>
                    <a:lstStyle/>
                    <a:p>
                      <a:endParaRPr lang="zh-CN"/>
                    </a:p>
                  </a:txBody>
                  <a:tcPr/>
                </a:tc>
                <a:tc vMerge="1">
                  <a:txBody>
                    <a:bodyPr/>
                    <a:lstStyle/>
                    <a:p>
                      <a:endParaRPr lang="zh-CN"/>
                    </a:p>
                  </a:txBody>
                  <a:tcPr/>
                </a:tc>
                <a:tc>
                  <a:txBody>
                    <a:bodyPr/>
                    <a:lstStyle/>
                    <a:p>
                      <a:pPr algn="ctr">
                        <a:lnSpc>
                          <a:spcPct val="13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政治</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1"/>
                  </a:ext>
                </a:extLst>
              </a:tr>
              <a:tr h="2197562">
                <a:tc>
                  <a:txBody>
                    <a:bodyPr/>
                    <a:lstStyle/>
                    <a:p>
                      <a:pPr algn="just">
                        <a:lnSpc>
                          <a:spcPct val="150000"/>
                        </a:lnSpc>
                        <a:spcAft>
                          <a:spcPts val="0"/>
                        </a:spcAf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古代埃及文明</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公元前</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3500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年左右，埃及文明兴起；公元前</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3100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年左右，埃及初步实现统一</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建立起比较完善的官僚系统；</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掌握着政治</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经济和军事等重要权力</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文字</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象形文字。历法</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太阳历。建筑</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。书写材料</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莎草纸</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矩形 3"/>
          <p:cNvSpPr/>
          <p:nvPr/>
        </p:nvSpPr>
        <p:spPr>
          <a:xfrm>
            <a:off x="6101549" y="3115599"/>
            <a:ext cx="902811"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法老</a:t>
            </a:r>
            <a:endParaRPr lang="zh-CN" altLang="en-US" dirty="0"/>
          </a:p>
        </p:txBody>
      </p:sp>
      <p:sp>
        <p:nvSpPr>
          <p:cNvPr id="6" name="矩形 5"/>
          <p:cNvSpPr/>
          <p:nvPr/>
        </p:nvSpPr>
        <p:spPr>
          <a:xfrm>
            <a:off x="8749369" y="3715381"/>
            <a:ext cx="1261884"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金字塔</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273"/>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395771"/>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1583903"/>
            <a:ext cx="2349351" cy="577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2220476"/>
            <a:ext cx="10692000" cy="3969385"/>
          </a:xfrm>
        </p:spPr>
        <p:txBody>
          <a:bodyPr/>
          <a:lstStyle/>
          <a:p>
            <a:pPr indent="717550" algn="just">
              <a:lnSpc>
                <a:spcPct val="150000"/>
              </a:lnSpc>
              <a:spcAft>
                <a:spcPts val="0"/>
              </a:spcAft>
            </a:pPr>
            <a:r>
              <a:rPr lang="zh-CN" altLang="zh-CN" kern="100">
                <a:latin typeface="Times New Roman" panose="02020603050405020304" pitchFamily="18" charset="0"/>
                <a:cs typeface="Times New Roman" panose="02020603050405020304" pitchFamily="18" charset="0"/>
              </a:rPr>
              <a:t>早期人类文明的产生与发展</a:t>
            </a:r>
            <a:r>
              <a:rPr lang="en-US" altLang="zh-CN" kern="100">
                <a:latin typeface="Times New Roman" panose="02020603050405020304" pitchFamily="18" charset="0"/>
                <a:cs typeface="Courier New" panose="02070309020205020404" pitchFamily="49" charset="0"/>
              </a:rPr>
              <a:t>(</a:t>
            </a:r>
            <a:r>
              <a:rPr lang="zh-CN" altLang="zh-CN" kern="100">
                <a:latin typeface="Times New Roman" panose="02020603050405020304" pitchFamily="18" charset="0"/>
                <a:cs typeface="Times New Roman" panose="02020603050405020304" pitchFamily="18" charset="0"/>
              </a:rPr>
              <a:t>原始社会</a:t>
            </a:r>
            <a:r>
              <a:rPr lang="en-US" altLang="zh-CN" kern="100">
                <a:latin typeface="Times New Roman" panose="02020603050405020304" pitchFamily="18" charset="0"/>
                <a:cs typeface="Courier New" panose="02070309020205020404" pitchFamily="49" charset="0"/>
              </a:rPr>
              <a:t>—</a:t>
            </a:r>
            <a:r>
              <a:rPr lang="zh-CN" altLang="zh-CN" kern="100">
                <a:latin typeface="Times New Roman" panose="02020603050405020304" pitchFamily="18" charset="0"/>
                <a:cs typeface="Times New Roman" panose="02020603050405020304" pitchFamily="18" charset="0"/>
              </a:rPr>
              <a:t>公元</a:t>
            </a:r>
            <a:r>
              <a:rPr lang="en-US" altLang="zh-CN" kern="100">
                <a:latin typeface="Times New Roman" panose="02020603050405020304" pitchFamily="18" charset="0"/>
                <a:cs typeface="Courier New" panose="02070309020205020404" pitchFamily="49" charset="0"/>
              </a:rPr>
              <a:t>476</a:t>
            </a:r>
            <a:r>
              <a:rPr lang="zh-CN" altLang="zh-CN" kern="100">
                <a:latin typeface="Times New Roman" panose="02020603050405020304" pitchFamily="18" charset="0"/>
                <a:cs typeface="Times New Roman" panose="02020603050405020304" pitchFamily="18" charset="0"/>
              </a:rPr>
              <a:t>年西罗马帝国灭亡</a:t>
            </a:r>
            <a:r>
              <a:rPr lang="en-US" altLang="zh-CN" kern="100">
                <a:latin typeface="Times New Roman" panose="02020603050405020304" pitchFamily="18" charset="0"/>
                <a:cs typeface="Courier New" panose="02070309020205020404" pitchFamily="49" charset="0"/>
              </a:rPr>
              <a:t>)</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农业和畜牧业产生后，伴随着生产力的发展，阶级产生，国家形成，文明时代到来。农耕文明的进一步发展，促使波斯帝国</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亚历山大帝国和罗马帝国先后崛起，欧亚大陆农耕文明区域逐渐连接起来。不同地区的文明，随着历史的发展不断加强交流，并相互影响。</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323414265"/>
              </p:ext>
            </p:extLst>
          </p:nvPr>
        </p:nvGraphicFramePr>
        <p:xfrm>
          <a:off x="415037" y="1007839"/>
          <a:ext cx="10692000" cy="4156520"/>
        </p:xfrm>
        <a:graphic>
          <a:graphicData uri="http://schemas.openxmlformats.org/drawingml/2006/table">
            <a:tbl>
              <a:tblPr/>
              <a:tblGrid>
                <a:gridCol w="917509">
                  <a:extLst>
                    <a:ext uri="{9D8B030D-6E8A-4147-A177-3AD203B41FA5}">
                      <a16:colId xmlns:a16="http://schemas.microsoft.com/office/drawing/2014/main" val="20000"/>
                    </a:ext>
                  </a:extLst>
                </a:gridCol>
                <a:gridCol w="3312368">
                  <a:extLst>
                    <a:ext uri="{9D8B030D-6E8A-4147-A177-3AD203B41FA5}">
                      <a16:colId xmlns:a16="http://schemas.microsoft.com/office/drawing/2014/main" val="20001"/>
                    </a:ext>
                  </a:extLst>
                </a:gridCol>
                <a:gridCol w="1584176">
                  <a:extLst>
                    <a:ext uri="{9D8B030D-6E8A-4147-A177-3AD203B41FA5}">
                      <a16:colId xmlns:a16="http://schemas.microsoft.com/office/drawing/2014/main" val="20002"/>
                    </a:ext>
                  </a:extLst>
                </a:gridCol>
                <a:gridCol w="4877947">
                  <a:extLst>
                    <a:ext uri="{9D8B030D-6E8A-4147-A177-3AD203B41FA5}">
                      <a16:colId xmlns:a16="http://schemas.microsoft.com/office/drawing/2014/main" val="20003"/>
                    </a:ext>
                  </a:extLst>
                </a:gridCol>
              </a:tblGrid>
              <a:tr h="130092">
                <a:tc rowSpan="2">
                  <a:txBody>
                    <a:bodyPr/>
                    <a:lstStyle/>
                    <a:p>
                      <a:pPr algn="ctr">
                        <a:lnSpc>
                          <a:spcPct val="13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文明</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3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产生发展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2">
                  <a:txBody>
                    <a:bodyPr/>
                    <a:lstStyle/>
                    <a:p>
                      <a:pPr algn="ctr">
                        <a:lnSpc>
                          <a:spcPct val="15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重要成果</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tc>
                <a:extLst>
                  <a:ext uri="{0D108BD9-81ED-4DB2-BD59-A6C34878D82A}">
                    <a16:rowId xmlns:a16="http://schemas.microsoft.com/office/drawing/2014/main" val="10000"/>
                  </a:ext>
                </a:extLst>
              </a:tr>
              <a:tr h="274108">
                <a:tc vMerge="1">
                  <a:txBody>
                    <a:bodyPr/>
                    <a:lstStyle/>
                    <a:p>
                      <a:endParaRPr lang="zh-CN"/>
                    </a:p>
                  </a:txBody>
                  <a:tcPr/>
                </a:tc>
                <a:tc vMerge="1">
                  <a:txBody>
                    <a:bodyPr/>
                    <a:lstStyle/>
                    <a:p>
                      <a:endParaRPr lang="zh-CN"/>
                    </a:p>
                  </a:txBody>
                  <a:tcPr/>
                </a:tc>
                <a:tc>
                  <a:txBody>
                    <a:bodyPr/>
                    <a:lstStyle/>
                    <a:p>
                      <a:pPr algn="ctr">
                        <a:lnSpc>
                          <a:spcPct val="13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政治</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1"/>
                  </a:ext>
                </a:extLst>
              </a:tr>
              <a:tr h="2748340">
                <a:tc>
                  <a:txBody>
                    <a:bodyPr/>
                    <a:lstStyle/>
                    <a:p>
                      <a:pPr algn="just">
                        <a:lnSpc>
                          <a:spcPct val="150000"/>
                        </a:lnSpc>
                        <a:spcAft>
                          <a:spcPts val="0"/>
                        </a:spcAf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古代印度文明</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公元前</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千纪，诞生于印度河流域的大平原上；到公元前</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世纪，恒河流域形成一系列国家</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宗教</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婆罗门教</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佛教。史诗</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《摩诃婆罗多》《罗摩衍那》。数学</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创造从</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的数字，发明</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0</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，按位计值</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矩形 3"/>
          <p:cNvSpPr/>
          <p:nvPr/>
        </p:nvSpPr>
        <p:spPr>
          <a:xfrm>
            <a:off x="4605857" y="3339861"/>
            <a:ext cx="1620957"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种姓制度</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71786385"/>
              </p:ext>
            </p:extLst>
          </p:nvPr>
        </p:nvGraphicFramePr>
        <p:xfrm>
          <a:off x="415037" y="899827"/>
          <a:ext cx="10692000" cy="4156520"/>
        </p:xfrm>
        <a:graphic>
          <a:graphicData uri="http://schemas.openxmlformats.org/drawingml/2006/table">
            <a:tbl>
              <a:tblPr/>
              <a:tblGrid>
                <a:gridCol w="917509">
                  <a:extLst>
                    <a:ext uri="{9D8B030D-6E8A-4147-A177-3AD203B41FA5}">
                      <a16:colId xmlns:a16="http://schemas.microsoft.com/office/drawing/2014/main" val="20000"/>
                    </a:ext>
                  </a:extLst>
                </a:gridCol>
                <a:gridCol w="3312368">
                  <a:extLst>
                    <a:ext uri="{9D8B030D-6E8A-4147-A177-3AD203B41FA5}">
                      <a16:colId xmlns:a16="http://schemas.microsoft.com/office/drawing/2014/main" val="20001"/>
                    </a:ext>
                  </a:extLst>
                </a:gridCol>
                <a:gridCol w="2484276">
                  <a:extLst>
                    <a:ext uri="{9D8B030D-6E8A-4147-A177-3AD203B41FA5}">
                      <a16:colId xmlns:a16="http://schemas.microsoft.com/office/drawing/2014/main" val="20002"/>
                    </a:ext>
                  </a:extLst>
                </a:gridCol>
                <a:gridCol w="3977847">
                  <a:extLst>
                    <a:ext uri="{9D8B030D-6E8A-4147-A177-3AD203B41FA5}">
                      <a16:colId xmlns:a16="http://schemas.microsoft.com/office/drawing/2014/main" val="20003"/>
                    </a:ext>
                  </a:extLst>
                </a:gridCol>
              </a:tblGrid>
              <a:tr h="108886">
                <a:tc rowSpan="2">
                  <a:txBody>
                    <a:bodyPr/>
                    <a:lstStyle/>
                    <a:p>
                      <a:pPr algn="ctr">
                        <a:lnSpc>
                          <a:spcPct val="13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文明</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rowSpan="2">
                  <a:txBody>
                    <a:bodyPr/>
                    <a:lstStyle/>
                    <a:p>
                      <a:pPr algn="ctr">
                        <a:lnSpc>
                          <a:spcPct val="13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产生发展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2">
                  <a:txBody>
                    <a:bodyPr/>
                    <a:lstStyle/>
                    <a:p>
                      <a:pPr algn="ctr">
                        <a:lnSpc>
                          <a:spcPct val="15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重要成果</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p>
                  </a:txBody>
                  <a:tcPr/>
                </a:tc>
                <a:extLst>
                  <a:ext uri="{0D108BD9-81ED-4DB2-BD59-A6C34878D82A}">
                    <a16:rowId xmlns:a16="http://schemas.microsoft.com/office/drawing/2014/main" val="10000"/>
                  </a:ext>
                </a:extLst>
              </a:tr>
              <a:tr h="274108">
                <a:tc vMerge="1">
                  <a:txBody>
                    <a:bodyPr/>
                    <a:lstStyle/>
                    <a:p>
                      <a:endParaRPr lang="zh-CN"/>
                    </a:p>
                  </a:txBody>
                  <a:tcPr/>
                </a:tc>
                <a:tc vMerge="1">
                  <a:txBody>
                    <a:bodyPr/>
                    <a:lstStyle/>
                    <a:p>
                      <a:endParaRPr lang="zh-CN"/>
                    </a:p>
                  </a:txBody>
                  <a:tcPr/>
                </a:tc>
                <a:tc>
                  <a:txBody>
                    <a:bodyPr/>
                    <a:lstStyle/>
                    <a:p>
                      <a:pPr algn="ctr">
                        <a:lnSpc>
                          <a:spcPct val="130000"/>
                        </a:lnSpc>
                        <a:spcAft>
                          <a:spcPts val="0"/>
                        </a:spcAf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政治</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1"/>
                  </a:ext>
                </a:extLst>
              </a:tr>
              <a:tr h="3028380">
                <a:tc>
                  <a:txBody>
                    <a:bodyPr/>
                    <a:lstStyle/>
                    <a:p>
                      <a:pPr algn="just">
                        <a:lnSpc>
                          <a:spcPct val="150000"/>
                        </a:lnSpc>
                        <a:spcAft>
                          <a:spcPts val="0"/>
                        </a:spcAf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古代希腊文明</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公元前</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千纪，诞生克里特文明和迈锡尼文明；公元前</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8—</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前</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6</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世纪，城邦逐渐发展起来</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斯巴达</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寡头政治。雅典</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哲学</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苏格拉底</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柏拉图</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。文学</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神话</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悲剧</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喜剧等。历史</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希罗多德</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修昔底德</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矩形 3"/>
          <p:cNvSpPr/>
          <p:nvPr/>
        </p:nvSpPr>
        <p:spPr>
          <a:xfrm>
            <a:off x="4608909" y="3901236"/>
            <a:ext cx="1620957"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民主政治</a:t>
            </a:r>
            <a:endParaRPr lang="zh-CN" altLang="en-US" dirty="0"/>
          </a:p>
        </p:txBody>
      </p:sp>
      <p:sp>
        <p:nvSpPr>
          <p:cNvPr id="6" name="矩形 5"/>
          <p:cNvSpPr/>
          <p:nvPr/>
        </p:nvSpPr>
        <p:spPr>
          <a:xfrm>
            <a:off x="7885273" y="2653097"/>
            <a:ext cx="1980029"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亚里士多德</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pPr algn="just">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【易错点拨】农业和畜牧业是人类文明产生的前提</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农业和畜牧业产生后，人类从食物的采集者变成食物的生产者，社会分工与社会结构日趋复杂，人类逐渐迈向文明时代。</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【图解历史】文明的产生</a:t>
            </a:r>
            <a:endParaRPr lang="zh-CN" altLang="zh-CN" sz="1050" kern="100" dirty="0">
              <a:latin typeface="宋体" panose="02010600030101010101" pitchFamily="2" charset="-122"/>
              <a:cs typeface="Courier New" panose="02070309020205020404" pitchFamily="49" charset="0"/>
            </a:endParaRPr>
          </a:p>
        </p:txBody>
      </p:sp>
      <p:pic>
        <p:nvPicPr>
          <p:cNvPr id="4" name="图片 3">
            <a:extLst>
              <a:ext uri="{FF2B5EF4-FFF2-40B4-BE49-F238E27FC236}">
                <a16:creationId xmlns:a16="http://schemas.microsoft.com/office/drawing/2014/main" id="{E39BF66F-AA38-EFD9-CE1C-793318D28CAE}"/>
              </a:ext>
            </a:extLst>
          </p:cNvPr>
          <p:cNvPicPr>
            <a:picLocks noChangeAspect="1"/>
          </p:cNvPicPr>
          <p:nvPr/>
        </p:nvPicPr>
        <p:blipFill>
          <a:blip r:embed="rId2"/>
          <a:stretch>
            <a:fillRect/>
          </a:stretch>
        </p:blipFill>
        <p:spPr>
          <a:xfrm>
            <a:off x="2952725" y="3528119"/>
            <a:ext cx="5467350" cy="2419350"/>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475891"/>
            <a:ext cx="10692000" cy="2813655"/>
          </a:xfrm>
        </p:spPr>
        <p:txBody>
          <a:bodyPr/>
          <a:lstStyle/>
          <a:p>
            <a:pPr algn="just">
              <a:lnSpc>
                <a:spcPct val="13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【视野拓展】文明产生的标志</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zh-CN" altLang="zh-CN" kern="100" dirty="0">
                <a:latin typeface="Times New Roman" panose="02020603050405020304" pitchFamily="18" charset="0"/>
                <a:cs typeface="Times New Roman" panose="02020603050405020304" pitchFamily="18" charset="0"/>
              </a:rPr>
              <a:t>奴隶社会出现了人与人的不平等</a:t>
            </a:r>
            <a:r>
              <a:rPr lang="zh-CN" altLang="en-US" kern="100" dirty="0">
                <a:latin typeface="Times New Roman" panose="02020603050405020304" pitchFamily="18" charset="0"/>
                <a:cs typeface="Times New Roman" panose="02020603050405020304" pitchFamily="18" charset="0"/>
              </a:rPr>
              <a:t>现象</a:t>
            </a:r>
            <a:r>
              <a:rPr lang="zh-CN" altLang="zh-CN" kern="100" dirty="0">
                <a:latin typeface="Times New Roman" panose="02020603050405020304" pitchFamily="18" charset="0"/>
                <a:cs typeface="Times New Roman" panose="02020603050405020304" pitchFamily="18" charset="0"/>
              </a:rPr>
              <a:t>，但为何说奴隶社会取代原始社会是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从野蛮走向文明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en-US"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endParaRPr lang="en-US" altLang="zh-CN" kern="100" dirty="0">
              <a:latin typeface="宋体" panose="02010600030101010101" pitchFamily="2" charset="-122"/>
              <a:cs typeface="Courier New" panose="02070309020205020404" pitchFamily="49" charset="0"/>
            </a:endParaRPr>
          </a:p>
          <a:p>
            <a:pPr algn="just">
              <a:lnSpc>
                <a:spcPct val="130000"/>
              </a:lnSpc>
              <a:spcAft>
                <a:spcPts val="0"/>
              </a:spcAft>
            </a:pPr>
            <a:endParaRPr lang="zh-CN" altLang="zh-CN" kern="100" dirty="0">
              <a:latin typeface="宋体" panose="02010600030101010101" pitchFamily="2" charset="-122"/>
              <a:cs typeface="Courier New" panose="02070309020205020404" pitchFamily="49" charset="0"/>
            </a:endParaRPr>
          </a:p>
        </p:txBody>
      </p:sp>
      <p:sp>
        <p:nvSpPr>
          <p:cNvPr id="4" name="矩形 3"/>
          <p:cNvSpPr/>
          <p:nvPr/>
        </p:nvSpPr>
        <p:spPr>
          <a:xfrm>
            <a:off x="396441" y="3540419"/>
            <a:ext cx="10692000" cy="1966179"/>
          </a:xfrm>
          <a:prstGeom prst="rect">
            <a:avLst/>
          </a:prstGeom>
        </p:spPr>
        <p:txBody>
          <a:bodyPr wrap="square">
            <a:spAutoFit/>
          </a:bodyPr>
          <a:lstStyle/>
          <a:p>
            <a:pPr>
              <a:lnSpc>
                <a:spcPct val="150000"/>
              </a:lnSpc>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ysClr val="windowText" lastClr="000000"/>
                </a:solidFill>
                <a:ea typeface="华文楷体" panose="02010600040101010101" pitchFamily="2" charset="-122"/>
                <a:cs typeface="Times New Roman" panose="02020603050405020304" pitchFamily="18" charset="0"/>
              </a:rPr>
              <a:t>在生产力水平提高的</a:t>
            </a:r>
            <a:r>
              <a:rPr lang="zh-CN" altLang="en-US" b="1" kern="100" dirty="0">
                <a:solidFill>
                  <a:sysClr val="windowText" lastClr="000000"/>
                </a:solidFill>
                <a:ea typeface="华文楷体" panose="02010600040101010101" pitchFamily="2" charset="-122"/>
                <a:cs typeface="Times New Roman" panose="02020603050405020304" pitchFamily="18" charset="0"/>
              </a:rPr>
              <a:t>条件</a:t>
            </a:r>
            <a:r>
              <a:rPr lang="zh-CN" altLang="zh-CN" b="1" kern="100" dirty="0">
                <a:solidFill>
                  <a:sysClr val="windowText" lastClr="000000"/>
                </a:solidFill>
                <a:ea typeface="华文楷体" panose="02010600040101010101" pitchFamily="2" charset="-122"/>
                <a:cs typeface="Times New Roman" panose="02020603050405020304" pitchFamily="18" charset="0"/>
              </a:rPr>
              <a:t>下，</a:t>
            </a:r>
            <a:r>
              <a:rPr lang="zh-CN" altLang="en-US" b="1" kern="100" dirty="0">
                <a:solidFill>
                  <a:sysClr val="windowText" lastClr="000000"/>
                </a:solidFill>
                <a:ea typeface="华文楷体" panose="02010600040101010101" pitchFamily="2" charset="-122"/>
                <a:cs typeface="Times New Roman" panose="02020603050405020304" pitchFamily="18" charset="0"/>
              </a:rPr>
              <a:t>奴隶社会</a:t>
            </a:r>
            <a:r>
              <a:rPr lang="zh-CN" altLang="zh-CN" b="1" kern="100" dirty="0">
                <a:solidFill>
                  <a:sysClr val="windowText" lastClr="000000"/>
                </a:solidFill>
                <a:ea typeface="华文楷体" panose="02010600040101010101" pitchFamily="2" charset="-122"/>
                <a:cs typeface="Times New Roman" panose="02020603050405020304" pitchFamily="18" charset="0"/>
              </a:rPr>
              <a:t>创造出</a:t>
            </a:r>
            <a:r>
              <a:rPr lang="zh-CN" altLang="en-US" b="1" kern="100" dirty="0">
                <a:solidFill>
                  <a:sysClr val="windowText" lastClr="000000"/>
                </a:solidFill>
                <a:ea typeface="华文楷体" panose="02010600040101010101" pitchFamily="2" charset="-122"/>
                <a:cs typeface="Times New Roman" panose="02020603050405020304" pitchFamily="18" charset="0"/>
              </a:rPr>
              <a:t>了</a:t>
            </a:r>
            <a:r>
              <a:rPr lang="zh-CN" altLang="zh-CN" b="1" kern="100" dirty="0">
                <a:solidFill>
                  <a:sysClr val="windowText" lastClr="000000"/>
                </a:solidFill>
                <a:ea typeface="华文楷体" panose="02010600040101010101" pitchFamily="2" charset="-122"/>
                <a:cs typeface="Times New Roman" panose="02020603050405020304" pitchFamily="18" charset="0"/>
              </a:rPr>
              <a:t>更多的物质财富和精神财富。人与人</a:t>
            </a:r>
            <a:r>
              <a:rPr lang="zh-CN" altLang="en-US" b="1" kern="100" dirty="0">
                <a:solidFill>
                  <a:sysClr val="windowText" lastClr="000000"/>
                </a:solidFill>
                <a:ea typeface="华文楷体" panose="02010600040101010101" pitchFamily="2" charset="-122"/>
                <a:cs typeface="Times New Roman" panose="02020603050405020304" pitchFamily="18" charset="0"/>
              </a:rPr>
              <a:t>之间</a:t>
            </a:r>
            <a:r>
              <a:rPr lang="zh-CN" altLang="zh-CN" b="1" kern="100" dirty="0">
                <a:solidFill>
                  <a:sysClr val="windowText" lastClr="000000"/>
                </a:solidFill>
                <a:ea typeface="华文楷体" panose="02010600040101010101" pitchFamily="2" charset="-122"/>
                <a:cs typeface="Times New Roman" panose="02020603050405020304" pitchFamily="18" charset="0"/>
              </a:rPr>
              <a:t>的地位差异并不是区分野蛮和文明的标志。</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p:nvPr/>
        </p:nvSpPr>
        <p:spPr>
          <a:xfrm>
            <a:off x="415037" y="719807"/>
            <a:ext cx="10692000" cy="116422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eaLnBrk="0" fontAlgn="base" hangingPunct="0">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eaLnBrk="0" fontAlgn="base" hangingPunct="0">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eaLnBrk="0" fontAlgn="base" hangingPunct="0">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defTabSz="914400">
              <a:lnSpc>
                <a:spcPct val="130000"/>
              </a:lnSpc>
              <a:spcAft>
                <a:spcPts val="0"/>
              </a:spcAft>
            </a:pPr>
            <a:r>
              <a:rPr lang="en-US" altLang="zh-CN"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en-US" altLang="zh-CN"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观察教材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P3</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“古代主要文明示意图”，分析人类早期代表性文明产生的地理位置有何共同特点。</a:t>
            </a:r>
            <a:endParaRPr lang="zh-CN" altLang="en-US"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856032"/>
            <a:ext cx="10692000" cy="668709"/>
          </a:xfrm>
          <a:prstGeom prst="rect">
            <a:avLst/>
          </a:prstGeom>
        </p:spPr>
        <p:txBody>
          <a:bodyPr wrap="square">
            <a:spAutoFit/>
          </a:bodyPr>
          <a:lstStyle/>
          <a:p>
            <a:pPr>
              <a:lnSpc>
                <a:spcPct val="150000"/>
              </a:lnSpc>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ysClr val="windowText" lastClr="000000"/>
                </a:solidFill>
                <a:ea typeface="华文楷体" panose="02010600040101010101" pitchFamily="2" charset="-122"/>
                <a:cs typeface="Times New Roman" panose="02020603050405020304" pitchFamily="18" charset="0"/>
              </a:rPr>
              <a:t>除古希腊外，人类早期代表性文明都产生于大河大江流域。</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【知识拓展】种姓制度的基本内容和特点</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基本内容</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a:lnSpc>
                <a:spcPct val="150000"/>
              </a:lnSpc>
              <a:spcAft>
                <a:spcPts val="0"/>
              </a:spcAf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a:lnSpc>
                <a:spcPct val="150000"/>
              </a:lnSpc>
              <a:spcAft>
                <a:spcPts val="0"/>
              </a:spcAf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a:lnSpc>
                <a:spcPct val="150000"/>
              </a:lnSpc>
              <a:spcAft>
                <a:spcPts val="0"/>
              </a:spcAft>
            </a:pPr>
            <a:endParaRPr lang="en-US" altLang="zh-CN" kern="100" dirty="0">
              <a:latin typeface="Times New Roman" panose="02020603050405020304" pitchFamily="18" charset="0"/>
              <a:ea typeface="华文楷体" panose="0201060004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特点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各等级之间贵贱分明，世代相袭。低等级的人不得从事高等级的人的职业，不同等级的人不得通婚。</a:t>
            </a:r>
            <a:endParaRPr lang="zh-CN" altLang="zh-CN" sz="1050" kern="100" dirty="0">
              <a:latin typeface="宋体" panose="02010600030101010101" pitchFamily="2" charset="-122"/>
              <a:cs typeface="Courier New" panose="02070309020205020404" pitchFamily="49" charset="0"/>
            </a:endParaRPr>
          </a:p>
        </p:txBody>
      </p:sp>
      <p:pic>
        <p:nvPicPr>
          <p:cNvPr id="5122" name="Picture 2" descr="2025LS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4833" y="1511895"/>
            <a:ext cx="3672408" cy="308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【易混易错】古希腊公民与居民</a:t>
            </a:r>
            <a:endParaRPr lang="zh-CN" altLang="zh-CN" sz="1050" kern="100" dirty="0">
              <a:latin typeface="宋体" panose="02010600030101010101" pitchFamily="2" charset="-122"/>
              <a:cs typeface="Courier New" panose="02070309020205020404" pitchFamily="49" charset="0"/>
            </a:endParaRPr>
          </a:p>
          <a:p>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古希腊公民是城邦居民中一种具有特殊身份的团体。一般来说，只有纯本邦血统的成年男子才能成为本邦公民。而居民的范围则大得多，它还包括占人口大多数的奴隶</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外邦人</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妇女等。</a:t>
            </a:r>
            <a:endParaRPr lang="zh-CN" alt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37280"/>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古代人类文明的产生</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9" name="副标题 8"/>
          <p:cNvSpPr>
            <a:spLocks noGrp="1"/>
          </p:cNvSpPr>
          <p:nvPr>
            <p:ph type="subTitle" idx="1"/>
          </p:nvPr>
        </p:nvSpPr>
        <p:spPr>
          <a:xfrm>
            <a:off x="415036" y="2303983"/>
            <a:ext cx="10710163" cy="3323987"/>
          </a:xfrm>
        </p:spPr>
        <p:txBody>
          <a:bodyPr/>
          <a:lstStyle/>
          <a:p>
            <a:pPr algn="just">
              <a:lnSpc>
                <a:spcPct val="15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私有制的出现和发展，不仅促进了生产发展，还导致父权制确立，氏族制度瓦解，加速了阶级的形成，为文明到来开拓了道路。而且，也为后来的剥削制度奠定了最早的基础。</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a:lnSpc>
                <a:spcPct val="150000"/>
              </a:lnSpc>
              <a:spcAft>
                <a:spcPts val="0"/>
              </a:spcAf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宋兆麟等《中国原始社会史》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656846"/>
          </a:xfrm>
        </p:spPr>
        <p:txBody>
          <a:bodyPr/>
          <a:lstStyle/>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根据史料一并结合所学知识，分析文明产生的前提。</a:t>
            </a:r>
            <a:endParaRPr lang="zh-CN" altLang="zh-CN" sz="1050" kern="100" dirty="0">
              <a:latin typeface="宋体" panose="02010600030101010101" pitchFamily="2" charset="-122"/>
              <a:cs typeface="Courier New" panose="02070309020205020404" pitchFamily="49" charset="0"/>
            </a:endParaRPr>
          </a:p>
        </p:txBody>
      </p:sp>
      <p:sp>
        <p:nvSpPr>
          <p:cNvPr id="7" name="矩形 6"/>
          <p:cNvSpPr/>
          <p:nvPr/>
        </p:nvSpPr>
        <p:spPr>
          <a:xfrm>
            <a:off x="415037" y="1367879"/>
            <a:ext cx="10692000" cy="1315040"/>
          </a:xfrm>
          <a:prstGeom prst="rect">
            <a:avLst/>
          </a:prstGeom>
        </p:spPr>
        <p:txBody>
          <a:bodyPr wrap="square">
            <a:spAutoFit/>
          </a:bodyPr>
          <a:lstStyle/>
          <a:p>
            <a:pPr algn="just">
              <a:lnSpc>
                <a:spcPct val="150000"/>
              </a:lnSpc>
              <a:spcAft>
                <a:spcPts val="0"/>
              </a:spcAf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农业和畜牧业的产生推动了社会分工，剩余产品出现，私有制产生，阶级出现，人类开始</a:t>
            </a:r>
            <a:r>
              <a:rPr lang="zh-CN" altLang="en-US" b="1" kern="100" dirty="0">
                <a:solidFill>
                  <a:schemeClr val="tx1"/>
                </a:solidFill>
                <a:ea typeface="华文楷体" panose="02010600040101010101" pitchFamily="2" charset="-122"/>
                <a:cs typeface="Times New Roman" panose="02020603050405020304" pitchFamily="18" charset="0"/>
              </a:rPr>
              <a:t>进</a:t>
            </a:r>
            <a:r>
              <a:rPr lang="zh-CN" altLang="zh-CN" b="1" kern="100" dirty="0">
                <a:solidFill>
                  <a:schemeClr val="tx1"/>
                </a:solidFill>
                <a:ea typeface="华文楷体" panose="02010600040101010101" pitchFamily="2" charset="-122"/>
                <a:cs typeface="Times New Roman" panose="02020603050405020304" pitchFamily="18" charset="0"/>
              </a:rPr>
              <a:t>入文明</a:t>
            </a:r>
            <a:r>
              <a:rPr lang="zh-CN" altLang="en-US" b="1" kern="100" dirty="0">
                <a:solidFill>
                  <a:schemeClr val="tx1"/>
                </a:solidFill>
                <a:ea typeface="华文楷体" panose="02010600040101010101" pitchFamily="2" charset="-122"/>
                <a:cs typeface="Times New Roman" panose="02020603050405020304" pitchFamily="18" charset="0"/>
              </a:rPr>
              <a:t>时代</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3970318"/>
          </a:xfrm>
        </p:spPr>
        <p:txBody>
          <a:bodyPr/>
          <a:lstStyle/>
          <a:p>
            <a:pPr algn="just">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社会上出现了穷人和富人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奴隶和奴隶主之后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奴隶主阶级为了保护他们手中的货币和其他财富，维持他们的特权地位，镇压被剥削者的反抗，便设立了各种强制性的暴力机关，如军队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警察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监狱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法庭等。从此，古老的氏族制度完全解体，国家产生了，人类进入了奴隶社会。</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a:lnSpc>
                <a:spcPct val="150000"/>
              </a:lnSpc>
              <a:spcAft>
                <a:spcPts val="0"/>
              </a:spcAf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《世界史话　古代中世纪部分》</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indent="71755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中古时期的世界文明发展</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公元</a:t>
            </a:r>
            <a:r>
              <a:rPr lang="en-US" altLang="zh-CN" kern="100" dirty="0">
                <a:latin typeface="Times New Roman" panose="02020603050405020304" pitchFamily="18" charset="0"/>
                <a:cs typeface="Courier New" panose="02070309020205020404" pitchFamily="49" charset="0"/>
              </a:rPr>
              <a:t>476</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—15</a:t>
            </a:r>
            <a:r>
              <a:rPr lang="zh-CN" altLang="zh-CN" kern="100" dirty="0">
                <a:latin typeface="Times New Roman" panose="02020603050405020304" pitchFamily="18" charset="0"/>
                <a:cs typeface="Times New Roman" panose="02020603050405020304" pitchFamily="18" charset="0"/>
              </a:rPr>
              <a:t>世纪新航路开辟</a:t>
            </a:r>
            <a:r>
              <a:rPr lang="en-US" altLang="zh-CN" kern="100" dirty="0">
                <a:latin typeface="Times New Roman" panose="02020603050405020304" pitchFamily="18" charset="0"/>
                <a:cs typeface="Courier New" panose="02070309020205020404" pitchFamily="49" charset="0"/>
              </a:rPr>
              <a:t>)</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西欧封建社会的基本特征是封君封臣制度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庄园</a:t>
            </a:r>
            <a:r>
              <a:rPr lang="zh-CN" altLang="en-US" kern="100" dirty="0">
                <a:latin typeface="Times New Roman" panose="02020603050405020304" pitchFamily="18" charset="0"/>
                <a:cs typeface="Times New Roman" panose="02020603050405020304" pitchFamily="18" charset="0"/>
              </a:rPr>
              <a:t>与</a:t>
            </a:r>
            <a:r>
              <a:rPr lang="zh-CN" altLang="zh-CN" kern="100" dirty="0">
                <a:latin typeface="Times New Roman" panose="02020603050405020304" pitchFamily="18" charset="0"/>
                <a:cs typeface="Times New Roman" panose="02020603050405020304" pitchFamily="18" charset="0"/>
              </a:rPr>
              <a:t>农奴制度以及基督教主宰民众精神生活。封建经济的发展和城市的兴起与自治，推动了王权的强化和主要封建国家的形成。拜占庭帝国一度繁荣，俄罗斯在反抗蒙古的斗争中逐渐崛起。阿拉伯帝国成为东西方文化交流的桥梁。在美洲，印第安人独立发明了农业，创造了灿烂的文明，阿兹特克人和印加人</a:t>
            </a:r>
            <a:r>
              <a:rPr lang="zh-CN" altLang="en-US" kern="100" dirty="0">
                <a:latin typeface="Times New Roman" panose="02020603050405020304" pitchFamily="18" charset="0"/>
                <a:cs typeface="Times New Roman" panose="02020603050405020304" pitchFamily="18" charset="0"/>
              </a:rPr>
              <a:t>于</a:t>
            </a:r>
            <a:r>
              <a:rPr lang="en-US" altLang="zh-CN" kern="100" dirty="0">
                <a:latin typeface="Times New Roman" panose="02020603050405020304" pitchFamily="18" charset="0"/>
                <a:cs typeface="Times New Roman" panose="02020603050405020304" pitchFamily="18" charset="0"/>
              </a:rPr>
              <a:t>15</a:t>
            </a:r>
            <a:r>
              <a:rPr lang="zh-CN" altLang="en-US" kern="100" dirty="0">
                <a:latin typeface="Times New Roman" panose="02020603050405020304" pitchFamily="18" charset="0"/>
                <a:cs typeface="Times New Roman" panose="02020603050405020304" pitchFamily="18" charset="0"/>
              </a:rPr>
              <a:t>世纪逐渐</a:t>
            </a:r>
            <a:r>
              <a:rPr lang="zh-CN" altLang="zh-CN" kern="100" dirty="0">
                <a:latin typeface="Times New Roman" panose="02020603050405020304" pitchFamily="18" charset="0"/>
                <a:cs typeface="Times New Roman" panose="02020603050405020304" pitchFamily="18" charset="0"/>
              </a:rPr>
              <a:t>建立了</a:t>
            </a:r>
            <a:r>
              <a:rPr lang="zh-CN" altLang="en-US" kern="100" dirty="0">
                <a:latin typeface="Times New Roman" panose="02020603050405020304" pitchFamily="18" charset="0"/>
                <a:cs typeface="Times New Roman" panose="02020603050405020304" pitchFamily="18" charset="0"/>
              </a:rPr>
              <a:t>美洲历史上空前</a:t>
            </a:r>
            <a:r>
              <a:rPr lang="zh-CN" altLang="zh-CN" kern="100" dirty="0">
                <a:latin typeface="Times New Roman" panose="02020603050405020304" pitchFamily="18" charset="0"/>
                <a:cs typeface="Times New Roman" panose="02020603050405020304" pitchFamily="18" charset="0"/>
              </a:rPr>
              <a:t>强大的帝国，并成功维持了比较稳定的统治。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根据史料二，指出人类文明产生的基本标志。为什么说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国家产生了，人类进入了奴隶社会</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36854"/>
            <a:ext cx="10692000" cy="1961371"/>
          </a:xfrm>
          <a:prstGeom prst="rect">
            <a:avLst/>
          </a:prstGeom>
        </p:spPr>
        <p:txBody>
          <a:bodyPr wrap="square">
            <a:spAutoFit/>
          </a:bodyPr>
          <a:lstStyle/>
          <a:p>
            <a:pPr algn="just">
              <a:lnSpc>
                <a:spcPct val="150000"/>
              </a:lnSpc>
              <a:spcAft>
                <a:spcPts val="0"/>
              </a:spcAf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人类文明产生的基本标志是国家开始形成。原因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社会上出现了奴隶和奴隶主之后，奴隶制成为人类</a:t>
            </a:r>
            <a:r>
              <a:rPr lang="zh-CN" altLang="en-US" b="1" kern="100" dirty="0">
                <a:solidFill>
                  <a:schemeClr val="tx1"/>
                </a:solidFill>
                <a:ea typeface="华文楷体" panose="02010600040101010101" pitchFamily="2" charset="-122"/>
                <a:cs typeface="Times New Roman" panose="02020603050405020304" pitchFamily="18" charset="0"/>
              </a:rPr>
              <a:t>历史上</a:t>
            </a:r>
            <a:r>
              <a:rPr lang="zh-CN" altLang="zh-CN" b="1" kern="100" dirty="0">
                <a:solidFill>
                  <a:schemeClr val="tx1"/>
                </a:solidFill>
                <a:ea typeface="华文楷体" panose="02010600040101010101" pitchFamily="2" charset="-122"/>
                <a:cs typeface="Times New Roman" panose="02020603050405020304" pitchFamily="18" charset="0"/>
              </a:rPr>
              <a:t>第一种剥削制度，政府</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军队和监狱等强制机关设立，国家形成，人类进入奴隶社会。</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a:lnSpc>
                <a:spcPct val="15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从经济角度理解人类文明社会到来的物质条件</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人类从采集食物到生产食物。随着畜</a:t>
            </a:r>
            <a:r>
              <a:rPr lang="zh-CN" altLang="en-US" kern="100" dirty="0">
                <a:latin typeface="Times New Roman" panose="02020603050405020304" pitchFamily="18" charset="0"/>
                <a:cs typeface="Times New Roman" panose="02020603050405020304" pitchFamily="18" charset="0"/>
              </a:rPr>
              <a:t>牧</a:t>
            </a:r>
            <a:r>
              <a:rPr lang="zh-CN" altLang="zh-CN" kern="100" dirty="0">
                <a:latin typeface="Times New Roman" panose="02020603050405020304" pitchFamily="18" charset="0"/>
                <a:cs typeface="Times New Roman" panose="02020603050405020304" pitchFamily="18" charset="0"/>
              </a:rPr>
              <a:t>业和农业的发展，人类从食物的采集者变成食物的生产者。</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人类由游牧到定居。农业和畜牧业产生后，人类从迁徙过渡到定居，并逐渐形成聚落，为以农业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畜牧业为基础的文明社会的到来准备了物质条件。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a:lnSpc>
                <a:spcPct val="130000"/>
              </a:lnSpc>
              <a:spcAft>
                <a:spcPts val="0"/>
              </a:spcAf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农业发展促进了手工业发展。</a:t>
            </a:r>
            <a:r>
              <a:rPr lang="zh-CN" altLang="en-US" kern="100" dirty="0">
                <a:latin typeface="Times New Roman" panose="02020603050405020304" pitchFamily="18" charset="0"/>
                <a:cs typeface="Times New Roman" panose="02020603050405020304" pitchFamily="18" charset="0"/>
              </a:rPr>
              <a:t>随着</a:t>
            </a:r>
            <a:r>
              <a:rPr lang="zh-CN" altLang="zh-CN" kern="100" dirty="0">
                <a:latin typeface="Times New Roman" panose="02020603050405020304" pitchFamily="18" charset="0"/>
                <a:cs typeface="Times New Roman" panose="02020603050405020304" pitchFamily="18" charset="0"/>
              </a:rPr>
              <a:t>农业的发展，</a:t>
            </a:r>
            <a:r>
              <a:rPr lang="zh-CN" altLang="en-US" kern="100" dirty="0">
                <a:latin typeface="Times New Roman" panose="02020603050405020304" pitchFamily="18" charset="0"/>
                <a:cs typeface="Times New Roman" panose="02020603050405020304" pitchFamily="18" charset="0"/>
              </a:rPr>
              <a:t>人们</a:t>
            </a:r>
            <a:r>
              <a:rPr lang="zh-CN" altLang="zh-CN" kern="100" dirty="0">
                <a:latin typeface="Times New Roman" panose="02020603050405020304" pitchFamily="18" charset="0"/>
                <a:cs typeface="Times New Roman" panose="02020603050405020304" pitchFamily="18" charset="0"/>
              </a:rPr>
              <a:t>要求有质量更好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更方便实用的生产工具和生活用品。一些人从农业中分离出来，专门从事手工业生产，出现了农业和手工业的分工。</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私有制逐渐产生，国家开始形成。</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随着生产力的提高，有了剩余产品，</a:t>
            </a:r>
            <a:r>
              <a:rPr lang="zh-CN" altLang="en-US" kern="100" dirty="0">
                <a:latin typeface="Times New Roman" panose="02020603050405020304" pitchFamily="18" charset="0"/>
                <a:cs typeface="Times New Roman" panose="02020603050405020304" pitchFamily="18" charset="0"/>
              </a:rPr>
              <a:t>为私有制和剥削的产生创造了条件</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随着贫富分化的发展，血缘关系松弛，氏族贵族侵占公共利益。阶级分化加剧，氏族贫民破产，沦为奴隶，战俘也变为奴隶。在阶级矛盾和部落战争的双重作用下，国家开始形成。</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a:lnSpc>
                <a:spcPct val="13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有学者研究指出，欧亚大陆的人口</a:t>
            </a:r>
            <a:r>
              <a:rPr lang="zh-CN" altLang="en-US" kern="100" dirty="0">
                <a:latin typeface="Times New Roman" panose="02020603050405020304" pitchFamily="18" charset="0"/>
                <a:cs typeface="Times New Roman" panose="02020603050405020304" pitchFamily="18" charset="0"/>
              </a:rPr>
              <a:t>数量</a:t>
            </a:r>
            <a:r>
              <a:rPr lang="zh-CN" altLang="zh-CN" kern="100" dirty="0">
                <a:latin typeface="Times New Roman" panose="02020603050405020304" pitchFamily="18" charset="0"/>
                <a:cs typeface="Times New Roman" panose="02020603050405020304" pitchFamily="18" charset="0"/>
              </a:rPr>
              <a:t>从公元前</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万年的大约</a:t>
            </a:r>
            <a:r>
              <a:rPr lang="en-US" altLang="zh-CN" kern="100" dirty="0">
                <a:latin typeface="Times New Roman" panose="02020603050405020304" pitchFamily="18" charset="0"/>
                <a:cs typeface="Courier New" panose="02070309020205020404" pitchFamily="49" charset="0"/>
              </a:rPr>
              <a:t>200</a:t>
            </a:r>
            <a:r>
              <a:rPr lang="zh-CN" altLang="zh-CN" kern="100" dirty="0">
                <a:latin typeface="Times New Roman" panose="02020603050405020304" pitchFamily="18" charset="0"/>
                <a:cs typeface="Times New Roman" panose="02020603050405020304" pitchFamily="18" charset="0"/>
              </a:rPr>
              <a:t>万增加到公元前</a:t>
            </a:r>
            <a:r>
              <a:rPr lang="en-US" altLang="zh-CN" kern="100" dirty="0">
                <a:latin typeface="Times New Roman" panose="02020603050405020304" pitchFamily="18" charset="0"/>
                <a:cs typeface="Courier New" panose="02070309020205020404" pitchFamily="49" charset="0"/>
              </a:rPr>
              <a:t>5000</a:t>
            </a:r>
            <a:r>
              <a:rPr lang="zh-CN" altLang="zh-CN" kern="100" dirty="0">
                <a:latin typeface="Times New Roman" panose="02020603050405020304" pitchFamily="18" charset="0"/>
                <a:cs typeface="Times New Roman" panose="02020603050405020304" pitchFamily="18" charset="0"/>
              </a:rPr>
              <a:t>年的</a:t>
            </a:r>
            <a:r>
              <a:rPr lang="zh-CN" altLang="en-US" kern="100" dirty="0">
                <a:latin typeface="Times New Roman" panose="02020603050405020304" pitchFamily="18" charset="0"/>
                <a:cs typeface="Times New Roman" panose="02020603050405020304" pitchFamily="18" charset="0"/>
              </a:rPr>
              <a:t>约</a:t>
            </a:r>
            <a:r>
              <a:rPr lang="en-US" altLang="zh-CN" kern="100" dirty="0">
                <a:latin typeface="Times New Roman" panose="02020603050405020304" pitchFamily="18" charset="0"/>
                <a:cs typeface="Courier New" panose="02070309020205020404" pitchFamily="49" charset="0"/>
              </a:rPr>
              <a:t>1 500</a:t>
            </a:r>
            <a:r>
              <a:rPr lang="zh-CN" altLang="zh-CN" kern="100" dirty="0">
                <a:latin typeface="Times New Roman" panose="02020603050405020304" pitchFamily="18" charset="0"/>
                <a:cs typeface="Times New Roman" panose="02020603050405020304" pitchFamily="18" charset="0"/>
              </a:rPr>
              <a:t>万，</a:t>
            </a:r>
            <a:r>
              <a:rPr lang="zh-CN" altLang="en-US" kern="100" dirty="0">
                <a:latin typeface="Times New Roman" panose="02020603050405020304" pitchFamily="18" charset="0"/>
                <a:cs typeface="Times New Roman" panose="02020603050405020304" pitchFamily="18" charset="0"/>
              </a:rPr>
              <a:t>从</a:t>
            </a:r>
            <a:r>
              <a:rPr lang="zh-CN" altLang="zh-CN" kern="100" dirty="0">
                <a:latin typeface="Times New Roman" panose="02020603050405020304" pitchFamily="18" charset="0"/>
                <a:cs typeface="Times New Roman" panose="02020603050405020304" pitchFamily="18" charset="0"/>
              </a:rPr>
              <a:t>公元前</a:t>
            </a:r>
            <a:r>
              <a:rPr lang="en-US" altLang="zh-CN" kern="100" dirty="0">
                <a:latin typeface="Times New Roman" panose="02020603050405020304" pitchFamily="18" charset="0"/>
                <a:cs typeface="Courier New" panose="02070309020205020404" pitchFamily="49" charset="0"/>
              </a:rPr>
              <a:t>2000</a:t>
            </a:r>
            <a:r>
              <a:rPr lang="zh-CN" altLang="en-US" kern="100" dirty="0">
                <a:latin typeface="Times New Roman" panose="02020603050405020304" pitchFamily="18" charset="0"/>
                <a:cs typeface="Courier New" panose="02070309020205020404" pitchFamily="49" charset="0"/>
              </a:rPr>
              <a:t>的</a:t>
            </a:r>
            <a:r>
              <a:rPr lang="zh-CN" altLang="zh-CN" kern="100" dirty="0">
                <a:latin typeface="Times New Roman" panose="02020603050405020304" pitchFamily="18" charset="0"/>
                <a:cs typeface="Times New Roman" panose="02020603050405020304" pitchFamily="18" charset="0"/>
              </a:rPr>
              <a:t>年约</a:t>
            </a:r>
            <a:r>
              <a:rPr lang="en-US" altLang="zh-CN" kern="100" dirty="0">
                <a:latin typeface="Times New Roman" panose="02020603050405020304" pitchFamily="18" charset="0"/>
                <a:cs typeface="Courier New" panose="02070309020205020404" pitchFamily="49" charset="0"/>
              </a:rPr>
              <a:t>6 000</a:t>
            </a:r>
            <a:r>
              <a:rPr lang="zh-CN" altLang="zh-CN" kern="100" dirty="0">
                <a:latin typeface="Times New Roman" panose="02020603050405020304" pitchFamily="18" charset="0"/>
                <a:cs typeface="Times New Roman" panose="02020603050405020304" pitchFamily="18" charset="0"/>
              </a:rPr>
              <a:t>万</a:t>
            </a:r>
            <a:r>
              <a:rPr lang="zh-CN" altLang="en-US" kern="100" dirty="0">
                <a:latin typeface="Times New Roman" panose="02020603050405020304" pitchFamily="18" charset="0"/>
                <a:cs typeface="Times New Roman" panose="02020603050405020304" pitchFamily="18" charset="0"/>
              </a:rPr>
              <a:t>增加</a:t>
            </a:r>
            <a:r>
              <a:rPr lang="zh-CN" altLang="zh-CN" kern="100" dirty="0">
                <a:latin typeface="Times New Roman" panose="02020603050405020304" pitchFamily="18" charset="0"/>
                <a:cs typeface="Times New Roman" panose="02020603050405020304" pitchFamily="18" charset="0"/>
              </a:rPr>
              <a:t>到公元</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年的</a:t>
            </a:r>
            <a:r>
              <a:rPr lang="en-US" altLang="zh-CN" kern="100" dirty="0">
                <a:latin typeface="Times New Roman" panose="02020603050405020304" pitchFamily="18" charset="0"/>
                <a:cs typeface="Courier New" panose="02070309020205020404" pitchFamily="49" charset="0"/>
              </a:rPr>
              <a:t>1.65</a:t>
            </a:r>
            <a:r>
              <a:rPr lang="zh-CN" altLang="zh-CN" kern="100" dirty="0">
                <a:latin typeface="Times New Roman" panose="02020603050405020304" pitchFamily="18" charset="0"/>
                <a:cs typeface="Times New Roman" panose="02020603050405020304" pitchFamily="18" charset="0"/>
              </a:rPr>
              <a:t>亿。促成在大约</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万年的时间里人口增长的重要因素是</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．农耕和定居生活</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．人口迁徙和文化发展</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．贸易和物种交流</a:t>
            </a:r>
            <a:endParaRPr lang="zh-CN" altLang="zh-CN" sz="105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．男耕女织和小农经济</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360012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根据材料并结合所学知识可知，农业产生后，人类从食物的采集者变成食物的生产者，人类逐渐走向了定居，食物的来源更固定，人口数量得以迅速增长，故选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项；人口迁徙和文化发展与人口</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数量</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大规模增长不存在必然的联系，排除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项；远古时期，由于生产力水平较低，不存在大规模的贸易和物种交流，排除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项；男耕女织的小农经济产生于中国的春秋战国时期，排除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305683"/>
          </a:xfrm>
        </p:spPr>
        <p:txBody>
          <a:bodyPr/>
          <a:lstStyle/>
          <a:p>
            <a:pPr algn="just">
              <a:lnSpc>
                <a:spcPct val="130000"/>
              </a:lnSpc>
              <a:spcAft>
                <a:spcPts val="0"/>
              </a:spcAft>
            </a:pPr>
            <a:r>
              <a:rPr lang="en-US" altLang="zh-CN" sz="2400" kern="100" dirty="0">
                <a:latin typeface="Times New Roman" panose="02020603050405020304" pitchFamily="18" charset="0"/>
                <a:cs typeface="Courier New" panose="02070309020205020404" pitchFamily="49" charset="0"/>
              </a:rPr>
              <a:t>(2)</a:t>
            </a:r>
            <a:r>
              <a:rPr lang="zh-CN" altLang="zh-CN" sz="2400" kern="100" dirty="0">
                <a:latin typeface="Times New Roman" panose="02020603050405020304" pitchFamily="18" charset="0"/>
                <a:cs typeface="Times New Roman" panose="02020603050405020304" pitchFamily="18" charset="0"/>
              </a:rPr>
              <a:t>有学者提出</a:t>
            </a:r>
            <a:r>
              <a:rPr lang="zh-CN"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文明都是沿着宽阔</a:t>
            </a:r>
            <a:r>
              <a:rPr lang="zh-CN"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平坦的河谷兴起的，这些地区拥有肥沃的沉积土壤，河水灌溉</a:t>
            </a:r>
            <a:r>
              <a:rPr lang="zh-CN" altLang="en-US" sz="2400" kern="100" dirty="0">
                <a:latin typeface="Times New Roman" panose="02020603050405020304" pitchFamily="18" charset="0"/>
                <a:cs typeface="Times New Roman" panose="02020603050405020304" pitchFamily="18" charset="0"/>
              </a:rPr>
              <a:t>是</a:t>
            </a:r>
            <a:r>
              <a:rPr lang="zh-CN" altLang="zh-CN" sz="2400" kern="100" dirty="0">
                <a:latin typeface="Times New Roman" panose="02020603050405020304" pitchFamily="18" charset="0"/>
                <a:cs typeface="Times New Roman" panose="02020603050405020304" pitchFamily="18" charset="0"/>
              </a:rPr>
              <a:t>这些地区社会发展的重要条件。下列可以印证这一观点的历史进程是</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　　</a:t>
            </a:r>
            <a:r>
              <a:rPr lang="en-US" altLang="zh-CN" sz="2400" kern="100" dirty="0">
                <a:latin typeface="Times New Roman" panose="02020603050405020304" pitchFamily="18" charset="0"/>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400" kern="100" dirty="0">
                <a:latin typeface="Times New Roman" panose="02020603050405020304" pitchFamily="18" charset="0"/>
                <a:cs typeface="Courier New" panose="02070309020205020404" pitchFamily="49" charset="0"/>
              </a:rPr>
              <a:t>A</a:t>
            </a:r>
            <a:r>
              <a:rPr lang="zh-CN" altLang="zh-CN" sz="2400" kern="100" dirty="0">
                <a:latin typeface="Times New Roman" panose="02020603050405020304" pitchFamily="18" charset="0"/>
                <a:cs typeface="Times New Roman" panose="02020603050405020304" pitchFamily="18" charset="0"/>
              </a:rPr>
              <a:t>．农业生产与粮食盈余</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土地和水资源的争夺</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人口增长与定居生活</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等级严密的社会系统</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400" kern="100" dirty="0">
                <a:latin typeface="Times New Roman" panose="02020603050405020304" pitchFamily="18" charset="0"/>
                <a:cs typeface="Courier New" panose="02070309020205020404" pitchFamily="49" charset="0"/>
              </a:rPr>
              <a:t>B</a:t>
            </a:r>
            <a:r>
              <a:rPr lang="zh-CN" altLang="zh-CN" sz="2400" kern="100" dirty="0">
                <a:latin typeface="Times New Roman" panose="02020603050405020304" pitchFamily="18" charset="0"/>
                <a:cs typeface="Times New Roman" panose="02020603050405020304" pitchFamily="18" charset="0"/>
              </a:rPr>
              <a:t>．土地和水资源的争夺</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农业生产与粮食盈余</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人口增长与定居生活</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等级严密的社会系统</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400" kern="100" dirty="0">
                <a:latin typeface="Times New Roman" panose="02020603050405020304" pitchFamily="18" charset="0"/>
                <a:cs typeface="Courier New" panose="02070309020205020404" pitchFamily="49" charset="0"/>
              </a:rPr>
              <a:t>C</a:t>
            </a:r>
            <a:r>
              <a:rPr lang="zh-CN" altLang="zh-CN" sz="2400" kern="100" dirty="0">
                <a:latin typeface="Times New Roman" panose="02020603050405020304" pitchFamily="18" charset="0"/>
                <a:cs typeface="Times New Roman" panose="02020603050405020304" pitchFamily="18" charset="0"/>
              </a:rPr>
              <a:t>．人口增长与定居生活</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农业生产与粮食盈余</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等级严密的社会系统</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土地和水资源的争夺</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400" kern="100" dirty="0">
                <a:latin typeface="Times New Roman" panose="02020603050405020304" pitchFamily="18" charset="0"/>
                <a:cs typeface="Courier New" panose="02070309020205020404" pitchFamily="49" charset="0"/>
              </a:rPr>
              <a:t>D</a:t>
            </a:r>
            <a:r>
              <a:rPr lang="zh-CN" altLang="zh-CN" sz="2400" kern="100" dirty="0">
                <a:latin typeface="Times New Roman" panose="02020603050405020304" pitchFamily="18" charset="0"/>
                <a:cs typeface="Times New Roman" panose="02020603050405020304" pitchFamily="18" charset="0"/>
              </a:rPr>
              <a:t>．农业生产与粮食盈余</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人口增长与定居生活</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土地和水资源的争夺</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等级严密的社会系统</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288429"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a:lnSpc>
                <a:spcPct val="150000"/>
              </a:lnSpc>
              <a:spcAft>
                <a:spcPts val="0"/>
              </a:spcAf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根据材料并结合所学知识可知，河水泛滥带来的肥沃的土壤和优越的灌溉条件，对于农业的产生与发展有着重要的意义</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农业生产发展与粮食盈余必然导致人口</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数量</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的增长，并使得人类在大河流域逐渐定居下来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随着生产力的发展，私有观念逐渐产生，人们对土地和水资源的争夺日益激烈</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在这一过程中，逐渐产生了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不同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阶级，形成了等级</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森严</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的社会系统，</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275" y="431775"/>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世界不同地区的多元文明</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104352"/>
            <a:ext cx="10692000" cy="4546694"/>
          </a:xfrm>
        </p:spPr>
        <p:txBody>
          <a:bodyPr/>
          <a:lstStyle/>
          <a:p>
            <a:pPr algn="just" hangingPunct="0">
              <a:lnSpc>
                <a:spcPct val="15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埃及是一个长时间处于同一王朝统治下的统一的大河流域国家。尼罗河</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流域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与美索不达米亚不同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埃及人可以自由自在地安排自己的命运，不受外界的干涉</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而且，尼罗河就像一根天然的</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纽带，把整个流域连接成一个稳定</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有效的整体。尼罗河平缓的水流使北上航行极为容易，而盛行的北风</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西北风又使返航毫不费力。</a:t>
            </a:r>
            <a:endParaRPr lang="en-US" altLang="zh-CN" kern="100" spc="-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摘编自斯塔夫里阿诺斯《全球通史》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303177"/>
          </a:xfrm>
        </p:spPr>
        <p:txBody>
          <a:bodyPr/>
          <a:lstStyle/>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根据史料一并结合所学知识，概括自然地理环境</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河流</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对</a:t>
            </a:r>
            <a:r>
              <a:rPr lang="zh-CN" altLang="en-US" kern="100" dirty="0">
                <a:latin typeface="Times New Roman" panose="02020603050405020304" pitchFamily="18" charset="0"/>
                <a:cs typeface="Times New Roman" panose="02020603050405020304" pitchFamily="18" charset="0"/>
              </a:rPr>
              <a:t>古代两河流域和古埃及</a:t>
            </a:r>
            <a:r>
              <a:rPr lang="zh-CN" altLang="zh-CN" kern="100" dirty="0">
                <a:latin typeface="Times New Roman" panose="02020603050405020304" pitchFamily="18" charset="0"/>
                <a:cs typeface="Times New Roman" panose="02020603050405020304" pitchFamily="18" charset="0"/>
              </a:rPr>
              <a:t>文明的影响。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00850"/>
            <a:ext cx="10692000" cy="1315040"/>
          </a:xfrm>
          <a:prstGeom prst="rect">
            <a:avLst/>
          </a:prstGeom>
        </p:spPr>
        <p:txBody>
          <a:bodyPr wrap="square">
            <a:spAutoFit/>
          </a:bodyPr>
          <a:lstStyle/>
          <a:p>
            <a:pPr algn="just" hangingPunct="0">
              <a:lnSpc>
                <a:spcPct val="150000"/>
              </a:lnSpc>
              <a:spcAft>
                <a:spcPts val="0"/>
              </a:spcAft>
            </a:pPr>
            <a:r>
              <a:rPr lang="zh-CN" altLang="zh-CN" b="1" kern="100" spc="-100" dirty="0">
                <a:solidFill>
                  <a:srgbClr val="7030A0"/>
                </a:solidFill>
                <a:ea typeface="黑体" panose="02010609060101010101" pitchFamily="49" charset="-122"/>
                <a:cs typeface="Times New Roman" panose="02020603050405020304" pitchFamily="18" charset="0"/>
              </a:rPr>
              <a:t>提示</a:t>
            </a:r>
            <a:r>
              <a:rPr lang="zh-CN" altLang="zh-CN" b="1" kern="100" spc="-100" dirty="0">
                <a:solidFill>
                  <a:srgbClr val="7030A0"/>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古代两河流域</a:t>
            </a:r>
            <a:r>
              <a:rPr lang="zh-CN" altLang="zh-CN" b="1" kern="100" spc="-100" dirty="0">
                <a:solidFill>
                  <a:schemeClr val="tx1"/>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经常受到外族入侵，帝国</a:t>
            </a:r>
            <a:r>
              <a:rPr lang="zh-CN" altLang="en-US" b="1" kern="100" spc="-100" dirty="0">
                <a:solidFill>
                  <a:schemeClr val="tx1"/>
                </a:solidFill>
                <a:ea typeface="华文楷体" panose="02010600040101010101" pitchFamily="2" charset="-122"/>
                <a:cs typeface="Times New Roman" panose="02020603050405020304" pitchFamily="18" charset="0"/>
              </a:rPr>
              <a:t>更迭</a:t>
            </a:r>
            <a:r>
              <a:rPr lang="zh-CN" altLang="zh-CN" b="1" kern="100" spc="-100" dirty="0">
                <a:solidFill>
                  <a:schemeClr val="tx1"/>
                </a:solidFill>
                <a:ea typeface="华文楷体" panose="02010600040101010101" pitchFamily="2" charset="-122"/>
                <a:cs typeface="Times New Roman" panose="02020603050405020304" pitchFamily="18" charset="0"/>
              </a:rPr>
              <a:t>频繁。古埃及</a:t>
            </a:r>
            <a:r>
              <a:rPr lang="zh-CN" altLang="zh-CN" b="1" kern="100" spc="-100" dirty="0">
                <a:solidFill>
                  <a:schemeClr val="tx1"/>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长期统一，政权较为稳固，航行便利。</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不同种姓之间不能互相谈话</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走动。各种姓的人都有与自己的地位相应的传统职业，并逐渐固定下来，父子世代相传。每个种姓成员一般只能在本种姓内寻找配偶，各种姓之间原则上禁止通婚。违者将沦为最卑下的贱民。</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摘编自《摩奴法典》</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196" y="539787"/>
            <a:ext cx="24288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970318"/>
          </a:xfrm>
        </p:spPr>
        <p:txBody>
          <a:bodyPr/>
          <a:lstStyle/>
          <a:p>
            <a:pPr algn="just">
              <a:lnSpc>
                <a:spcPct val="150000"/>
              </a:lnSpc>
              <a:spcAft>
                <a:spcPts val="0"/>
              </a:spcAf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知道早期人类文明的产生；通过了解各文明古国发展的不同特点，认识这些特点形成的不同时空条件；认识古代各大帝国的区域性影响和不同文明之间的早期联系。</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a:latin typeface="Times New Roman" panose="02020603050405020304" pitchFamily="18" charset="0"/>
                <a:cs typeface="Courier New" panose="02070309020205020404" pitchFamily="49" charset="0"/>
              </a:rPr>
              <a:t>2.</a:t>
            </a:r>
            <a:r>
              <a:rPr lang="zh-CN" altLang="zh-CN" kern="100">
                <a:latin typeface="Times New Roman" panose="02020603050405020304" pitchFamily="18" charset="0"/>
                <a:cs typeface="Times New Roman" panose="02020603050405020304" pitchFamily="18" charset="0"/>
              </a:rPr>
              <a:t>通过了解中古时期欧亚地区的封建国家</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民族</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宗教和社会变化，以及世界其他地区的社会状况，认识这一时期世界各文明地区的多元面貌。</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史料二反映了古代印度种姓制度的什么特点？这一制度的实质是什么？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999108"/>
            <a:ext cx="10692000" cy="1315040"/>
          </a:xfrm>
          <a:prstGeom prst="rect">
            <a:avLst/>
          </a:prstGeom>
        </p:spPr>
        <p:txBody>
          <a:bodyPr wrap="square">
            <a:spAutoFit/>
          </a:bodyPr>
          <a:lstStyle/>
          <a:p>
            <a:pPr algn="just" hangingPunct="0">
              <a:lnSpc>
                <a:spcPct val="150000"/>
              </a:lnSpc>
              <a:spcAft>
                <a:spcPts val="0"/>
              </a:spcAf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严格的社会等级区分，职业世代相传，实行种姓内婚制。实质</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是维护奴隶主</a:t>
            </a:r>
            <a:r>
              <a:rPr lang="zh-CN" altLang="en-US" b="1" kern="100" dirty="0">
                <a:solidFill>
                  <a:schemeClr val="tx1"/>
                </a:solidFill>
                <a:ea typeface="华文楷体" panose="02010600040101010101" pitchFamily="2" charset="-122"/>
                <a:cs typeface="Times New Roman" panose="02020603050405020304" pitchFamily="18" charset="0"/>
              </a:rPr>
              <a:t>阶级</a:t>
            </a:r>
            <a:r>
              <a:rPr lang="zh-CN" altLang="zh-CN" b="1" kern="100" dirty="0">
                <a:solidFill>
                  <a:schemeClr val="tx1"/>
                </a:solidFill>
                <a:ea typeface="华文楷体" panose="02010600040101010101" pitchFamily="2" charset="-122"/>
                <a:cs typeface="Times New Roman" panose="02020603050405020304" pitchFamily="18" charset="0"/>
              </a:rPr>
              <a:t>特权的等级制度。</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世界古代文明多样性形成的原因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生产方式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生产方式</a:t>
            </a:r>
            <a:r>
              <a:rPr lang="zh-CN" altLang="en-US" kern="100" dirty="0">
                <a:latin typeface="Times New Roman" panose="02020603050405020304" pitchFamily="18" charset="0"/>
                <a:cs typeface="Times New Roman" panose="02020603050405020304" pitchFamily="18" charset="0"/>
              </a:rPr>
              <a:t>的不同</a:t>
            </a:r>
            <a:r>
              <a:rPr lang="zh-CN" altLang="zh-CN" kern="100" dirty="0">
                <a:latin typeface="Times New Roman" panose="02020603050405020304" pitchFamily="18" charset="0"/>
                <a:cs typeface="Times New Roman" panose="02020603050405020304" pitchFamily="18" charset="0"/>
              </a:rPr>
              <a:t>是造成世界古代文明多样性的根本原因。亚非文明古国以农业立国，古代希腊以工商业见长，游牧民族以畜牧业见长。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地理环境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在上古时期，生产力相对落后，地理环境对人类文明的影响巨大。人类早期文明一般分布在大河流域，利用冲积平原的有利条件进行农业生产。希腊港湾众多对希腊工商业的发展及海外贸易有很大的影响。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周边环境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西亚是两河流域文明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古埃及文明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古希腊文明的交</a:t>
            </a:r>
            <a:r>
              <a:rPr lang="zh-CN" altLang="zh-CN" kern="100" spc="-100" dirty="0">
                <a:latin typeface="Times New Roman" panose="02020603050405020304" pitchFamily="18" charset="0"/>
                <a:cs typeface="Times New Roman" panose="02020603050405020304" pitchFamily="18" charset="0"/>
              </a:rPr>
              <a:t>汇处，一方面促进了不同文明的交流</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交融，另一方面，不利于文明的稳定，</a:t>
            </a:r>
            <a:r>
              <a:rPr lang="zh-CN" altLang="en-US" kern="100" spc="-100" dirty="0">
                <a:latin typeface="Times New Roman" panose="02020603050405020304" pitchFamily="18" charset="0"/>
                <a:cs typeface="Times New Roman" panose="02020603050405020304" pitchFamily="18" charset="0"/>
              </a:rPr>
              <a:t>使得</a:t>
            </a:r>
            <a:r>
              <a:rPr lang="zh-CN" altLang="zh-CN" kern="100" spc="-100" dirty="0">
                <a:latin typeface="Times New Roman" panose="02020603050405020304" pitchFamily="18" charset="0"/>
                <a:cs typeface="Times New Roman" panose="02020603050405020304" pitchFamily="18" charset="0"/>
              </a:rPr>
              <a:t>朝代更替频繁。中国</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印度外部压力较轻，文明相对稳定。</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宗教思想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宗教思想是文明多样性的重要表现，也反过来影响了</a:t>
            </a:r>
            <a:r>
              <a:rPr lang="zh-CN" altLang="zh-CN" kern="100" spc="-100" dirty="0">
                <a:latin typeface="Times New Roman" panose="02020603050405020304" pitchFamily="18" charset="0"/>
                <a:cs typeface="Times New Roman" panose="02020603050405020304" pitchFamily="18" charset="0"/>
              </a:rPr>
              <a:t>文明的多样性。印度的婆罗门教</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罗马帝国的基督教都对世界文明的多样性产生了深远的影响。</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(1)(2023</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河北卷</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古代印度种姓制度形成后，个人</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种姓不能变动，但低级种姓以职业集团为单位，通过传统所容许的途径，在其原种姓内形成了一些</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亚种姓</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。这说明古代印度</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．中间阶层不断壮大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．等级结构日益复杂</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．血缘关系逐渐弱化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．社会矛盾有所缓和</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288429"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根据材料并结合所学知识可知，在古代印度存在四大种姓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婆罗门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刹帝利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吠舍和首陀罗。种姓制度形成后，个人</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种姓不能变动。但低级种姓以职业集团为单位，通过传统所容许的途径，在其原种姓内形成了一些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亚种姓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，这样每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个</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大种姓下面还有成百上千个</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亚种姓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，这说明古代印度等级结构日益复杂，</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亚种姓</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和中间阶层没</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必然的联系，排除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项；在种姓制度下，各等级世代相袭，不同等级的地位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权力等差异很大，材料中</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个人种姓地位不能变动</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，说明古代印度血缘关系并未弱化，社会矛盾依然比较严重，排除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两项。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洪水传说产生于苏美尔</a:t>
            </a:r>
            <a:r>
              <a:rPr lang="zh-CN" altLang="en-US" kern="100" dirty="0">
                <a:latin typeface="Times New Roman" panose="02020603050405020304" pitchFamily="18" charset="0"/>
                <a:cs typeface="Times New Roman" panose="02020603050405020304" pitchFamily="18" charset="0"/>
              </a:rPr>
              <a:t>地区</a:t>
            </a:r>
            <a:r>
              <a:rPr lang="zh-CN" altLang="zh-CN" kern="100" dirty="0">
                <a:latin typeface="Times New Roman" panose="02020603050405020304" pitchFamily="18" charset="0"/>
                <a:cs typeface="Times New Roman" panose="02020603050405020304" pitchFamily="18" charset="0"/>
              </a:rPr>
              <a:t>，通过希伯来人保存下来，并传到古希腊。在苏美尔人的史诗中，只有吉乌苏德拉一家和动物幸存；在希伯来人的传说中，则是诺亚一家留存，并补充了诺亚放鸽子试探洪水情况的内容；在古希腊人的传说中，则只留下了丢卡利翁和皮拉夫妇，二人重新创造了世界。由此可知，洪水传说</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．经考古证实才具有史料价值</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．推动了多元文明之间的交流</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．在流传中呈现多元文化特征</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．客观反映了人类文明的起源</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46802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pPr>
            <a:r>
              <a:rPr lang="zh-CN" altLang="zh-CN" kern="10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a:solidFill>
                  <a:srgbClr val="0000FF"/>
                </a:solidFill>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根据材料可知，洪水传说在不同文化中流传，呈现出本土化的改编，在不同文化背景下呈现出多元化的版本，</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项正确；神话传说不能客观反映人类文明的起源，但仍具有重要的史料价值，可与考古发现</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文献记载等多种史料相互印证，排除</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项；洪水传说在不同文明间的流传说明早期文明之间存在交流，但传说推动了多元文明之间的交流，表述不准确，排除</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项；洪水传说中具有一定的艺术创作色彩，具有一定的主观性，不能完全客观反映人类文明的起源，排除</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539750"/>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2025LS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6403" y="1655911"/>
            <a:ext cx="7847681" cy="303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a:hlinkClick r:id="rId5" action="ppaction://hlinkfile"/>
          </p:cNvPr>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6" action="ppaction://hlinkfile"/>
          </p:cNvPr>
          <p:cNvSpPr/>
          <p:nvPr>
            <p:custDataLst>
              <p:tags r:id="rId1"/>
            </p:custDataLst>
          </p:nvPr>
        </p:nvSpPr>
        <p:spPr>
          <a:xfrm>
            <a:off x="3235325" y="4895850"/>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7" action="ppaction://hlinksldjump"/>
          </p:cNvPr>
          <p:cNvSpPr/>
          <p:nvPr/>
        </p:nvSpPr>
        <p:spPr>
          <a:xfrm>
            <a:off x="3243263" y="5619750"/>
            <a:ext cx="5568950" cy="500063"/>
          </a:xfrm>
          <a:prstGeom prst="rect">
            <a:avLst/>
          </a:prstGeom>
          <a:ln>
            <a:noFill/>
          </a:ln>
        </p:spPr>
        <p:txBody>
          <a:bodyPr>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文明的产生与早期发展</a:t>
            </a:r>
          </a:p>
        </p:txBody>
      </p:sp>
      <p:sp>
        <p:nvSpPr>
          <p:cNvPr id="31" name="矩形 30">
            <a:hlinkClick r:id="rId8" action="ppaction://hlinkfile"/>
          </p:cNvPr>
          <p:cNvSpPr/>
          <p:nvPr/>
        </p:nvSpPr>
        <p:spPr>
          <a:xfrm>
            <a:off x="398" y="-252141"/>
            <a:ext cx="11521678"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60436"/>
            <a:ext cx="10692000" cy="1930337"/>
          </a:xfrm>
        </p:spPr>
        <p:txBody>
          <a:bodyPr/>
          <a:lstStyle/>
          <a:p>
            <a:pPr indent="717550" algn="just">
              <a:lnSpc>
                <a:spcPct val="150000"/>
              </a:lnSpc>
              <a:spcAft>
                <a:spcPts val="0"/>
              </a:spcAft>
            </a:pPr>
            <a:r>
              <a:rPr lang="zh-CN" altLang="zh-CN" kern="100">
                <a:latin typeface="Times New Roman" panose="02020603050405020304" pitchFamily="18" charset="0"/>
                <a:cs typeface="Times New Roman" panose="02020603050405020304" pitchFamily="18" charset="0"/>
              </a:rPr>
              <a:t>每种文明都有其独特的产生</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发展历程，由此呈现出古代世界文明的多元化特征；同时，古代早期不同区域文明存在着一定的联系与交流，整体上古代世界各区域文明呈现出多元发展的格局。</a:t>
            </a:r>
            <a:endParaRPr lang="zh-CN" altLang="zh-CN" sz="1050" kern="100">
              <a:latin typeface="宋体" panose="02010600030101010101" pitchFamily="2" charset="-122"/>
              <a:cs typeface="Courier New" panose="02070309020205020404" pitchFamily="49"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95" y="1155586"/>
            <a:ext cx="2414926" cy="6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80416"/>
            <a:ext cx="10692000" cy="4515660"/>
          </a:xfrm>
        </p:spPr>
        <p:txBody>
          <a:bodyPr/>
          <a:lstStyle/>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政治上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大河流域出现了巴比伦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埃及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印度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中国等古代文明，这些文明以农业为主。希腊出现了奴隶制城邦国家，雅典形成了奴隶制民主制度。</a:t>
            </a: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世纪后期，西罗马帝国被日耳曼人灭亡。在西罗马帝国的废墟上，西欧进入封建社会，其基本特征是封君封臣制度</a:t>
            </a:r>
            <a:r>
              <a:rPr lang="zh-CN" altLang="en-US" kern="100" dirty="0">
                <a:latin typeface="Times New Roman" panose="02020603050405020304" pitchFamily="18" charset="0"/>
                <a:cs typeface="Times New Roman" panose="02020603050405020304" pitchFamily="18" charset="0"/>
              </a:rPr>
              <a:t>、庄园</a:t>
            </a:r>
            <a:r>
              <a:rPr lang="zh-CN" altLang="zh-CN" kern="100" dirty="0">
                <a:latin typeface="Times New Roman" panose="02020603050405020304" pitchFamily="18" charset="0"/>
                <a:cs typeface="Times New Roman" panose="02020603050405020304" pitchFamily="18" charset="0"/>
              </a:rPr>
              <a:t>与农奴制度。</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经济上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人类最早的生产方式是采集和渔猎，农业和畜牧业的出现为古代文明的诞生创造了条件，铁器的使用拓展了人类生存空间。</a:t>
            </a:r>
            <a:endParaRPr lang="zh-CN" altLang="zh-CN" sz="1050" kern="100" dirty="0">
              <a:latin typeface="宋体" panose="02010600030101010101" pitchFamily="2" charset="-122"/>
              <a:cs typeface="Courier New" panose="02070309020205020404" pitchFamily="49"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441" y="1043843"/>
            <a:ext cx="23241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a:lnSpc>
                <a:spcPct val="150000"/>
              </a:lnSpc>
              <a:spcAft>
                <a:spcPts val="0"/>
              </a:spcAf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文化上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字是人类文明的载体，西亚创造了楔形文字，埃及创造了象形文字，中国创造了甲骨文。诞生于西亚的腓尼基字母成为字母文字的源头。在中古时期，西欧地区形成了以基督教文化为特征的地域文化；古代朝鲜和日本在吸收中华文化的基础上发展了独具特色的民族文化，体现出本土文化的底蕴；以玛雅文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阿兹特克文明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印加文明为代表的古代美洲文明同样在世界文明史上占有重要地位。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74" y="431775"/>
            <a:ext cx="24384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5262979"/>
          </a:xfrm>
        </p:spPr>
        <p:txBody>
          <a:bodyPr/>
          <a:lstStyle/>
          <a:p>
            <a:pPr algn="just">
              <a:lnSpc>
                <a:spcPct val="150000"/>
              </a:lnSpc>
              <a:spcAft>
                <a:spcPts val="0"/>
              </a:spcAf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研读教材，理顺古代世界产生的主要区域文明的发展脉络。以</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古代世界文明</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为主题建构思维导图，形成对古代世界文明多元面貌的初步认知。利用地图，结合时空观对世界文明的多元性作出初步解释。</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kern="100">
                <a:latin typeface="Times New Roman" panose="02020603050405020304" pitchFamily="18" charset="0"/>
                <a:cs typeface="Courier New" panose="02070309020205020404" pitchFamily="49" charset="0"/>
              </a:rPr>
              <a:t>2.</a:t>
            </a:r>
            <a:r>
              <a:rPr lang="zh-CN" altLang="zh-CN" kern="100">
                <a:latin typeface="Times New Roman" panose="02020603050405020304" pitchFamily="18" charset="0"/>
                <a:cs typeface="Times New Roman" panose="02020603050405020304" pitchFamily="18" charset="0"/>
              </a:rPr>
              <a:t>研读教材，了解古代世界不同时期</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不同地区文明产生和发展的代表性成果。结合多元史料，探析古代世界不同文明的特点及其产生的时空条件，进而解读世界文明的多样性。联系影响文明发展的因素，阐述对</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文明多样性是人类进步的不竭动力</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的理解。</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457585"/>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4616648"/>
          </a:xfrm>
        </p:spPr>
        <p:txBody>
          <a:bodyPr/>
          <a:lstStyle/>
          <a:p>
            <a:pPr algn="just">
              <a:lnSpc>
                <a:spcPct val="150000"/>
              </a:lnSpc>
              <a:spcAft>
                <a:spcPts val="0"/>
              </a:spcAf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单元情境</a:t>
            </a:r>
            <a:endParaRPr lang="zh-CN" altLang="zh-CN" sz="1050" kern="100" dirty="0">
              <a:latin typeface="宋体" panose="02010600030101010101" pitchFamily="2" charset="-122"/>
              <a:cs typeface="Courier New" panose="02070309020205020404" pitchFamily="49" charset="0"/>
            </a:endParaRPr>
          </a:p>
          <a:p>
            <a:pPr indent="71755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权杖是象征王权的用具。考古材料表明，在世界多地，如古埃及和中国都发现了权杖，但形制不同，材质不同。欧洲王国的国王所持的权杖，装饰华丽，常为金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银等贵金属打造，镶嵌有宝石。中国发现的权杖材质有黄金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青铜和玉石</a:t>
            </a:r>
            <a:r>
              <a:rPr lang="zh-CN" altLang="en-US" kern="100" dirty="0">
                <a:latin typeface="Times New Roman" panose="02020603050405020304" pitchFamily="18" charset="0"/>
                <a:cs typeface="Times New Roman" panose="02020603050405020304" pitchFamily="18" charset="0"/>
              </a:rPr>
              <a:t>等</a:t>
            </a:r>
            <a:r>
              <a:rPr lang="zh-CN" altLang="zh-CN" kern="100" dirty="0">
                <a:latin typeface="Times New Roman" panose="02020603050405020304" pitchFamily="18" charset="0"/>
                <a:cs typeface="Times New Roman" panose="02020603050405020304" pitchFamily="18" charset="0"/>
              </a:rPr>
              <a:t>。同为象征王权的权杖，却有如此大的差异，这从一个侧面反映了人类文明产生之初有很多相似性，也存在较多差异。</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3841</Words>
  <Application>Microsoft Office PowerPoint</Application>
  <PresentationFormat>自定义</PresentationFormat>
  <Paragraphs>233</Paragraphs>
  <Slides>49</Slides>
  <Notes>19</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49</vt:i4>
      </vt:variant>
    </vt:vector>
  </HeadingPairs>
  <TitlesOfParts>
    <vt:vector size="65" baseType="lpstr">
      <vt:lpstr>HelveticaNeueLT Pro 67 MdCn</vt:lpstr>
      <vt:lpstr>阿里巴巴普惠体</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1397</cp:revision>
  <dcterms:created xsi:type="dcterms:W3CDTF">2016-06-29T09:22:00Z</dcterms:created>
  <dcterms:modified xsi:type="dcterms:W3CDTF">2026-02-12T07:29:02Z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