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</p:sldMasterIdLst>
  <p:notesMasterIdLst>
    <p:notesMasterId r:id="rId42"/>
  </p:notesMasterIdLst>
  <p:handoutMasterIdLst>
    <p:handoutMasterId r:id="rId43"/>
  </p:handoutMasterIdLst>
  <p:sldIdLst>
    <p:sldId id="2476" r:id="rId3"/>
    <p:sldId id="3800" r:id="rId4"/>
    <p:sldId id="3815" r:id="rId5"/>
    <p:sldId id="2478" r:id="rId6"/>
    <p:sldId id="3838" r:id="rId7"/>
    <p:sldId id="3865" r:id="rId8"/>
    <p:sldId id="3866" r:id="rId9"/>
    <p:sldId id="3867" r:id="rId10"/>
    <p:sldId id="3868" r:id="rId11"/>
    <p:sldId id="3869" r:id="rId12"/>
    <p:sldId id="3870" r:id="rId13"/>
    <p:sldId id="3871" r:id="rId14"/>
    <p:sldId id="3872" r:id="rId15"/>
    <p:sldId id="3873" r:id="rId16"/>
    <p:sldId id="3874" r:id="rId17"/>
    <p:sldId id="3875" r:id="rId18"/>
    <p:sldId id="3876" r:id="rId19"/>
    <p:sldId id="3664" r:id="rId20"/>
    <p:sldId id="3671" r:id="rId21"/>
    <p:sldId id="3878" r:id="rId22"/>
    <p:sldId id="3879" r:id="rId23"/>
    <p:sldId id="3880" r:id="rId24"/>
    <p:sldId id="3881" r:id="rId25"/>
    <p:sldId id="3882" r:id="rId26"/>
    <p:sldId id="3883" r:id="rId27"/>
    <p:sldId id="3884" r:id="rId28"/>
    <p:sldId id="3891" r:id="rId29"/>
    <p:sldId id="3849" r:id="rId30"/>
    <p:sldId id="3892" r:id="rId31"/>
    <p:sldId id="3860" r:id="rId32"/>
    <p:sldId id="3861" r:id="rId33"/>
    <p:sldId id="3885" r:id="rId34"/>
    <p:sldId id="3886" r:id="rId35"/>
    <p:sldId id="3887" r:id="rId36"/>
    <p:sldId id="3888" r:id="rId37"/>
    <p:sldId id="3889" r:id="rId38"/>
    <p:sldId id="3784" r:id="rId39"/>
    <p:sldId id="3780" r:id="rId40"/>
    <p:sldId id="2276" r:id="rId41"/>
  </p:sldIdLst>
  <p:sldSz cx="11522075" cy="6480175"/>
  <p:notesSz cx="6858000" cy="9144000"/>
  <p:custDataLst>
    <p:tags r:id="rId44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268" autoAdjust="0"/>
  </p:normalViewPr>
  <p:slideViewPr>
    <p:cSldViewPr showGuides="1">
      <p:cViewPr varScale="1">
        <p:scale>
          <a:sx n="117" d="100"/>
          <a:sy n="117" d="100"/>
        </p:scale>
        <p:origin x="834" y="90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t>2026/2/25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  <a:t>31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4C63FE7-E350-4F14-972C-D83E3A26A349}" type="slidenum">
              <a:rPr lang="zh-CN" altLang="en-US" sz="1200" smtClean="0">
                <a:latin typeface="Calibri" panose="020F0502020204030204" pitchFamily="34" charset="0"/>
              </a:rPr>
              <a:t>37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38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  <a:t>39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  <a:t>18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28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037364-B17E-4309-DDE3-17B0777B8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>
            <a:extLst>
              <a:ext uri="{FF2B5EF4-FFF2-40B4-BE49-F238E27FC236}">
                <a16:creationId xmlns:a16="http://schemas.microsoft.com/office/drawing/2014/main" id="{86604E09-FC6D-478D-252E-F753C34F48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>
            <a:extLst>
              <a:ext uri="{FF2B5EF4-FFF2-40B4-BE49-F238E27FC236}">
                <a16:creationId xmlns:a16="http://schemas.microsoft.com/office/drawing/2014/main" id="{70C09FE0-C78A-BA44-6A71-23780DC2CF2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>
            <a:extLst>
              <a:ext uri="{FF2B5EF4-FFF2-40B4-BE49-F238E27FC236}">
                <a16:creationId xmlns:a16="http://schemas.microsoft.com/office/drawing/2014/main" id="{8023C6B1-86AA-21B6-D35F-419A631941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  <a:t>29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283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2" Type="http://schemas.openxmlformats.org/officeDocument/2006/relationships/slide" Target="../slides/slide18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3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3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8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3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905326"/>
            <a:ext cx="10980000" cy="66486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1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　古代世界的帝国与文明的交流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　古代世界的帝国与文明的交流</a:t>
            </a: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hyperlink" Target="../3.&#37197;&#22871;&#32451;&#20064;&#39064;/&#35838;&#21518;&#32032;&#20859;&#35780;&#20215;/02%20&#35838;&#21518;&#32032;&#20859;&#35780;&#20215;(&#20108;)%20%20%20&#21476;&#20195;&#19990;&#30028;&#30340;&#24093;&#22269;&#19982;&#25991;&#26126;&#30340;&#20132;&#27969;.docx" TargetMode="Externa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1"/>
          <a:stretch>
            <a:fillRect/>
          </a:stretch>
        </p:blipFill>
        <p:spPr>
          <a:xfrm>
            <a:off x="-29757" y="0"/>
            <a:ext cx="11561992" cy="4895726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5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15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16" name="梯形 15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5"/>
          <p:cNvSpPr/>
          <p:nvPr>
            <p:custDataLst>
              <p:tags r:id="rId6"/>
            </p:custDataLst>
          </p:nvPr>
        </p:nvSpPr>
        <p:spPr>
          <a:xfrm>
            <a:off x="-4962" y="4754899"/>
            <a:ext cx="11522074" cy="628108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  </a:t>
            </a: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反应热  焓变（基础课）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-29757" y="3600127"/>
            <a:ext cx="11561992" cy="288004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24000">
                <a:srgbClr val="0070C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梯形 22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副标题 1"/>
          <p:cNvSpPr txBox="1"/>
          <p:nvPr/>
        </p:nvSpPr>
        <p:spPr>
          <a:xfrm>
            <a:off x="-25057" y="4205339"/>
            <a:ext cx="11522075" cy="164352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第一单元  古代文明的产生与发展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fontAlgn="base" hangingPunct="0"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　古代世界的帝国与文明的交流</a:t>
            </a:r>
            <a:endParaRPr lang="en-US" altLang="zh-CN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8"/>
          <p:cNvSpPr txBox="1"/>
          <p:nvPr>
            <p:custDataLst>
              <p:tags r:id="rId8"/>
            </p:custDataLst>
          </p:nvPr>
        </p:nvSpPr>
        <p:spPr>
          <a:xfrm>
            <a:off x="1945037" y="3151530"/>
            <a:ext cx="7714369" cy="743986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板块一　古代世界的文明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61664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4.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罗马帝国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扩张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首先征服了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，后征服了从西班牙到两河流域的整个地中海周边地区。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统治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奴隶制迅速发展；帝国内不同地区经济联系加强，贸易发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展，在</a:t>
            </a:r>
            <a:r>
              <a:rPr lang="en-US" altLang="zh-CN" kern="100" spc="-100" dirty="0">
                <a:latin typeface="Times New Roman" panose="02020603050405020304" pitchFamily="18" charset="0"/>
                <a:cs typeface="Courier New" panose="02070309020205020404" pitchFamily="49" charset="0"/>
              </a:rPr>
              <a:t>1—2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世纪空前繁荣；到</a:t>
            </a:r>
            <a:r>
              <a:rPr lang="en-US" altLang="zh-CN" kern="100" spc="-100" dirty="0">
                <a:latin typeface="Times New Roman" panose="02020603050405020304" pitchFamily="18" charset="0"/>
                <a:cs typeface="Courier New" panose="02070309020205020404" pitchFamily="49" charset="0"/>
              </a:rPr>
              <a:t>4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世纪末，</a:t>
            </a:r>
            <a:r>
              <a:rPr lang="en-US" altLang="zh-CN" kern="100" spc="-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成为罗马帝国国教。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衰落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世纪末，帝国分裂为东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西两部分；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世纪后期，西罗马帝国灭亡。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0342" y="152882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意大利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517121" y="344550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基督教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文明的交流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5037" y="1511164"/>
          <a:ext cx="10692000" cy="4213199"/>
        </p:xfrm>
        <a:graphic>
          <a:graphicData uri="http://schemas.openxmlformats.org/drawingml/2006/table">
            <a:tbl>
              <a:tblPr/>
              <a:tblGrid>
                <a:gridCol w="1533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8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344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农耕技术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西亚的农耕技术，逐步传到中亚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欧洲和北非一些地区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4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冶铁技术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从西亚扩散到埃及和希腊等地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349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雕塑艺术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希腊最初的雕塑艺术，特别是人像雕塑，在很多方面都模仿埃及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6711" marR="36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346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文字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腓尼基字母在东方演化为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；它向西传入希腊，形成希腊字母，再演化出拉丁字母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948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spc="-100" baseline="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中外交往</a:t>
                      </a:r>
                      <a:endParaRPr lang="zh-CN" sz="1050" kern="100" spc="-100" baseline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公元前后，汉朝和罗马帝国通过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，有间接的经贸和文化交流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301097" y="352811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阿拉马字母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201197" y="463338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丝绸之路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254032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【概念阐释】农耕文明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农耕文明是指由农民在长期农业生产中形成的一种适应农业生产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生活需要的国家制度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礼俗制度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文化教育等的文化集合。农耕文明的重要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特征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为男耕女织，规模小，分工简单，自给自足，产品不用于商品交换。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375991"/>
            <a:ext cx="10692000" cy="1315040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【教材开发】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阅读教材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P9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史料阅读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。思考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史料的核心主旨是什么？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9836" y="3888159"/>
            <a:ext cx="85503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突出了波斯国王作为专制君主的地位。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7031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【概念阐释】行省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行省是古代国家设置的一种范围相对较大的地区性行政或管理单位。作为地方单位，行省在政治上和军事上服从中央政府，主要官员由中央政府任命，并执行中央政府的法律和政令，代表中央政府行使维持秩序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征收赋税等职能。一些领土范围比较大的古代国家一般实行行省制。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315040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【教材开发】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对比教材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P10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亚历山大帝国形势图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P11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世纪初的罗马帝国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。分析这两个大帝国的统治中心有何不同。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015951"/>
            <a:ext cx="10692000" cy="13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亚历山大帝国的统治中心在西亚，而罗马帝国的统治中心在欧洲。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61581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【视野拓展】腓尼基字母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腓尼基字母是腓尼基人在楔形文字的基础上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将原来的几十个简单的象形文字逐渐字母化而形成的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字母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字母文字的源头，它几乎派生出现代所有的字母文字。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3" name="Picture 2" descr="2025LS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508" y="1619907"/>
            <a:ext cx="3852428" cy="173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3767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腓尼基字母能够广泛传播的主要原因是什么？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1403883"/>
            <a:ext cx="10692000" cy="1319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dirty="0">
                <a:solidFill>
                  <a:srgbClr val="7030A0"/>
                </a:solidFill>
                <a:cs typeface="Times New Roman" panose="02020603050405020304" pitchFamily="18" charset="0"/>
              </a:rPr>
              <a:t>：</a:t>
            </a:r>
            <a:r>
              <a:rPr lang="zh-CN" altLang="zh-CN" b="1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字母文字具有书写方便</a:t>
            </a:r>
            <a:r>
              <a:rPr lang="zh-CN" altLang="zh-CN" b="1" dirty="0">
                <a:solidFill>
                  <a:schemeClr val="tx1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b="1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易于记忆</a:t>
            </a:r>
            <a:r>
              <a:rPr lang="zh-CN" altLang="zh-CN" b="1" dirty="0">
                <a:solidFill>
                  <a:schemeClr val="tx1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b="1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有固定顺序和每个字母都有固定读音等优点</a:t>
            </a:r>
            <a:r>
              <a:rPr lang="zh-CN" altLang="en-US" b="1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，便于广泛传播</a:t>
            </a:r>
            <a:r>
              <a:rPr lang="zh-CN" altLang="zh-CN" b="1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275" y="1604885"/>
            <a:ext cx="10702925" cy="624786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sz="2600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en-US" altLang="zh-CN" sz="2600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600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古代帝国的崛起及区域性影响</a:t>
            </a:r>
            <a:endParaRPr lang="zh-CN" altLang="en-US" sz="260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415037" y="2220476"/>
            <a:ext cx="10692000" cy="3733330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1.</a:t>
            </a:r>
            <a:r>
              <a:rPr lang="zh-CN" altLang="zh-CN" sz="26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史料探究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zh-CN" sz="2600" kern="100" spc="-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史料一</a:t>
            </a:r>
            <a:r>
              <a:rPr lang="zh-CN" altLang="zh-CN" sz="2600" kern="100" spc="-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在征服过程中，大批财富从各被征服地区掠夺到波斯，大批俘虏成了波斯人的奴隶，大量被征服地区的肥沃土地成为波斯奴隶主的地产。</a:t>
            </a:r>
            <a:endParaRPr lang="zh-CN" altLang="zh-CN" sz="2600" kern="100" spc="-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9455"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波斯帝国东部的中亚地区，随着帝国统一局面的形成，先进的生产技术和文化得以迅速传播，有的地区开始修建水库，出现了灌溉农业</a:t>
            </a:r>
            <a:r>
              <a:rPr lang="zh-CN" altLang="zh-CN" sz="26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en-US" altLang="zh-CN" sz="2600" kern="1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sz="2600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摘编自童自觉</a:t>
            </a:r>
            <a:r>
              <a:rPr lang="zh-CN" altLang="zh-CN" sz="26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600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路振光《世界古代史》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根据史料一，概括波斯帝国的统治状况。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1387040"/>
            <a:ext cx="10692000" cy="13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通过对外扩张，促进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奴隶制度的发展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促进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生产技术和文化的交流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促进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农耕经济的发展。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任务目标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648756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</a:rPr>
              <a:t>1.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了解农耕文明的优势，运用唯物史观认识农耕文明对古代文明扩展的影响。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</a:rPr>
              <a:t>2.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立足时空观念，了解古代各大帝国的扩张历程，认识各大帝国的区域性影响。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</a:rPr>
              <a:t>3.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搜集不同文明之间早期联系的史实，运用史料实证，理解古代各大帝国崛起对人类文明进步的促进作用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918269"/>
          </a:xfrm>
        </p:spPr>
        <p:txBody>
          <a:bodyPr/>
          <a:lstStyle/>
          <a:p>
            <a:r>
              <a:rPr lang="zh-CN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史料二</a:t>
            </a:r>
            <a:r>
              <a:rPr lang="zh-CN" altLang="zh-CN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　罗马在起初只是一个普通的市政机构。罗马政府不过是一系列适用于城墙内人口的机构的集合。如果我们在这个时期看一下罗马周围的意大利地区，我们会发现只有城市。当时所称为国家的东西实际上只是城市的联盟，拉丁国是拉丁城市的联盟。在那个时期，不存在乡间小区和村庄，土地和乡村庄园的所有者居住在城市里。当罗马扩张时，征服的也只是城市。像罗马这样的城市能够征服世界，但要管理这个世界就不容易了，必须有一种能使凝聚力薄弱的各成分团结起来的统治方式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2607702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罗马帝国在发展民事立法的同时，建立起专制政治的管理体制，给整个罗马世界盖上一张等级森严的官吏网，使当权者的意志在社会上生效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摘编自基佐《欧洲文明史》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28400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根据史料二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分析古代罗马国家的特点。结合所学知识，说明罗马帝国用怎样的措施来维系庞大的帝国。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036854"/>
            <a:ext cx="1069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特点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依靠军事征服获得广阔的疆域；主要由孤立分散的城市构成，内部缺乏凝聚力。措施</a:t>
            </a:r>
            <a:r>
              <a:rPr lang="zh-CN" altLang="zh-CN" b="1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通过法律协调不同民族</a:t>
            </a:r>
            <a:r>
              <a:rPr lang="zh-CN" altLang="en-US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、地区</a:t>
            </a:r>
            <a:r>
              <a:rPr lang="zh-CN" altLang="zh-CN" b="1" kern="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的关系；建立专制制度和官僚制度来贯彻统治者的意志。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62979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史论拓展</a:t>
            </a: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古代世界性帝国的区域性影响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波斯帝国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继承了西亚地区传统的君主专制制度；希腊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小亚细亚和波斯多种文化间实现了和平共处和相互适应，开始了希腊化进程；促进了帝国商业的繁荣和东西方文明的传播。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亚历山大帝国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亚历山大继承波斯帝国的基本制度，任用马其顿人和希腊人担任主要职务，推广希腊文化；帝国的建立及希腊化世界的形成促进了从中亚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印度到东地中海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欧洲之间古代各文明区的文化交流和经济往来。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195971"/>
            <a:ext cx="10692000" cy="193033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罗马帝国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在罗马帝国统治下，不同文化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不同宗教信仰的各个地区成为一体，客观上维系了罗马帝国的统治，促进了罗马帝国的强盛。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61664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6096000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迁移运用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6096000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亚历山大以马其顿国王的身份进入亚洲，但每到一地就自称是当地原来统治者的继承人，崇尚威严赫赫的东方宫廷礼节，穿波斯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米底君王的衮服，要求人们对他行匍匐礼，敬若神明。亚历山大此举意在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6096000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．改变地区政治生态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．推动亚洲文明转型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6096000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．维护帝国统治秩序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．塑造开明君主形象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4433" y="47261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534831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5740400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波斯帝国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亚历山大帝国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罗马帝国均是由远离文明核心区的边陲小国建立，它们基本上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两三代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以内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就完成了开疆拓土之任。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这些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帝国试图用行政手段约束各群体，但并没有将其真正捏合在一起，各群体原先的制度习俗仍旧起着重要作用，最终难以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摆脱消亡的命运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。这反映出早期帝国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5740400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．国家治理存在缺陷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．人文地理环境相似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  <a:tabLst>
                <a:tab pos="5740400" algn="l"/>
              </a:tabLs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．对外扩张激化矛盾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．制度建设趋于一致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41041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675336"/>
            <a:ext cx="10692000" cy="5645456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根据材料可知，波斯帝国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亚历山大帝国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罗马帝国虽快速开疆拓土，但仅靠行政手段约束各群体，未能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让各群体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真正融合，各群体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原有制度习俗仍起重要作用，最终难以摆脱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消亡的命运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，这反映出早期帝国在国家治理方面存在无法有效整合各群体缺陷，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项正确；波斯帝国涵盖西亚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中亚和北非部分地区，亚历山大帝国从希腊半岛延伸到印度河流域，罗马帝国以地中海为中心地跨欧亚非，它们在地理范围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风貌及人文特征等方面差异巨大，排除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项；材料重点不是强调对外扩张激化矛盾，而是扩张后的国家治理问题，排除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项；这些帝国内的各群体原有制度习俗仍旧起着重要作用，说明制度建设并不一致，排除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503793"/>
            <a:ext cx="10702925" cy="738664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东西方文明的交融与传播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176360"/>
            <a:ext cx="10692000" cy="8446223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史料探究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en-US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西域都护定远侯班超遣掾甘英使大秦、条支，穷西海，皆前世所不至，莫不备其风土，传其珍怪焉。及安息西界，临大海，欲渡，船人谓英曰：“海水广大，往来者逢善风，三月乃得渡，若遇迟风，亦有二岁者；故入海，人皆赍三岁粮，海中善使人思土恋慕，数有死亡者。”英乃止。</a:t>
            </a:r>
          </a:p>
          <a:p>
            <a:pPr algn="r" hangingPunct="0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———《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资治通鉴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卷四十八</a:t>
            </a:r>
          </a:p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材料二 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大秦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以金银为钱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银钱十当金钱一。与安</a:t>
            </a:r>
          </a:p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息、天竺交市于海中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利有十倍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邻国使到其界首</a:t>
            </a:r>
          </a:p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乘驿诣王都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至则给以金钱。其王常欲通使于</a:t>
            </a:r>
          </a:p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汉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而安息欲以汉缯彩与之交市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故遮阂不得自达。</a:t>
            </a:r>
          </a:p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至桓帝延熹九年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大秦王安敦遣使自日南徼外献象</a:t>
            </a:r>
          </a:p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牙、犀角、玳瑁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始乃一通焉。其所表贡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并无珍异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疑传者过焉。</a:t>
            </a:r>
          </a:p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———《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后汉书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西域传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9D4C2-47E8-357F-B9E4-59B61769E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1178EA5D-7311-7113-3660-9CE514A709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5037" y="1257589"/>
            <a:ext cx="10692000" cy="3404843"/>
          </a:xfrm>
        </p:spPr>
        <p:txBody>
          <a:bodyPr/>
          <a:lstStyle/>
          <a:p>
            <a:pPr algn="just" hangingPunct="0">
              <a:lnSpc>
                <a:spcPct val="13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史料</a:t>
            </a:r>
            <a:r>
              <a:rPr lang="zh-CN" altLang="en-US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  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大秦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以金银为钱，银钱十当金钱一。与安息、天竺交市于海中，利有十倍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邻国使到其界首者，乘驿诣王都，至则给以金钱。其王常欲通使于汉，而安息欲以汉缯彩与之交市，故遮阂不得自达。至桓帝延熹九年，大秦王安敦遣使自日南徼外献象牙、犀角、玳瑁，始乃一通焉。其所表贡，并无珍异，疑传者过焉。</a:t>
            </a:r>
          </a:p>
          <a:p>
            <a:pPr algn="r" hangingPunct="0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———《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后汉书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西域传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60123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时空坐标</a:t>
            </a:r>
          </a:p>
        </p:txBody>
      </p:sp>
      <p:pic>
        <p:nvPicPr>
          <p:cNvPr id="1026" name="Picture 2" descr="24LS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16" y="2772035"/>
            <a:ext cx="10513168" cy="185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125258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根据材料一、二并结合所学知识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概括汉朝与罗马帝国交往的特点。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37" y="2015951"/>
            <a:ext cx="10692000" cy="13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spc="-100" dirty="0">
                <a:solidFill>
                  <a:srgbClr val="7030A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b="1" kern="100" spc="-100" dirty="0">
                <a:solidFill>
                  <a:srgbClr val="7030A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b="1" kern="100" spc="-1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从间接经贸和文化交流到直接交往；通过丝绸之路交往；以经济联系为主。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515660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史论拓展</a:t>
            </a: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世界文明之间交流的主要途径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经贸往来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经贸往来是世界文明交流交往的基本形式，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同时也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是最持久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最深刻的人类文明交往形式。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人口迁徙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人口迁徙导致不同种族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文明的族群产生接触，从而形成文明之间的相互学习和交流，大大促进了世界文明的发展。世界古代史上，西亚地区的人口迁徙最为频繁和复杂，文明之间的交流也最为活跃。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274918"/>
            <a:ext cx="10692000" cy="193033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军事征服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征服者的文明占据优势地位，往往能够大大加速文明的传播速度。亚历山大帝国的扩张是一个典型的例子，它大大促进了希腊文明的传播，是东西方文明的一次大规模的交流和交往。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7031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迁移运用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(1)(2024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广东卷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古代世界的波斯帝国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秦汉王朝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罗马帝国和印加帝国为加强统治，均实行君主专制制度，采取诸如颁布法律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改革币制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修建道路等措施。这反映出古代文明的发展具有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．互鉴性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	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．同源性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．统一性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    	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．同步性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40999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61664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根据材料并结合所学知识可知，古代世界的波斯帝国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秦汉王朝等为巩固统治，在政治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经济等方面采取的措施具有一致性，可见古代世界人类文明发展是一个统一性与多样性的辩证过程，各种文明之间在某种程度上具有统一性，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项正确。材料未体现不同帝国之间文明的互相借鉴，排除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项；古代文明</a:t>
            </a:r>
            <a:r>
              <a:rPr lang="zh-CN" altLang="en-US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发展并非同源，排除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项；这几个大帝国并非同时存在，无法得出文明的发展具有同步性，排除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97031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腓尼基人发明的腓尼基字母，成为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今天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欧洲几乎所有字母文字的源头。腓尼基人能够发明腓尼基字母的原因是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．腓尼基人建立了庞大的帝国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．腓尼基地处埃及和西亚文明的交汇点，商业发达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．腓尼基字母书写简单，易于记忆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．腓尼基地处丝绸之路的核心位置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27864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2031325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腓尼基地处埃及和西亚文明的交汇点，吸收借鉴了埃及象形文字和西亚楔形文字的优点，商业的发达使腓尼基成为文明交流的中心，</a:t>
            </a:r>
            <a:r>
              <a:rPr lang="en-US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项正确。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836261"/>
            <a:ext cx="7456488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2025LS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896" y="1655911"/>
            <a:ext cx="6264696" cy="424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35325" y="4752255"/>
            <a:ext cx="5586413" cy="67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0" name="矩形 29">
            <a:hlinkClick r:id="rId6" action="ppaction://hlinksldjump"/>
          </p:cNvPr>
          <p:cNvSpPr/>
          <p:nvPr/>
        </p:nvSpPr>
        <p:spPr>
          <a:xfrm>
            <a:off x="3243263" y="5472335"/>
            <a:ext cx="64008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古代世界的帝国与文明的交流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>
            <a:hlinkClick r:id="rId7" action="ppaction://hlinkfile"/>
          </p:cNvPr>
          <p:cNvSpPr/>
          <p:nvPr/>
        </p:nvSpPr>
        <p:spPr>
          <a:xfrm>
            <a:off x="-9525" y="-180133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问题式预习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32398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古代文明的扩展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农耕文明区比较发达的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相对较高的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复杂的社会组织和管理系统。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08909" y="305629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社会分工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772705" y="369721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劳动生产率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56846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概况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729362"/>
              </p:ext>
            </p:extLst>
          </p:nvPr>
        </p:nvGraphicFramePr>
        <p:xfrm>
          <a:off x="415037" y="1475891"/>
          <a:ext cx="10692000" cy="4440865"/>
        </p:xfrm>
        <a:graphic>
          <a:graphicData uri="http://schemas.openxmlformats.org/drawingml/2006/table">
            <a:tbl>
              <a:tblPr/>
              <a:tblGrid>
                <a:gridCol w="152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506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主要文明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扩展方式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地域范围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06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古代埃</a:t>
                      </a:r>
                    </a:p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及文明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武力扩张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主要向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和巴勒斯坦扩展，势力曾达到两河流域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7663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西亚文明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武力扩张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从两河流域南部向周边地区扩张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古巴比伦王国实现了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的统一，把势力伸展到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东岸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just" hangingPunc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亚述不仅统一了整个两河流域地区和小亚细亚的一部分，而且一度征服埃及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479180" y="221504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叙利亚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201197" y="369632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两河流域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004953" y="428420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地中海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15037" y="964822"/>
          <a:ext cx="10692000" cy="2535293"/>
        </p:xfrm>
        <a:graphic>
          <a:graphicData uri="http://schemas.openxmlformats.org/drawingml/2006/table">
            <a:tbl>
              <a:tblPr/>
              <a:tblGrid>
                <a:gridCol w="1961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38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506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主要文明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扩展方式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地域范围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9154" marR="191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06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古希腊文明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r>
                        <a:rPr lang="en-US" altLang="zh-CN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____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__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向地中海和黑海周边地区殖民。在东起黑海东岸</a:t>
                      </a:r>
                      <a:r>
                        <a:rPr lang="zh-CN" sz="28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西到西班牙的广大地区建立了数量众多的城邦国家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808709" y="237599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移民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32398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古代世界的帝国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兴起条件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古代文明各自的扩展，使不同文明区相互连接起来。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波斯帝国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兴起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6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世纪，波斯兴起于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，迅速征服了包括两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河流域</a:t>
            </a:r>
            <a:r>
              <a:rPr lang="zh-CN" altLang="zh-CN" kern="1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埃及等在内的广大地区，建立起地跨亚非欧三大洲的帝国。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7081" y="280803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伊朗高原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616648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统治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中央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。地方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。经济方面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实行行省制，行省总督和军事长官相互监督和制约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继承了西亚地区传统的君主专制制度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发行官方货币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认为国王权力来自神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君权神授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建立了比较完善的官僚体系和税收系统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6581" y="1511895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cs typeface="Times New Roman" panose="02020603050405020304" pitchFamily="18" charset="0"/>
              </a:rPr>
              <a:t>②④</a:t>
            </a:r>
            <a:r>
              <a:rPr lang="zh-CN" altLang="zh-CN" b="1" dirty="0">
                <a:latin typeface="Calibri" panose="020F0502020204030204" pitchFamily="34" charset="0"/>
                <a:cs typeface="Times New Roman" panose="02020603050405020304" pitchFamily="18" charset="0"/>
              </a:rPr>
              <a:t>⑤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680917" y="151189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cs typeface="Times New Roman" panose="02020603050405020304" pitchFamily="18" charset="0"/>
              </a:rPr>
              <a:t>①</a:t>
            </a:r>
            <a:r>
              <a:rPr lang="zh-CN" altLang="zh-CN" b="1" dirty="0">
                <a:latin typeface="Calibri" panose="020F0502020204030204" pitchFamily="34" charset="0"/>
                <a:cs typeface="Times New Roman" panose="02020603050405020304" pitchFamily="18" charset="0"/>
              </a:rPr>
              <a:t>⑤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281317" y="151403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cs typeface="Times New Roman" panose="02020603050405020304" pitchFamily="18" charset="0"/>
              </a:rPr>
              <a:t>③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323987"/>
          </a:xfrm>
        </p:spPr>
        <p:txBody>
          <a:bodyPr/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亚历山大帝国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建立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世纪晚期，马其顿国王亚历山大灭亡波斯，建立了地跨欧亚非三洲的帝国。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统治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亚历山大继承波斯帝国的基本制度，宣布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，将政治</a:t>
            </a:r>
            <a:r>
              <a:rPr lang="zh-CN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军事等大权集于一身。地方实行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，推广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69349" y="279110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君权神授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697141" y="343917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行省制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948459" y="341851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ea typeface="华文楷体" panose="02010600040101010101" pitchFamily="2" charset="-122"/>
                <a:cs typeface="Times New Roman" panose="02020603050405020304" pitchFamily="18" charset="0"/>
              </a:rPr>
              <a:t>希腊文化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2895</Words>
  <Application>Microsoft Office PowerPoint</Application>
  <PresentationFormat>自定义</PresentationFormat>
  <Paragraphs>185</Paragraphs>
  <Slides>39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HelveticaNeueLT Pro 67 MdCn</vt:lpstr>
      <vt:lpstr>等线</vt:lpstr>
      <vt:lpstr>等线 Light</vt:lpstr>
      <vt:lpstr>黑体</vt:lpstr>
      <vt:lpstr>华文楷体</vt:lpstr>
      <vt:lpstr>华文细黑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星炽 朱</cp:lastModifiedBy>
  <cp:revision>1346</cp:revision>
  <dcterms:created xsi:type="dcterms:W3CDTF">2016-06-29T09:22:00Z</dcterms:created>
  <dcterms:modified xsi:type="dcterms:W3CDTF">2026-02-25T03:21:29Z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2052-12.1.0.23542</vt:lpwstr>
  </property>
</Properties>
</file>