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</p:sldMasterIdLst>
  <p:notesMasterIdLst>
    <p:notesMasterId r:id="rId48"/>
  </p:notesMasterIdLst>
  <p:handoutMasterIdLst>
    <p:handoutMasterId r:id="rId49"/>
  </p:handoutMasterIdLst>
  <p:sldIdLst>
    <p:sldId id="2476" r:id="rId3"/>
    <p:sldId id="3800" r:id="rId4"/>
    <p:sldId id="3815" r:id="rId5"/>
    <p:sldId id="2478" r:id="rId6"/>
    <p:sldId id="3838" r:id="rId7"/>
    <p:sldId id="3891" r:id="rId8"/>
    <p:sldId id="3865" r:id="rId9"/>
    <p:sldId id="3866" r:id="rId10"/>
    <p:sldId id="3867" r:id="rId11"/>
    <p:sldId id="3868" r:id="rId12"/>
    <p:sldId id="3869" r:id="rId13"/>
    <p:sldId id="3870" r:id="rId14"/>
    <p:sldId id="3871" r:id="rId15"/>
    <p:sldId id="3872" r:id="rId16"/>
    <p:sldId id="3873" r:id="rId17"/>
    <p:sldId id="3874" r:id="rId18"/>
    <p:sldId id="3875" r:id="rId19"/>
    <p:sldId id="3877" r:id="rId20"/>
    <p:sldId id="3892" r:id="rId21"/>
    <p:sldId id="3664" r:id="rId22"/>
    <p:sldId id="3671" r:id="rId23"/>
    <p:sldId id="3878" r:id="rId24"/>
    <p:sldId id="3879" r:id="rId25"/>
    <p:sldId id="3880" r:id="rId26"/>
    <p:sldId id="3881" r:id="rId27"/>
    <p:sldId id="3882" r:id="rId28"/>
    <p:sldId id="3883" r:id="rId29"/>
    <p:sldId id="3884" r:id="rId30"/>
    <p:sldId id="3893" r:id="rId31"/>
    <p:sldId id="3894" r:id="rId32"/>
    <p:sldId id="3895" r:id="rId33"/>
    <p:sldId id="3896" r:id="rId34"/>
    <p:sldId id="3849" r:id="rId35"/>
    <p:sldId id="3860" r:id="rId36"/>
    <p:sldId id="3861" r:id="rId37"/>
    <p:sldId id="3885" r:id="rId38"/>
    <p:sldId id="3886" r:id="rId39"/>
    <p:sldId id="3887" r:id="rId40"/>
    <p:sldId id="3888" r:id="rId41"/>
    <p:sldId id="3889" r:id="rId42"/>
    <p:sldId id="3890" r:id="rId43"/>
    <p:sldId id="3897" r:id="rId44"/>
    <p:sldId id="3784" r:id="rId45"/>
    <p:sldId id="3780" r:id="rId46"/>
    <p:sldId id="2276" r:id="rId47"/>
  </p:sldIdLst>
  <p:sldSz cx="11522075" cy="6480175"/>
  <p:notesSz cx="6858000" cy="9144000"/>
  <p:custDataLst>
    <p:tags r:id="rId50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4268" autoAdjust="0"/>
  </p:normalViewPr>
  <p:slideViewPr>
    <p:cSldViewPr showGuides="1">
      <p:cViewPr varScale="1">
        <p:scale>
          <a:sx n="117" d="100"/>
          <a:sy n="117" d="100"/>
        </p:scale>
        <p:origin x="834" y="90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t>2026/3/3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t>2026/3/3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4C63FE7-E350-4F14-972C-D83E3A26A349}" type="slidenum">
              <a:rPr lang="zh-CN" altLang="en-US" sz="1200" smtClean="0">
                <a:latin typeface="Calibri" panose="020F0502020204030204" pitchFamily="34" charset="0"/>
              </a:rPr>
              <a:t>43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44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  <a:t>45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21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33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4.xml"/><Relationship Id="rId2" Type="http://schemas.openxmlformats.org/officeDocument/2006/relationships/slide" Target="../slides/slide20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2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4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2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4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2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4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2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4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905326"/>
            <a:ext cx="10980000" cy="66486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1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　资产阶级革命与资本主义制度的确立</a:t>
            </a:r>
            <a:endParaRPr lang="zh-CN" altLang="en-US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b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b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　资产阶级革命与资本主义制度的确立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pn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hyperlink" Target="../3.&#37197;&#22871;&#32451;&#20064;&#39064;/&#35838;&#21518;&#32032;&#20859;&#35780;&#20215;/09%20&#35838;&#21518;&#32032;&#20859;&#35780;&#20215;(&#20061;)%20%20%20&#36164;&#20135;&#38454;&#32423;&#38761;&#21629;&#19982;&#36164;&#26412;&#20027;&#20041;&#21046;&#24230;&#30340;&#30830;&#31435;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51"/>
          <a:stretch>
            <a:fillRect/>
          </a:stretch>
        </p:blipFill>
        <p:spPr>
          <a:xfrm>
            <a:off x="-29757" y="0"/>
            <a:ext cx="11561992" cy="4895726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5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15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16" name="梯形 15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5"/>
          <p:cNvSpPr/>
          <p:nvPr>
            <p:custDataLst>
              <p:tags r:id="rId6"/>
            </p:custDataLst>
          </p:nvPr>
        </p:nvSpPr>
        <p:spPr>
          <a:xfrm>
            <a:off x="-4962" y="4754899"/>
            <a:ext cx="11522074" cy="628108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ctr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   </a:t>
            </a:r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反应热  焓变（基础课）</a:t>
            </a:r>
            <a:endParaRPr kumimoji="0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-29757" y="3600127"/>
            <a:ext cx="11561992" cy="288004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24000">
                <a:srgbClr val="0070C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梯形 22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副标题 1"/>
          <p:cNvSpPr txBox="1"/>
          <p:nvPr/>
        </p:nvSpPr>
        <p:spPr>
          <a:xfrm>
            <a:off x="-25057" y="4205339"/>
            <a:ext cx="11522075" cy="164352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第四单元　资本主义制度的确立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　资产阶级革命与资本主义制度的确立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8"/>
          <p:cNvSpPr txBox="1"/>
          <p:nvPr>
            <p:custDataLst>
              <p:tags r:id="rId8"/>
            </p:custDataLst>
          </p:nvPr>
        </p:nvSpPr>
        <p:spPr>
          <a:xfrm>
            <a:off x="1945037" y="3151529"/>
            <a:ext cx="7714369" cy="743986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板块二  走向近代的世界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8" y="855751"/>
          <a:ext cx="10691999" cy="4944672"/>
        </p:xfrm>
        <a:graphic>
          <a:graphicData uri="http://schemas.openxmlformats.org/drawingml/2006/table">
            <a:tbl>
              <a:tblPr/>
              <a:tblGrid>
                <a:gridCol w="773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04216">
                <a:tc rowSpan="3"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美国内战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di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南北双方在关税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西部领土建州等问题上矛盾重重，在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的存废问题上斗争尤其尖锐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054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过程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1861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年，美国内战爆发。林肯领导的联邦政府先后颁布《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》和《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________________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》。</a:t>
                      </a:r>
                      <a:r>
                        <a:rPr lang="en-US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1865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年，南方战败，内战结束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054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评价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维护了美国的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，基本解决了农民的土地问题，在法律上承认了黑人的公民权利，为此后美国的发展和迅速崛起奠定了基础，但黑人仍备受歧视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604643" y="96123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奴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936146" y="158817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隶制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340657" y="289411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宅地法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644913" y="286254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解放黑人奴隶宣言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140080" y="39961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国家统一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8" y="1195843"/>
          <a:ext cx="10691998" cy="3824757"/>
        </p:xfrm>
        <a:graphic>
          <a:graphicData uri="http://schemas.openxmlformats.org/drawingml/2006/table">
            <a:tbl>
              <a:tblPr/>
              <a:tblGrid>
                <a:gridCol w="12055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33487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意大利统一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1861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年建立意大利王国，实行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。以后又先后从奥地利和法国手中收复失地，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1870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年实现国家统一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6064">
                <a:tc rowSpan="3"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德意志帝国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政策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俾斯麦主张</a:t>
                      </a: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铁血政策</a:t>
                      </a: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，决心武力统一德意志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1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过程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1864—1871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年，普鲁士先后击败丹麦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奥地利和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，统一了除奥地利以外的德意志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607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结果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1871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年，德意志帝国成立，实行君主立宪制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301097" y="128517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君主立宪制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853180" y="394109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法国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8" y="1062913"/>
          <a:ext cx="10691998" cy="4408488"/>
        </p:xfrm>
        <a:graphic>
          <a:graphicData uri="http://schemas.openxmlformats.org/drawingml/2006/table">
            <a:tbl>
              <a:tblPr/>
              <a:tblGrid>
                <a:gridCol w="1141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543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1062">
                <a:tc rowSpan="3"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日本明治维新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19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世纪中期，日本面临沦为半殖民地的民族危机。幕府统治腐败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21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措施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，废除封建等级制度，推行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富国强兵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文明开化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三大政策，仿效西方国家制定宪法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081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结果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日本走上了发展资本主义的道路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保留了大量封建势力，成为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的社会基础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672805" y="226797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中央集权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960837" y="288004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殖产兴业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525233" y="482426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军国主义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22299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对资本主义制度的评价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进步性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在资本主义制度下，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得到快速发展。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局限性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资本主义制度仍然是一种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。资本主义列强大肆推行殖民扩张政策，把亚非拉广大地区变成殖民地或半殖民地，进行压榨和掠夺。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8989" y="150119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生产力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182482" y="216514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剥削制度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93033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【视野拓展】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英国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光荣革命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图片体现的是什么历史事件？为什么说该事件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根本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改变了英国政治制度的发展方向，但又没有割断历史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10242" name="Picture 2" descr="2025LS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309" y="2686148"/>
            <a:ext cx="2897728" cy="324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15037" y="2688408"/>
            <a:ext cx="76502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事件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光荣革命</a:t>
            </a:r>
            <a:r>
              <a:rPr lang="en-US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。原因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英国继续保留了君主制，</a:t>
            </a:r>
            <a:r>
              <a:rPr lang="en-US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光荣革命</a:t>
            </a:r>
            <a:r>
              <a:rPr lang="en-US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后颁布了《权利法案》，扩大议会权力，限制王权，英国君主立宪制逐步形成。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3767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【图解历史】英国君主立宪制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11266" name="Picture 2" descr="LS1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773" y="1583903"/>
            <a:ext cx="4752528" cy="444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38366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【教材开发】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阅读教材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P53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史料阅读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，概括法国大革命的历史意义。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2051955"/>
            <a:ext cx="10692000" cy="13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spc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spc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spc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沉重打击了封建制度，建立了新的社会政治秩序</a:t>
            </a:r>
            <a:r>
              <a:rPr lang="en-US" altLang="zh-CN" b="1" kern="100" spc="100" dirty="0">
                <a:solidFill>
                  <a:schemeClr val="tx1"/>
                </a:solidFill>
                <a:ea typeface="华文楷体" panose="02010600040101010101" pitchFamily="2" charset="-122"/>
                <a:cs typeface="Courier New" panose="02070309020205020404" pitchFamily="49" charset="0"/>
              </a:rPr>
              <a:t>(</a:t>
            </a:r>
            <a:r>
              <a:rPr lang="zh-CN" altLang="zh-CN" b="1" kern="100" spc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资本主义制度</a:t>
            </a:r>
            <a:r>
              <a:rPr lang="en-US" altLang="zh-CN" b="1" kern="100" spc="100" dirty="0">
                <a:solidFill>
                  <a:schemeClr val="tx1"/>
                </a:solidFill>
                <a:ea typeface="华文楷体" panose="02010600040101010101" pitchFamily="2" charset="-122"/>
                <a:cs typeface="Courier New" panose="02070309020205020404" pitchFamily="49" charset="0"/>
              </a:rPr>
              <a:t>)</a:t>
            </a:r>
            <a:r>
              <a:rPr lang="zh-CN" altLang="zh-CN" b="1" kern="100" spc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050" kern="100" spc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3767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【图解历史】美国内战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12290" name="Picture 2" descr="新加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938" y="1583903"/>
            <a:ext cx="5072198" cy="4360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900363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【概念阐释】民主共和制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民主共和制是资产阶级国家普遍采用的一种政体形式。共和的范围形式上包括全体公民在内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与贵族共和制的区别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，最高国家权力由多人执掌和行使，权力执掌者由选举产生，任期限定。按照议会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政府首脑和国家元首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权力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的关系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的不同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，可以分为议会共和制和总统共和制。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841052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【思维拓展】德意志和意大利统一的不同点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德意志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的统一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完全是为了实现国家的统一，而意大利在实现统一的同时还具有民族解放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实现民族独立的性质。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</a:rPr>
              <a:t>(2)</a:t>
            </a:r>
            <a:r>
              <a:rPr lang="zh-CN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德意志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统一是通过王朝战争来实现的。意大利除了自上而下的王朝战争，还有自下而上的人民革命运动，同时借助了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当时</a:t>
            </a:r>
            <a:r>
              <a:rPr lang="zh-CN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的国际环境。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4521302"/>
          </a:xfrm>
        </p:spPr>
        <p:txBody>
          <a:bodyPr/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结合英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美资产阶级革命的历程，从时空观念角度了解英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美早期资产阶级革命的基本史实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了解各国依据各自国情确立的政治制度，从家国情怀角度认识资产阶级政治制度在西方政治发展中的作用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3.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掌握资产阶级政治经济制度确立的实质，从史料实证的角度正确认识各国政治制度的局限性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</a:rPr>
              <a:t>4.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联系近代西方政治思想理念，从唯物史观角度认识资本主义制度的确立，是近代西方政治思想理念的初步实现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2" name="矩形 1"/>
          <p:cNvSpPr/>
          <p:nvPr/>
        </p:nvSpPr>
        <p:spPr>
          <a:xfrm>
            <a:off x="422275" y="1615111"/>
            <a:ext cx="10702925" cy="604333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sz="2500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en-US" altLang="zh-CN" sz="2500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500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英</a:t>
            </a:r>
            <a:r>
              <a:rPr lang="zh-CN" altLang="en-US" sz="2500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500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zh-CN" altLang="en-US" sz="2500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500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法资产阶级革命与资本主义制度的确立</a:t>
            </a:r>
            <a:endParaRPr lang="zh-CN" altLang="en-US" sz="250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415037" y="2212009"/>
            <a:ext cx="10692000" cy="413067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sz="2500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1.</a:t>
            </a:r>
            <a:r>
              <a:rPr lang="zh-CN" altLang="zh-CN" sz="25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史料探究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sz="25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史料一</a:t>
            </a:r>
            <a:r>
              <a:rPr lang="zh-CN" altLang="zh-CN" sz="2500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500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光荣革命</a:t>
            </a:r>
            <a:r>
              <a:rPr lang="en-US" altLang="zh-CN" sz="2500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500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其实是一场不流血的革命，说其</a:t>
            </a:r>
            <a:r>
              <a:rPr lang="en-US" altLang="zh-CN" sz="2500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500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光荣</a:t>
            </a:r>
            <a:r>
              <a:rPr lang="en-US" altLang="zh-CN" sz="2500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500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就在于它不流血。不流血的原因是</a:t>
            </a:r>
            <a:r>
              <a:rPr lang="zh-CN" altLang="zh-CN" sz="2500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500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国家的统治阶层已齐心协力，下决心要把詹姆士搞下台。他们不能容忍专制制度的恢复，更不能接受天主教的复辟；但同时，</a:t>
            </a:r>
            <a:r>
              <a:rPr lang="zh-CN" altLang="zh-CN" sz="2500" kern="100" spc="-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他们也不愿再看到新的革命，不愿让下层民众再参与国家政体的设计。</a:t>
            </a:r>
            <a:r>
              <a:rPr lang="en-US" altLang="zh-CN" sz="2500" kern="100" spc="-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500" kern="100" spc="-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光荣革命</a:t>
            </a:r>
            <a:r>
              <a:rPr lang="en-US" altLang="zh-CN" sz="2500" kern="100" spc="-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500" kern="100" spc="-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是英国历史的转折点，从表面上看似乎一切都没有变，只是换了国王。</a:t>
            </a:r>
            <a:endParaRPr lang="en-US" altLang="zh-CN" sz="2500" kern="100" spc="-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sz="2500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sz="2500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摘编自钱乘旦主编《英国通史》</a:t>
            </a:r>
            <a:endParaRPr lang="zh-CN" altLang="zh-CN" sz="25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133195"/>
          </a:xfrm>
        </p:spPr>
        <p:txBody>
          <a:bodyPr/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spc="-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根据史料一并结合所学知识，分析</a:t>
            </a:r>
            <a:r>
              <a:rPr lang="en-US" altLang="zh-CN" kern="100" spc="-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光荣革命</a:t>
            </a:r>
            <a:r>
              <a:rPr lang="en-US" altLang="zh-CN" kern="100" spc="-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的原因</a:t>
            </a:r>
            <a:r>
              <a:rPr lang="zh-CN" altLang="en-US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如何理解</a:t>
            </a:r>
            <a:r>
              <a:rPr lang="en-US" altLang="zh-CN" kern="100" spc="-100" dirty="0">
                <a:latin typeface="宋体" panose="02010600030101010101" pitchFamily="2" charset="-122"/>
                <a:cs typeface="Times New Roman" panose="02020603050405020304" pitchFamily="18" charset="0"/>
              </a:rPr>
              <a:t>“‘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光荣革命</a:t>
            </a:r>
            <a:r>
              <a:rPr lang="en-US" altLang="zh-CN" kern="100" spc="-100" dirty="0">
                <a:latin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是英国历史的转折点</a:t>
            </a:r>
            <a:r>
              <a:rPr lang="en-US" altLang="zh-CN" kern="100" spc="-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zh-CN" sz="1050" kern="100" spc="-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1880402"/>
            <a:ext cx="10692000" cy="3964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原因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政治上，国家的统治阶层不能容忍专制制度的恢复，内部达成妥协；宗教上，天主教的复辟，会迫害清教徒；社会上，不愿让下层民众再参与国家政体的设计；经济上，此时处于工场手工业阶段，资本主义发展相对缓慢，资产阶级实力相对薄弱。理解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社会性质，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英国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由封建社会向资本主义社会转变；政治制度，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英国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由君主专制向君主立宪制转变；国王权力，由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君权神授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向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国王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统而不治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转变。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900363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史料二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美国宪法是美国建国初期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不同的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利益集团谈判和妥协的结果，宪法所创立的也是一个利益谈判和妥协的政治机制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不同的利益集团根据不断变化的历史环境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相互进行一种连续不停的谈判和妥协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宪法的生命力得到更新，表现出一种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超稳定性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，成为一部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活着的宪法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摘编自王希《原则与妥协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美国宪法的精神与实践》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28400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根据史料二并结合所学知识，说明美国宪法是怎样实现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超稳定性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的，并分析其原因。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1979947"/>
            <a:ext cx="10692000" cy="3900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说明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美国宪法确立</a:t>
            </a:r>
            <a:r>
              <a:rPr lang="en-US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三权分立</a:t>
            </a:r>
            <a:r>
              <a:rPr lang="en-US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原则，国会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总统和最高法院及国会规定设立的下级法院分别掌握立法权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行政权和司法权，彼此制衡；宪法规定美国是联邦制国家，联邦政府拥有最高</a:t>
            </a:r>
            <a:r>
              <a:rPr lang="zh-CN" altLang="zh-CN" b="1" kern="100" spc="-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权力，各州政府拥有一定自治权。原因</a:t>
            </a:r>
            <a:r>
              <a:rPr lang="zh-CN" altLang="zh-CN" b="1" kern="100" spc="-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spc="-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美国宪法创立利益谈判和妥协的政治机制；不同</a:t>
            </a:r>
            <a:r>
              <a:rPr lang="zh-CN" altLang="en-US" b="1" kern="100" spc="-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b="1" kern="100" spc="-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利益集团根据不断变化的历史环境</a:t>
            </a:r>
            <a:r>
              <a:rPr lang="zh-CN" altLang="en-US" b="1" kern="100" spc="-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进行</a:t>
            </a:r>
            <a:r>
              <a:rPr lang="zh-CN" altLang="zh-CN" b="1" kern="100" spc="-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谈判和妥协。</a:t>
            </a:r>
            <a:endParaRPr lang="zh-CN" altLang="zh-CN" sz="1050" kern="100" spc="-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254032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史料三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它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大革命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绝不是偶然发生的。的确，它使世界措手不及，然而它不过是完成了一件长期工作，是整整十代人劳作的猝不及防的猛烈终结。即使它没有发生，古老的社会建筑同样也会坍塌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它会一块一块地塌落，而不是瞬间大崩溃。</a:t>
            </a:r>
            <a:endParaRPr lang="en-US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</a:t>
            </a: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[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法</a:t>
            </a: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]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托克维尔《旧制度与大革命》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5684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(3)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概括史料三的主要观点，并结合所学知识进行说明。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1367879"/>
            <a:ext cx="1069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观点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法国大革命是社会发展的必然结果。说明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封建专制制度阻碍资本主义的发展是法国大革命爆发的根本原因；资产阶级要求摆脱封建专制统治是政治原因；启蒙思想的传播为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法国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大革命奠定了理论基础。所以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法国大革命是社会发展的必然结果。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054269"/>
          </a:xfrm>
        </p:spPr>
        <p:txBody>
          <a:bodyPr/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史论拓展</a:t>
            </a: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比较英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法三国资产阶级革命的异同点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相同点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spc="-100" dirty="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爆发的原因相同，都是因为资本主义经济有了很大发展，而封建专制统治或殖民统治阻碍了资本主义的发展，导致矛盾激化引发革命。</a:t>
            </a:r>
            <a:endParaRPr lang="zh-CN" altLang="zh-CN" sz="1050" kern="100" spc="-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领导阶级和主力相同，都是资产阶级领导，主力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都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是人民群众。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革命任务相同，都要推翻封建统治或殖民统治，确立资产阶级的统治地位。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进程和结果大致相同，即革命中充满了斗争和曲折，但最终确立了资产阶级的统治地位，为资本主义的发展开辟了道路。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705794"/>
            <a:ext cx="10692000" cy="193033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不同点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英国资产阶级革命确立了君主立宪制的资产阶级专政；法国大革命规模最大，斗争最激烈，确立了资产阶级共和制；美国是以民族独立战争的形式表现其资产阶级革命的性质的。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534831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3.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迁移运用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论及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17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世纪末的英国，有学者认为，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从表面看，政权似乎一点没变，国王依旧，英国仍然是个王国而不是共和国，国王仍然是国家元首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然而，实际权力结构却彻底发生了变化，国王和议会的权力互换了位置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。这一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表现在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kern="100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．共和国变成了王国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  	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．责任内阁制形成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．议会权力高于王权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  	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．国王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统而不治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46898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262979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这场革命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之所以重要，并不是因为它创造了一个独立的国家，而是因为它创造了一个新的，不同类型的国家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十三个州都接受了以《独立宣言》的原则为基础的宪法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规定了公民的天赋权利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。对材料中的历史信息提取正确的是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．美国独立战争和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1787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年美国宪法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．美国内战和《解放黑人奴隶宣言》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．法国大革命和《人权宣言》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．美国独立战争和《独立宣言》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34921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时空坐标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06BDE42-264E-D165-F9FB-52D2E1469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691" y="2916051"/>
            <a:ext cx="10981618" cy="1736344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40810"/>
            <a:ext cx="10692000" cy="203132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结合所学知识可知，材料主要阐述了美国独立战争取得了最终胜利，在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13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个州的共同抗争下，美国摆脱了英国的殖民统治，颁布了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1787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年宪法，规定了公民的权利，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项正确。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97031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(3)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《旧制度与大革命》中写道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这场革命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法国大革命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的效果就是摧毁若干世纪以来绝对统治欧洲大部分人民的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通常被称为封建制的那些政治制度，代之以更一致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更简单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以人人地位平等为基础的社会政治秩序。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据此不能得出的结论是，法国大革命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．传播了人人平等思想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  	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．实践了启蒙运动理论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．打击了欧洲封建制度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  	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．消除了专制独裁威胁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14706" y="40797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33633" y="2144866"/>
            <a:ext cx="10692000" cy="203132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结合所学知识可知，法国大革命摧毁了法国的旧制度，建立了新的社会政治秩序，但法国仍然出现了拿破仑称帝和专制王权复辟，没有消除专制独裁威胁，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项正确。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275" y="503793"/>
            <a:ext cx="10702925" cy="738664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世纪资本主义制度的扩展与巩固</a:t>
            </a:r>
            <a:endParaRPr lang="zh-CN" altLang="en-US" sz="105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176360"/>
            <a:ext cx="10692000" cy="5262979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史料探究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史料一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新帝国由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22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个邦和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个自由市组成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最大的邦是普鲁士王国，占帝国全部面积的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55%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和人口的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61%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当时有人讽刺说，这是一个由一只大猛兽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半打狐狸和十几只耗子组成的联邦。新帝国形式上作为一个联邦组织起来，参加帝国的各邦表面上并未失去各自的原有地位，但是统治权属于普鲁士控制的帝国政府，而不属于各邦。</a:t>
            </a:r>
            <a:endParaRPr lang="en-US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摘编自丁建弘《大国通史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德国通史》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28400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根据史料一概括德国国家结构形式的特点，并结合所学知识说明其形成的历史背景。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2015951"/>
            <a:ext cx="10692000" cy="13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特点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普鲁士在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德意志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帝国联邦中占主导地位。历史背景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普鲁士主导了德意志的统一与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德意志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帝国的建立。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546694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史料二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明治二十一年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(1888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四月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新设了枢密院。宪法草案的审议工作就在枢密院秘密进行，明治二十二年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(1889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二月结束，择同月十一日纪元节，颁布了宪法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皇室典范及附属各法令。颁布宪法时举国庆贺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但实际上大多数人并不知宪法为何物。即使对此表示关心的人，事前也全然不知道它的内容，大家只是对盼望已久的宪法，终于发布了这件事本身表示庆祝而已。</a:t>
            </a:r>
            <a:endParaRPr lang="en-US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摘编自坂本太郎《日本史概说》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28400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根据史料二并结合所学知识，归纳日本明治政府宪法制定及颁布的特点。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2035112"/>
            <a:ext cx="10692000" cy="13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设立专门机构负责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宪法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草案审议；日本民众对于宪法没有清晰的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认识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；效仿西方制定；制定完成时间短。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5684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史论拓展</a:t>
            </a: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近代资本主义政治制度的特点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079308"/>
              </p:ext>
            </p:extLst>
          </p:nvPr>
        </p:nvGraphicFramePr>
        <p:xfrm>
          <a:off x="415037" y="1511895"/>
          <a:ext cx="10692000" cy="4180524"/>
        </p:xfrm>
        <a:graphic>
          <a:graphicData uri="http://schemas.openxmlformats.org/drawingml/2006/table">
            <a:tbl>
              <a:tblPr/>
              <a:tblGrid>
                <a:gridCol w="15412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07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3694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理论依据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4474" marR="244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西方思想家提出的天赋人权</a:t>
                      </a:r>
                      <a:r>
                        <a:rPr lang="zh-CN" sz="28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社会契约论</a:t>
                      </a:r>
                      <a:r>
                        <a:rPr lang="zh-CN" sz="28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分权学说和人民主权学说，是西方民主制度建立的理论依据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4474" marR="244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0542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建立方式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4474" marR="244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以英国为代表，先激进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资产阶级革命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后温和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光荣革命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；以美国和法国为代表，采取了激进的革命方式；以俄国为代表，采取了相对温和的改革方式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4474" marR="244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3694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建立过程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4474" marR="244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一些国家经历了曲折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反复的发展过程，但最终确立了资本主义政治制度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4474" marR="244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7" y="1979947"/>
          <a:ext cx="10691999" cy="2124236"/>
        </p:xfrm>
        <a:graphic>
          <a:graphicData uri="http://schemas.openxmlformats.org/drawingml/2006/table">
            <a:tbl>
              <a:tblPr/>
              <a:tblGrid>
                <a:gridCol w="1541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07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政体类型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066" marR="550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君主立宪制和民主共和制两种政体形式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066" marR="550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2148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体现原则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066" marR="550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以立法的形式来确立政治体制，体现了资本主义的法治原则；立法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行政和司法之间分权与制衡的原则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066" marR="550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262979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3.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迁移运用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在俄国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1861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年改革中，购买土地的赎金成为农民的终身债务，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债务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甚至传给了儿子。为避免赎金没有着落，村社限制农民外迁。由此可知，这场改革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．彻底清除农奴制的残余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．阻碍了俄国社会的进步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．提倡学习西方生活方式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．是对农民的沉重掠夺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4433" y="53925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3767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英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法资产阶级革命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15038" y="2455164"/>
          <a:ext cx="10691999" cy="3571434"/>
        </p:xfrm>
        <a:graphic>
          <a:graphicData uri="http://schemas.openxmlformats.org/drawingml/2006/table">
            <a:tbl>
              <a:tblPr/>
              <a:tblGrid>
                <a:gridCol w="14935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5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75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641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革命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过程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结果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6698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英国资产阶级革命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16—17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世纪，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资产阶级和新贵族在经济上日益强大，他们以</a:t>
                      </a:r>
                      <a:r>
                        <a:rPr lang="en-US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altLang="zh-CN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</a:t>
                      </a:r>
                      <a:r>
                        <a:rPr lang="en-US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为基地，向专制王权发起挑战</a:t>
                      </a:r>
                      <a:endParaRPr lang="zh-CN" sz="2800" kern="100" spc="-100" baseline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1640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年，革命爆发；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1688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年，发生</a:t>
                      </a:r>
                      <a:r>
                        <a:rPr lang="en-US" sz="2800" b="1" kern="100" spc="-1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光荣革命</a:t>
                      </a:r>
                      <a:r>
                        <a:rPr lang="en-US" sz="2800" b="1" kern="100" spc="-1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1689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年，通过《</a:t>
                      </a:r>
                      <a:r>
                        <a:rPr lang="en-US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altLang="zh-CN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</a:t>
                      </a:r>
                      <a:r>
                        <a:rPr lang="en-US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》，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扩大议会权力，限制王权；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1701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年通过《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英国</a:t>
                      </a:r>
                      <a:r>
                        <a:rPr lang="en-US" altLang="zh-CN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altLang="zh-CN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</a:p>
                    <a:p>
                      <a:pPr algn="di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altLang="zh-CN" sz="2800" b="1" kern="100" spc="-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sz="2800" b="1" kern="100" spc="-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altLang="zh-CN" sz="2800" b="1" kern="100" spc="-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sz="2800" b="1" kern="100" spc="-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逐步形成</a:t>
                      </a:r>
                      <a:endParaRPr lang="zh-CN" sz="2800" kern="100" spc="-100" baseline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972150" y="483273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议会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129189" y="425387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权利法案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7138490" y="5390797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王位继承法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0272140" y="370671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君主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563389" y="425622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立宪制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203132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根据材料可知，俄国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1861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年改革虽解放了农奴，但农民购买土地所需的巨额赎金导致其背上沉重债务，且被限制自由，这反映了俄国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1861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年改革在某种程度上是对农民的沉重掠夺，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项正确。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888500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(2)1877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月，德国皇帝威廉一世签署了经议会批准的《法院组织法》，该法规定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设置以帝国法院为最高级别的法院体系，由各级法院独立行使审判权，审判只服从法律，实行法官任职终身制。这反映出德意志帝国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．君权主导司法体系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  	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．具备近代民主特征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．专制主义残余浓厚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  	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．三权分立成熟完备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98666" y="34561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546694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设置以帝国法院为最高级别的法院体系，由各级法院独立行使审判权，审判只服从法律，实行法官任职终身制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可知，德意志帝国的司法组织及其职能具有近代民主的特征，故选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项；德意志帝国的司法权是独立于君权的，并不是君权主导司法体系，排除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项；《法院组织法》的规定并没有专制主义的色彩，不能据此得出德意志帝国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专制主义残余浓厚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的结论，排除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项；材料只述及了司法方面的内容，并不能体现三权分立的特征，排除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836261"/>
            <a:ext cx="7456488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 descr="2025LS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878" y="1655911"/>
            <a:ext cx="6588732" cy="452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52255"/>
            <a:ext cx="5586413" cy="67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课后素养评价</a:t>
            </a:r>
            <a:r>
              <a:rPr lang="en-US" altLang="zh-CN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九</a:t>
            </a:r>
            <a:r>
              <a:rPr lang="en-US" altLang="zh-CN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472335"/>
            <a:ext cx="6400800" cy="49936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资产阶级革命与资本主义制度的确立</a:t>
            </a:r>
          </a:p>
        </p:txBody>
      </p:sp>
      <p:sp>
        <p:nvSpPr>
          <p:cNvPr id="33" name="矩形 32">
            <a:hlinkClick r:id="rId7" action="ppaction://hlinkfile"/>
          </p:cNvPr>
          <p:cNvSpPr/>
          <p:nvPr/>
        </p:nvSpPr>
        <p:spPr>
          <a:xfrm>
            <a:off x="-9525" y="-252301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8" y="825091"/>
          <a:ext cx="10691999" cy="4395216"/>
        </p:xfrm>
        <a:graphic>
          <a:graphicData uri="http://schemas.openxmlformats.org/drawingml/2006/table">
            <a:tbl>
              <a:tblPr/>
              <a:tblGrid>
                <a:gridCol w="1241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0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445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65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10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革命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过程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结果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6223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美国独立战争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18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世纪中叶，北美</a:t>
                      </a:r>
                      <a:r>
                        <a:rPr lang="en-US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13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块殖民地人民强烈不满英国的种种限制和剥削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1775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4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月，独立战争爆发；</a:t>
                      </a: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1776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7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4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日，发表《</a:t>
                      </a:r>
                      <a:r>
                        <a:rPr lang="en-US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altLang="zh-CN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》，阐述了人民主权思想，宣告美国独立；</a:t>
                      </a: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1781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年，打败英国军队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1783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年，英国承认美国独立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美国独立战争是一场民族独立运动，也是一场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</a:t>
                      </a: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373815" y="275510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独立宣言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397441" y="368050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资产阶级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641357" y="432020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革命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8" y="825091"/>
          <a:ext cx="10691999" cy="4395216"/>
        </p:xfrm>
        <a:graphic>
          <a:graphicData uri="http://schemas.openxmlformats.org/drawingml/2006/table">
            <a:tbl>
              <a:tblPr/>
              <a:tblGrid>
                <a:gridCol w="1241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32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36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10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革命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过程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结果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369" marR="29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6223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法国大革命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18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世纪，法国专制制度严重阻碍资本主义发展；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对民众产生了深刻影响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1789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7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14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日，法国大革命爆发；</a:t>
                      </a: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8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月，颁布《</a:t>
                      </a:r>
                      <a:r>
                        <a:rPr lang="en-US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</a:t>
                      </a:r>
                      <a:r>
                        <a:rPr lang="en-US" altLang="zh-CN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》；</a:t>
                      </a: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1791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年，颁布宪法，确立了新制度的基本框架；</a:t>
                      </a: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1799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年，拿破仑建立</a:t>
                      </a:r>
                      <a:r>
                        <a:rPr lang="en-US" altLang="zh-CN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统治；</a:t>
                      </a:r>
                      <a:r>
                        <a:rPr lang="en-US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1815</a:t>
                      </a: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年，拿破仑帝国覆灭</a:t>
                      </a:r>
                      <a:endParaRPr lang="zh-CN" sz="1050" kern="100" spc="-100" baseline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法国大革命沉重打击了欧洲其他国家的</a:t>
                      </a:r>
                      <a:r>
                        <a:rPr lang="en-US" altLang="zh-CN" sz="2800" b="1" kern="100" spc="-1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，传播了革命的原则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700697" y="336707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启蒙思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620577" y="402584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想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570059" y="210069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人权宣言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716921" y="400677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军事独裁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8965393" y="338383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封建制度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712520"/>
          </a:xfrm>
        </p:spPr>
        <p:txBody>
          <a:bodyPr/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资本主义制度的确立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资本主义制度的实质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资本剥削雇佣劳动的制度。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资本主义政治制度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连线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037" y="5354206"/>
            <a:ext cx="8298328" cy="668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Courier New" panose="02070309020205020404" pitchFamily="49" charset="0"/>
              </a:rPr>
              <a:t>—b—</a:t>
            </a:r>
            <a:r>
              <a:rPr lang="en-US" altLang="zh-CN" b="1" kern="100" dirty="0">
                <a:ea typeface="华文楷体" panose="02010600040101010101" pitchFamily="2" charset="-122"/>
                <a:cs typeface="Courier New" panose="02070309020205020404" pitchFamily="49" charset="0"/>
              </a:rPr>
              <a:t>BE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Courier New" panose="02070309020205020404" pitchFamily="49" charset="0"/>
              </a:rPr>
              <a:t>—a—</a:t>
            </a:r>
            <a:r>
              <a:rPr lang="en-US" altLang="zh-CN" b="1" kern="100" dirty="0">
                <a:ea typeface="华文楷体" panose="02010600040101010101" pitchFamily="2" charset="-122"/>
                <a:cs typeface="Courier New" panose="02070309020205020404" pitchFamily="49" charset="0"/>
              </a:rPr>
              <a:t>AC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en-US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Courier New" panose="02070309020205020404" pitchFamily="49" charset="0"/>
              </a:rPr>
              <a:t>—a—</a:t>
            </a:r>
            <a:r>
              <a:rPr lang="en-US" altLang="zh-CN" b="1" kern="100" dirty="0">
                <a:ea typeface="华文楷体" panose="02010600040101010101" pitchFamily="2" charset="-122"/>
                <a:cs typeface="Courier New" panose="02070309020205020404" pitchFamily="49" charset="0"/>
              </a:rPr>
              <a:t>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3ACDD07-9C2F-42E9-2583-E947113D1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937" y="2468331"/>
            <a:ext cx="9982200" cy="3009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2352125"/>
            <a:ext cx="10692000" cy="128400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3.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政党制度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资本主义国家大多形成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，通过定期选举轮流执政。</a:t>
            </a:r>
            <a:endParaRPr lang="zh-CN" altLang="zh-CN" sz="1050" b="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01552" y="249349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两党制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633245" y="247656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多党制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3767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资本主义的扩展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8" y="1547440"/>
          <a:ext cx="10691998" cy="4138783"/>
        </p:xfrm>
        <a:graphic>
          <a:graphicData uri="http://schemas.openxmlformats.org/drawingml/2006/table">
            <a:tbl>
              <a:tblPr/>
              <a:tblGrid>
                <a:gridCol w="14935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38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3437">
                <a:tc rowSpan="4"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俄国</a:t>
                      </a:r>
                      <a:r>
                        <a:rPr lang="en-US" sz="2800" b="1" kern="100" dirty="0">
                          <a:solidFill>
                            <a:srgbClr val="CC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1861</a:t>
                      </a: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年改革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76" marR="5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76" marR="5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沙皇政府面临空前危机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76" marR="5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681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内容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76" marR="5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农奴制改革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76" marR="5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农奴获得人身自由，可以通过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得到土地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76" marR="5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48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其他改革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76" marR="5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实行地方自治和地方选举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实施统一的司法制度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进行教育改革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实行义务兵役制等，还采取各种措施刺激工业发展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76" marR="5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63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评价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76" marR="5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促进了俄国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的发展，但没有直接触及沙皇专制制度，保留了大量农奴制残余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576" marR="5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594395" y="201808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赎买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752925" y="46442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资本主义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3208</Words>
  <Application>Microsoft Office PowerPoint</Application>
  <PresentationFormat>自定义</PresentationFormat>
  <Paragraphs>227</Paragraphs>
  <Slides>45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59" baseType="lpstr">
      <vt:lpstr>HelveticaNeueLT Pro 67 MdCn</vt:lpstr>
      <vt:lpstr>等线</vt:lpstr>
      <vt:lpstr>等线 Light</vt:lpstr>
      <vt:lpstr>黑体</vt:lpstr>
      <vt:lpstr>华文楷体</vt:lpstr>
      <vt:lpstr>华文细黑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星炽 朱</cp:lastModifiedBy>
  <cp:revision>1386</cp:revision>
  <dcterms:created xsi:type="dcterms:W3CDTF">2016-06-29T09:22:00Z</dcterms:created>
  <dcterms:modified xsi:type="dcterms:W3CDTF">2026-03-03T09:57:22Z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2052-12.1.0.23542</vt:lpwstr>
  </property>
</Properties>
</file>