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8"/>
  </p:notesMasterIdLst>
  <p:handoutMasterIdLst>
    <p:handoutMasterId r:id="rId49"/>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6" r:id="rId19"/>
    <p:sldId id="3892" r:id="rId20"/>
    <p:sldId id="3893" r:id="rId21"/>
    <p:sldId id="3664" r:id="rId22"/>
    <p:sldId id="3671" r:id="rId23"/>
    <p:sldId id="3878" r:id="rId24"/>
    <p:sldId id="3879" r:id="rId25"/>
    <p:sldId id="3880" r:id="rId26"/>
    <p:sldId id="3881" r:id="rId27"/>
    <p:sldId id="3882" r:id="rId28"/>
    <p:sldId id="3883" r:id="rId29"/>
    <p:sldId id="3884" r:id="rId30"/>
    <p:sldId id="3894" r:id="rId31"/>
    <p:sldId id="3895" r:id="rId32"/>
    <p:sldId id="3896" r:id="rId33"/>
    <p:sldId id="3849" r:id="rId34"/>
    <p:sldId id="3860" r:id="rId35"/>
    <p:sldId id="3861" r:id="rId36"/>
    <p:sldId id="3885" r:id="rId37"/>
    <p:sldId id="3886" r:id="rId38"/>
    <p:sldId id="3887" r:id="rId39"/>
    <p:sldId id="3888" r:id="rId40"/>
    <p:sldId id="3889" r:id="rId41"/>
    <p:sldId id="3890" r:id="rId42"/>
    <p:sldId id="3897" r:id="rId43"/>
    <p:sldId id="3898" r:id="rId44"/>
    <p:sldId id="3784" r:id="rId45"/>
    <p:sldId id="3780" r:id="rId46"/>
    <p:sldId id="2276" r:id="rId47"/>
  </p:sldIdLst>
  <p:sldSz cx="11522075" cy="6480175"/>
  <p:notesSz cx="6858000" cy="9144000"/>
  <p:custDataLst>
    <p:tags r:id="rId5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43</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44</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45</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20</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4.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slide" Target="../slides/slide20.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0.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0.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0.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0.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a:solidFill>
                  <a:srgbClr val="F2F2F2"/>
                </a:solidFill>
                <a:latin typeface="微软雅黑" panose="020B0503020204020204" pitchFamily="34" charset="-122"/>
                <a:ea typeface="微软雅黑" panose="020B0503020204020204" pitchFamily="34" charset="-122"/>
              </a:rPr>
              <a:t>第</a:t>
            </a:r>
            <a:r>
              <a:rPr lang="en-US" altLang="zh-CN" sz="1600">
                <a:solidFill>
                  <a:srgbClr val="F2F2F2"/>
                </a:solidFill>
                <a:latin typeface="微软雅黑" panose="020B0503020204020204" pitchFamily="34" charset="-122"/>
                <a:ea typeface="微软雅黑" panose="020B0503020204020204" pitchFamily="34" charset="-122"/>
              </a:rPr>
              <a:t>16</a:t>
            </a:r>
            <a:r>
              <a:rPr lang="zh-CN" altLang="en-US" sz="1600">
                <a:solidFill>
                  <a:srgbClr val="F2F2F2"/>
                </a:solidFill>
                <a:latin typeface="微软雅黑" panose="020B0503020204020204" pitchFamily="34" charset="-122"/>
                <a:ea typeface="微软雅黑" panose="020B0503020204020204" pitchFamily="34" charset="-122"/>
              </a:rPr>
              <a:t>课　亚非拉民族民主运动的高涨</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a:t>
            </a:r>
            <a:r>
              <a:rPr lang="en-US" altLang="zh-CN" sz="1400" b="1">
                <a:solidFill>
                  <a:srgbClr val="C0472D"/>
                </a:solidFill>
                <a:latin typeface="微软雅黑" panose="020B0503020204020204" pitchFamily="34" charset="-122"/>
                <a:ea typeface="微软雅黑" panose="020B0503020204020204" pitchFamily="34" charset="-122"/>
              </a:rPr>
              <a:t>16</a:t>
            </a:r>
            <a:r>
              <a:rPr lang="zh-CN" altLang="en-US" sz="1400" b="1">
                <a:solidFill>
                  <a:srgbClr val="C0472D"/>
                </a:solidFill>
                <a:latin typeface="微软雅黑" panose="020B0503020204020204" pitchFamily="34" charset="-122"/>
                <a:ea typeface="微软雅黑" panose="020B0503020204020204" pitchFamily="34" charset="-122"/>
              </a:rPr>
              <a:t>课　亚非拉民族民主运动的高涨</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16%20&#35838;&#21518;&#32032;&#20859;&#35780;&#20215;(&#21313;&#20845;)%20%20%20&#20122;&#38750;&#25289;&#27665;&#26063;&#27665;&#20027;&#36816;&#21160;&#30340;&#39640;&#28072;.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第七单元　两次世界大战</a:t>
            </a:r>
            <a:r>
              <a:rPr lang="zh-CN" altLang="en-US" sz="3600" b="1" dirty="0">
                <a:solidFill>
                  <a:schemeClr val="bg1"/>
                </a:solidFill>
                <a:effectLst>
                  <a:outerShdw blurRad="101600" dist="76200" dir="8100000" algn="tr" rotWithShape="0">
                    <a:schemeClr val="tx1">
                      <a:alpha val="15000"/>
                    </a:schemeClr>
                  </a:outerShdw>
                </a:effectLst>
                <a:latin typeface="宋体" panose="02010600030101010101" pitchFamily="2" charset="-122"/>
                <a:ea typeface="宋体" panose="02010600030101010101" pitchFamily="2"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十月革命与国际秩序的演变</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16</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亚非拉民族民主运动的高涨</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板块四  两次世界大战时期的世界</a:t>
            </a:r>
            <a:endPar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171571"/>
          <a:ext cx="10692000" cy="2284540"/>
        </p:xfrm>
        <a:graphic>
          <a:graphicData uri="http://schemas.openxmlformats.org/drawingml/2006/table">
            <a:tbl>
              <a:tblPr/>
              <a:tblGrid>
                <a:gridCol w="4121864">
                  <a:extLst>
                    <a:ext uri="{9D8B030D-6E8A-4147-A177-3AD203B41FA5}">
                      <a16:colId xmlns:a16="http://schemas.microsoft.com/office/drawing/2014/main" val="20000"/>
                    </a:ext>
                  </a:extLst>
                </a:gridCol>
                <a:gridCol w="6570136">
                  <a:extLst>
                    <a:ext uri="{9D8B030D-6E8A-4147-A177-3AD203B41FA5}">
                      <a16:colId xmlns:a16="http://schemas.microsoft.com/office/drawing/2014/main" val="20001"/>
                    </a:ext>
                  </a:extLst>
                </a:gridCol>
              </a:tblGrid>
              <a:tr h="2268252">
                <a:tc>
                  <a:txBody>
                    <a:bodyPr/>
                    <a:lstStyle/>
                    <a:p>
                      <a:pPr algn="ctr" hangingPunct="0">
                        <a:lnSpc>
                          <a:spcPct val="150000"/>
                        </a:lnSpc>
                        <a:spcAft>
                          <a:spcPts val="0"/>
                        </a:spcAft>
                        <a:tabLst>
                          <a:tab pos="4770755" algn="l"/>
                        </a:tabLst>
                      </a:pP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第三阶段</a:t>
                      </a:r>
                      <a:endParaRPr lang="en-US" alt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endParaRPr>
                    </a:p>
                    <a:p>
                      <a:pPr algn="ctr" hangingPunct="0">
                        <a:lnSpc>
                          <a:spcPct val="150000"/>
                        </a:lnSpc>
                        <a:spcAft>
                          <a:spcPts val="0"/>
                        </a:spcAft>
                        <a:tabLst>
                          <a:tab pos="4770755" algn="l"/>
                        </a:tabLst>
                      </a:pPr>
                      <a:r>
                        <a:rPr lang="en-US" sz="2600" b="1" kern="100" dirty="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(1940—1942</a:t>
                      </a:r>
                      <a:r>
                        <a:rPr lang="zh-CN" sz="26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a:t>
                      </a:r>
                      <a:r>
                        <a:rPr lang="en-US" sz="2600" b="1" kern="100" dirty="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斗争要求</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甘地发动了要求英国立即撤离的</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6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en-US"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行动。</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r>
                        <a:rPr lang="zh-CN" sz="26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600" b="1" kern="100" dirty="0">
                          <a:effectLst/>
                          <a:latin typeface="Times New Roman" panose="02020603050405020304" pitchFamily="18" charset="0"/>
                          <a:ea typeface="宋体" panose="02010600030101010101" pitchFamily="2" charset="-122"/>
                          <a:cs typeface="Times New Roman" panose="02020603050405020304" pitchFamily="18" charset="0"/>
                        </a:rPr>
                        <a:t>英印当局逮捕了甘地和国大党重要领导人，非暴力不合作运动陷入低谷</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2933" marR="629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文本框 1"/>
          <p:cNvSpPr txBox="1"/>
          <p:nvPr/>
        </p:nvSpPr>
        <p:spPr>
          <a:xfrm>
            <a:off x="4950558" y="179062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退出印度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14422"/>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非洲独立意识的觉醒</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填序号</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埃及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华夫脱运动，结果是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；后进行护宪运动，要求英国放弃特权，但未获完全成功。</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摩洛哥里夫地区的人民在酋长克里姆领导下的斗争，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埃塞俄比亚的抗意斗争</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en-US" altLang="zh-CN" kern="100" dirty="0">
                <a:latin typeface="Times New Roman" panose="02020603050405020304" pitchFamily="18" charset="0"/>
                <a:cs typeface="Courier New" panose="02070309020205020404" pitchFamily="49" charset="0"/>
              </a:rPr>
              <a:t>1923</a:t>
            </a:r>
            <a:r>
              <a:rPr lang="zh-CN" altLang="zh-CN" kern="100" dirty="0">
                <a:latin typeface="Times New Roman" panose="02020603050405020304" pitchFamily="18" charset="0"/>
                <a:cs typeface="Times New Roman" panose="02020603050405020304" pitchFamily="18" charset="0"/>
              </a:rPr>
              <a:t>年，联合</a:t>
            </a:r>
            <a:r>
              <a:rPr lang="en-US" altLang="zh-CN" kern="100" dirty="0">
                <a:latin typeface="Times New Roman" panose="02020603050405020304" pitchFamily="18" charset="0"/>
                <a:cs typeface="Courier New" panose="02070309020205020404" pitchFamily="49" charset="0"/>
              </a:rPr>
              <a:t>12</a:t>
            </a:r>
            <a:r>
              <a:rPr lang="zh-CN" altLang="zh-CN" kern="100" dirty="0">
                <a:latin typeface="Times New Roman" panose="02020603050405020304" pitchFamily="18" charset="0"/>
                <a:cs typeface="Times New Roman" panose="02020603050405020304" pitchFamily="18" charset="0"/>
              </a:rPr>
              <a:t>个部落，建立里夫共和国；</a:t>
            </a:r>
            <a:r>
              <a:rPr lang="en-US" altLang="zh-CN" kern="100" dirty="0">
                <a:latin typeface="Times New Roman" panose="02020603050405020304" pitchFamily="18" charset="0"/>
                <a:cs typeface="Courier New" panose="02070309020205020404" pitchFamily="49" charset="0"/>
              </a:rPr>
              <a:t>1926</a:t>
            </a:r>
            <a:r>
              <a:rPr lang="zh-CN" altLang="zh-CN" kern="100" dirty="0">
                <a:latin typeface="Times New Roman" panose="02020603050405020304" pitchFamily="18" charset="0"/>
                <a:cs typeface="Times New Roman" panose="02020603050405020304" pitchFamily="18" charset="0"/>
              </a:rPr>
              <a:t>年，共和国被西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法殖民军扼杀　</a:t>
            </a: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取得胜利，</a:t>
            </a:r>
            <a:r>
              <a:rPr lang="en-US" altLang="zh-CN" kern="100" dirty="0">
                <a:latin typeface="Times New Roman" panose="02020603050405020304" pitchFamily="18" charset="0"/>
                <a:cs typeface="Courier New" panose="02070309020205020404" pitchFamily="49" charset="0"/>
              </a:rPr>
              <a:t>1941</a:t>
            </a:r>
            <a:r>
              <a:rPr lang="zh-CN" altLang="zh-CN" kern="100" dirty="0">
                <a:latin typeface="Times New Roman" panose="02020603050405020304" pitchFamily="18" charset="0"/>
                <a:cs typeface="Times New Roman" panose="02020603050405020304" pitchFamily="18" charset="0"/>
              </a:rPr>
              <a:t>年恢复国家独立　</a:t>
            </a: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英国承认其为独立主权国家，但保留某些特权　</a:t>
            </a:r>
            <a:r>
              <a:rPr lang="en-US"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实行改革，走上现代化之路　</a:t>
            </a:r>
            <a:r>
              <a:rPr lang="en-US" altLang="zh-CN" kern="100" dirty="0">
                <a:latin typeface="宋体" panose="02010600030101010101" pitchFamily="2" charset="-122"/>
                <a:cs typeface="Times New Roman" panose="02020603050405020304" pitchFamily="18" charset="0"/>
              </a:rPr>
              <a:t>⑤</a:t>
            </a:r>
            <a:r>
              <a:rPr lang="en-US" altLang="zh-CN" kern="100" dirty="0">
                <a:latin typeface="Times New Roman" panose="02020603050405020304" pitchFamily="18" charset="0"/>
                <a:cs typeface="Courier New" panose="02070309020205020404" pitchFamily="49" charset="0"/>
              </a:rPr>
              <a:t>1922</a:t>
            </a:r>
            <a:r>
              <a:rPr lang="zh-CN" altLang="zh-CN" kern="100" dirty="0">
                <a:latin typeface="Times New Roman" panose="02020603050405020304" pitchFamily="18" charset="0"/>
                <a:cs typeface="Times New Roman" panose="02020603050405020304" pitchFamily="18" charset="0"/>
              </a:rPr>
              <a:t>年，宣布为独立的君主立宪国家，</a:t>
            </a:r>
            <a:r>
              <a:rPr lang="en-US" altLang="zh-CN" kern="100" dirty="0">
                <a:latin typeface="Times New Roman" panose="02020603050405020304" pitchFamily="18" charset="0"/>
                <a:cs typeface="Courier New" panose="02070309020205020404" pitchFamily="49" charset="0"/>
              </a:rPr>
              <a:t>1923</a:t>
            </a:r>
            <a:r>
              <a:rPr lang="zh-CN" altLang="zh-CN" kern="100" dirty="0">
                <a:latin typeface="Times New Roman" panose="02020603050405020304" pitchFamily="18" charset="0"/>
                <a:cs typeface="Times New Roman" panose="02020603050405020304" pitchFamily="18" charset="0"/>
              </a:rPr>
              <a:t>年，颁布第一部宪法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256981" y="1367879"/>
            <a:ext cx="906017"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③⑤</a:t>
            </a:r>
            <a:endParaRPr lang="zh-CN" altLang="en-US" dirty="0"/>
          </a:p>
        </p:txBody>
      </p:sp>
      <p:sp>
        <p:nvSpPr>
          <p:cNvPr id="4" name="文本框 3"/>
          <p:cNvSpPr txBox="1"/>
          <p:nvPr/>
        </p:nvSpPr>
        <p:spPr>
          <a:xfrm>
            <a:off x="9181417" y="2447999"/>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①</a:t>
            </a:r>
            <a:endParaRPr lang="zh-CN" altLang="en-US" dirty="0"/>
          </a:p>
        </p:txBody>
      </p:sp>
      <p:sp>
        <p:nvSpPr>
          <p:cNvPr id="5" name="文本框 4"/>
          <p:cNvSpPr txBox="1"/>
          <p:nvPr/>
        </p:nvSpPr>
        <p:spPr>
          <a:xfrm>
            <a:off x="4788929" y="3022868"/>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②</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4950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拉丁美洲的民族民主革命与改革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时间</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世纪二三十年代。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2780502"/>
          <a:ext cx="10692000" cy="2419436"/>
        </p:xfrm>
        <a:graphic>
          <a:graphicData uri="http://schemas.openxmlformats.org/drawingml/2006/table">
            <a:tbl>
              <a:tblPr/>
              <a:tblGrid>
                <a:gridCol w="1366281">
                  <a:extLst>
                    <a:ext uri="{9D8B030D-6E8A-4147-A177-3AD203B41FA5}">
                      <a16:colId xmlns:a16="http://schemas.microsoft.com/office/drawing/2014/main" val="20000"/>
                    </a:ext>
                  </a:extLst>
                </a:gridCol>
                <a:gridCol w="9325719">
                  <a:extLst>
                    <a:ext uri="{9D8B030D-6E8A-4147-A177-3AD203B41FA5}">
                      <a16:colId xmlns:a16="http://schemas.microsoft.com/office/drawing/2014/main" val="20001"/>
                    </a:ext>
                  </a:extLst>
                </a:gridCol>
              </a:tblGrid>
              <a:tr h="331204">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概况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99442">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阿根廷</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共产党领导，举行反对外国资本的罢工，与警察战斗</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59924">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智利</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左派力量团结其他社会阶层，成立人民阵线政府，防止法西斯势力上台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8" y="862469"/>
          <a:ext cx="10692000" cy="4897898"/>
        </p:xfrm>
        <a:graphic>
          <a:graphicData uri="http://schemas.openxmlformats.org/drawingml/2006/table">
            <a:tbl>
              <a:tblPr/>
              <a:tblGrid>
                <a:gridCol w="1529575">
                  <a:extLst>
                    <a:ext uri="{9D8B030D-6E8A-4147-A177-3AD203B41FA5}">
                      <a16:colId xmlns:a16="http://schemas.microsoft.com/office/drawing/2014/main" val="20000"/>
                    </a:ext>
                  </a:extLst>
                </a:gridCol>
                <a:gridCol w="9162425">
                  <a:extLst>
                    <a:ext uri="{9D8B030D-6E8A-4147-A177-3AD203B41FA5}">
                      <a16:colId xmlns:a16="http://schemas.microsoft.com/office/drawing/2014/main" val="20001"/>
                    </a:ext>
                  </a:extLst>
                </a:gridCol>
              </a:tblGrid>
              <a:tr h="331204">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国家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概况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816304">
                <a:tc>
                  <a:txBody>
                    <a:bodyPr/>
                    <a:lstStyle/>
                    <a:p>
                      <a:pPr algn="just" hangingPunct="0">
                        <a:lnSpc>
                          <a:spcPct val="13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尼加拉瓜</a:t>
                      </a:r>
                      <a:endParaRPr lang="zh-CN" sz="105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dist" hangingPunct="0">
                        <a:lnSpc>
                          <a:spcPct val="130000"/>
                        </a:lnSpc>
                        <a:spcAft>
                          <a:spcPts val="0"/>
                        </a:spcAft>
                        <a:tabLst>
                          <a:tab pos="4770755" algn="l"/>
                        </a:tabLst>
                      </a:pPr>
                      <a:r>
                        <a:rPr lang="en-US" sz="28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1926</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年，桑地诺带领游击队，以</a:t>
                      </a:r>
                      <a:r>
                        <a:rPr lang="en-US" sz="2800" b="1" kern="100" spc="0" baseline="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spc="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en-US" altLang="zh-CN" sz="2800" b="1" kern="100" spc="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sz="2800" b="1" kern="100" spc="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p>
                    <a:p>
                      <a:pPr algn="just" hangingPunct="0">
                        <a:lnSpc>
                          <a:spcPct val="130000"/>
                        </a:lnSpc>
                        <a:spcAft>
                          <a:spcPts val="0"/>
                        </a:spcAft>
                        <a:tabLst>
                          <a:tab pos="4770755" algn="l"/>
                        </a:tabLst>
                      </a:pPr>
                      <a:r>
                        <a:rPr lang="en-US" altLang="zh-CN" sz="2800" b="1" kern="100" spc="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sz="2800" b="1" kern="100" spc="0" baseline="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为目标，高举象征</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自由或死亡</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的红黑双色战旗，与美国扶植的反动独裁政权展开武装斗争，迫使美军于</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年撤出尼加拉瓜。次年，桑地诺遭当局刺杀。桑地诺被誉为</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人民的良心</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美洲自由的标志</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59924">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墨西哥</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任总统期间，对内推行土地改革，改组国民革命</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党，发展教育，限制教会，遏制军人势力，确立总统一任制度；对外捍卫国家主权和本国资源，将石油行业收归国有</a:t>
                      </a:r>
                      <a:endParaRPr lang="zh-CN" sz="105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文本框 4"/>
          <p:cNvSpPr txBox="1"/>
          <p:nvPr/>
        </p:nvSpPr>
        <p:spPr>
          <a:xfrm>
            <a:off x="7762478" y="1478027"/>
            <a:ext cx="3416320"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把美国侵略者赶出国</a:t>
            </a:r>
            <a:endParaRPr lang="zh-CN" altLang="en-US" dirty="0"/>
          </a:p>
        </p:txBody>
      </p:sp>
      <p:sp>
        <p:nvSpPr>
          <p:cNvPr id="7" name="矩形 6"/>
          <p:cNvSpPr/>
          <p:nvPr/>
        </p:nvSpPr>
        <p:spPr>
          <a:xfrm>
            <a:off x="1893809" y="2001247"/>
            <a:ext cx="54373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土</a:t>
            </a:r>
            <a:endParaRPr lang="zh-CN" altLang="en-US" dirty="0"/>
          </a:p>
        </p:txBody>
      </p:sp>
      <p:sp>
        <p:nvSpPr>
          <p:cNvPr id="8" name="文本框 7"/>
          <p:cNvSpPr txBox="1"/>
          <p:nvPr/>
        </p:nvSpPr>
        <p:spPr>
          <a:xfrm>
            <a:off x="1893809" y="423973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卡德纳斯</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287140"/>
            <a:ext cx="10692000" cy="1384995"/>
          </a:xfrm>
        </p:spPr>
        <p:txBody>
          <a:bodyPr/>
          <a:lstStyle/>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亚非拉民族民主运动高潮的影响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沉重打击了帝国主义和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a:t>
            </a:r>
            <a:r>
              <a:rPr lang="zh-CN" altLang="zh-CN" kern="100" dirty="0">
                <a:latin typeface="Times New Roman" panose="02020603050405020304" pitchFamily="18" charset="0"/>
                <a:cs typeface="Times New Roman" panose="02020603050405020304" pitchFamily="18" charset="0"/>
              </a:rPr>
              <a:t>，动摇了世界殖民体系，成为影响</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的重要因素。</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9757481" y="243038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殖民主</a:t>
            </a:r>
            <a:endParaRPr lang="zh-CN" altLang="en-US" dirty="0"/>
          </a:p>
        </p:txBody>
      </p:sp>
      <p:sp>
        <p:nvSpPr>
          <p:cNvPr id="5" name="矩形 4"/>
          <p:cNvSpPr/>
          <p:nvPr/>
        </p:nvSpPr>
        <p:spPr>
          <a:xfrm>
            <a:off x="415037" y="3068534"/>
            <a:ext cx="543739"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义</a:t>
            </a:r>
            <a:endParaRPr lang="zh-CN" altLang="en-US" dirty="0"/>
          </a:p>
        </p:txBody>
      </p:sp>
      <p:sp>
        <p:nvSpPr>
          <p:cNvPr id="6" name="文本框 5"/>
          <p:cNvSpPr txBox="1"/>
          <p:nvPr/>
        </p:nvSpPr>
        <p:spPr>
          <a:xfrm>
            <a:off x="6445113" y="3034666"/>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国际秩序</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视野拓展</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亚非拉民族</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民主</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运动的推动因素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王斯德在《世界通史》中指出</a:t>
            </a:r>
            <a:r>
              <a:rPr lang="zh-CN" altLang="en-US" kern="100" dirty="0">
                <a:latin typeface="宋体" panose="02010600030101010101" pitchFamily="2" charset="-122"/>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战争和革命的年代促发了民族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运动的第一波高潮。</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请结合所学知识指出这里的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战争和革命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的含义及其影响。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295252"/>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含义</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第一次世界大战和十月革命。影响</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推动</a:t>
            </a:r>
            <a:r>
              <a:rPr lang="zh-CN" altLang="zh-CN" b="1" kern="100" dirty="0">
                <a:solidFill>
                  <a:schemeClr val="tx1"/>
                </a:solidFill>
                <a:ea typeface="华文楷体" panose="02010600040101010101" pitchFamily="2" charset="-122"/>
                <a:cs typeface="Times New Roman" panose="02020603050405020304" pitchFamily="18" charset="0"/>
              </a:rPr>
              <a:t>了亚非拉民族民主运动的高涨。</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【思维拓展】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20</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世纪初亚洲各国人民斗争的任务与性质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世纪初，亚洲各国人民掀起的斗争，一方面</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因为帝国主义侵略加深了民族危机，另一方面</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因为亚洲各国的封建统治阶级在不同程度上都依附于帝国主义，所以亚洲人民的任务既要反帝又要反封建，其性质是民族民主革命。</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7666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【视野拓展】甘地的非暴力不合作思想</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甘地</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曾</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我并不是因为印度衰弱才号召印度实行非暴力主义，而正是因为认识了印度的力量我才号召印度实行非暴力主义。</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你如何理解</a:t>
            </a:r>
            <a:r>
              <a:rPr lang="zh-CN" altLang="en-US" kern="100" dirty="0">
                <a:latin typeface="Times New Roman" panose="02020603050405020304" pitchFamily="18" charset="0"/>
                <a:cs typeface="Times New Roman" panose="02020603050405020304" pitchFamily="18" charset="0"/>
              </a:rPr>
              <a:t>甘地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认识了印度的力量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3924163"/>
            <a:ext cx="7722264"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印度人民深受压迫，反抗性较强。</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【思维拓展】埃及独立斗争的特点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是在第一次世界大战和十月革命影响下发生的，爆发的直接原因是帝国主义企图加强</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对埃及的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殖民统治。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领导者是本国的民族资产阶级。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取得了有条件的独立。</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847"/>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【视野拓展】墨西哥</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民族民主运动爆发</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的原因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en-US" kern="100" dirty="0">
                <a:latin typeface="Times New Roman" panose="02020603050405020304" pitchFamily="18" charset="0"/>
                <a:ea typeface="华文楷体" panose="02010600040101010101" pitchFamily="2" charset="-122"/>
                <a:cs typeface="Courier New" panose="02070309020205020404" pitchFamily="49"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en-US"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在经济上</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，墨西哥</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国内的封建大地产制占据统治地位，外国资本垄断了工矿企业等经济命脉，阻碍了民族经济实现工业化</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Times New Roman" panose="02020603050405020304" pitchFamily="18" charset="0"/>
              </a:rPr>
              <a:t>2</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在政治上</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帝国主义</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持傀儡</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政权</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独裁统治。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1988237"/>
          </a:xfrm>
        </p:spPr>
        <p:txBody>
          <a:bodyPr/>
          <a:lstStyle/>
          <a:p>
            <a:pPr algn="just" hangingPunct="0">
              <a:lnSpc>
                <a:spcPct val="150000"/>
              </a:lnSpc>
              <a:spcAft>
                <a:spcPts val="0"/>
              </a:spcAft>
              <a:tabLst>
                <a:tab pos="4770755" algn="l"/>
              </a:tabLst>
            </a:pPr>
            <a:r>
              <a:rPr lang="en-US" altLang="zh-CN" kern="100" spc="100" dirty="0">
                <a:latin typeface="Times New Roman" panose="02020603050405020304" pitchFamily="18" charset="0"/>
                <a:cs typeface="Courier New" panose="02070309020205020404" pitchFamily="49" charset="0"/>
              </a:rPr>
              <a:t>1.</a:t>
            </a:r>
            <a:r>
              <a:rPr lang="zh-CN" altLang="zh-CN" kern="100" spc="100" dirty="0">
                <a:latin typeface="Times New Roman" panose="02020603050405020304" pitchFamily="18" charset="0"/>
                <a:cs typeface="Times New Roman" panose="02020603050405020304" pitchFamily="18" charset="0"/>
              </a:rPr>
              <a:t>分析</a:t>
            </a:r>
            <a:r>
              <a:rPr lang="en-US" altLang="zh-CN" kern="100" spc="100" dirty="0">
                <a:latin typeface="Times New Roman" panose="02020603050405020304" pitchFamily="18" charset="0"/>
                <a:cs typeface="Courier New" panose="02070309020205020404" pitchFamily="49" charset="0"/>
              </a:rPr>
              <a:t>19</a:t>
            </a:r>
            <a:r>
              <a:rPr lang="zh-CN" altLang="zh-CN" kern="100" spc="100" dirty="0">
                <a:latin typeface="Times New Roman" panose="02020603050405020304" pitchFamily="18" charset="0"/>
                <a:cs typeface="Times New Roman" panose="02020603050405020304" pitchFamily="18" charset="0"/>
              </a:rPr>
              <a:t>世纪末</a:t>
            </a:r>
            <a:r>
              <a:rPr lang="en-US" altLang="zh-CN" kern="100" spc="100" dirty="0">
                <a:latin typeface="Times New Roman" panose="02020603050405020304" pitchFamily="18" charset="0"/>
                <a:cs typeface="Courier New" panose="02070309020205020404" pitchFamily="49" charset="0"/>
              </a:rPr>
              <a:t>20</a:t>
            </a:r>
            <a:r>
              <a:rPr lang="zh-CN" altLang="zh-CN" kern="100" spc="100" dirty="0">
                <a:latin typeface="Times New Roman" panose="02020603050405020304" pitchFamily="18" charset="0"/>
                <a:cs typeface="Times New Roman" panose="02020603050405020304" pitchFamily="18" charset="0"/>
              </a:rPr>
              <a:t>世纪初亚非拉民族民主运动高涨的原因和发展趋势</a:t>
            </a:r>
            <a:endParaRPr lang="zh-CN" altLang="zh-CN" sz="1050" kern="100" spc="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运用列表的方法比较亚非拉民族民主运动的历史背景</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运动特点</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亚非拉民族民主运动的高涨</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25403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两次世界大战之间，辽阔的亚非拉地区，社会经济关系要比欧洲复杂得多，经济发展水平的不平衡性，远非欧洲所能比拟。在一些国家中，资本主义关系有了较大发展，产生了无产阶级和资产阶级，形成了这两大阶级的政党和政治组织。</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659784"/>
          </a:xfrm>
        </p:spPr>
        <p:txBody>
          <a:bodyPr/>
          <a:lstStyle/>
          <a:p>
            <a:r>
              <a:rPr lang="zh-CN" altLang="zh-CN" kern="100" dirty="0">
                <a:solidFill>
                  <a:sysClr val="windowText" lastClr="000000"/>
                </a:solidFill>
                <a:latin typeface="Times New Roman" panose="02020603050405020304" pitchFamily="18" charset="0"/>
                <a:ea typeface="华文楷体" panose="02010600040101010101" pitchFamily="2" charset="-122"/>
                <a:cs typeface="Times New Roman" panose="02020603050405020304" pitchFamily="18" charset="0"/>
              </a:rPr>
              <a:t>在另外一些国家中，经济发展比较落后，资本主义关系比较薄弱，资产阶级有较多</a:t>
            </a:r>
            <a:r>
              <a:rPr lang="zh-CN" altLang="en-US" kern="100" dirty="0">
                <a:solidFill>
                  <a:sysClr val="windowText" lastClr="000000"/>
                </a:solidFill>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solidFill>
                  <a:sysClr val="windowText" lastClr="000000"/>
                </a:solidFill>
                <a:latin typeface="Times New Roman" panose="02020603050405020304" pitchFamily="18" charset="0"/>
                <a:ea typeface="华文楷体" panose="02010600040101010101" pitchFamily="2" charset="-122"/>
                <a:cs typeface="Times New Roman" panose="02020603050405020304" pitchFamily="18" charset="0"/>
              </a:rPr>
              <a:t>政治经验，而无产阶级还不能形成独立的政治力量。还有一些国家经济发展更为落后，封建宗法关系甚至原始部落经济占着统治地位。</a:t>
            </a:r>
            <a:endParaRPr lang="en-US" altLang="zh-CN" kern="100" dirty="0">
              <a:solidFill>
                <a:sysClr val="windowText" lastClr="000000"/>
              </a:solidFill>
              <a:latin typeface="Times New Roman" panose="02020603050405020304" pitchFamily="18" charset="0"/>
              <a:ea typeface="华文楷体" panose="02010600040101010101" pitchFamily="2" charset="-122"/>
              <a:cs typeface="Times New Roman" panose="02020603050405020304" pitchFamily="18" charset="0"/>
            </a:endParaRPr>
          </a:p>
          <a:p>
            <a:pPr algn="r"/>
            <a:r>
              <a:rPr lang="en-US" altLang="zh-CN" kern="100" dirty="0">
                <a:solidFill>
                  <a:sysClr val="windowText" lastClr="000000"/>
                </a:solidFill>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solidFill>
                  <a:sysClr val="windowText" lastClr="000000"/>
                </a:solidFill>
                <a:latin typeface="Times New Roman" panose="02020603050405020304" pitchFamily="18" charset="0"/>
                <a:ea typeface="华文仿宋" panose="02010600040101010101" pitchFamily="2" charset="-122"/>
                <a:cs typeface="Times New Roman" panose="02020603050405020304" pitchFamily="18" charset="0"/>
              </a:rPr>
              <a:t>摘编自彭树智《两次世界大战之间亚非拉民族民主运动的类型分析》</a:t>
            </a:r>
            <a:endParaRPr lang="zh-CN"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133195"/>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根据史料一并结合所学知识，简要归纳亚非拉地区民族民主运动多元化的表现，并指出其出现的根源。</a:t>
            </a:r>
            <a:endParaRPr lang="zh-CN" altLang="zh-CN" sz="1050" kern="100" dirty="0">
              <a:latin typeface="宋体" panose="02010600030101010101" pitchFamily="2" charset="-122"/>
              <a:cs typeface="Courier New" panose="02070309020205020404" pitchFamily="49" charset="0"/>
            </a:endParaRPr>
          </a:p>
        </p:txBody>
      </p:sp>
      <p:sp>
        <p:nvSpPr>
          <p:cNvPr id="7" name="矩形 6"/>
          <p:cNvSpPr/>
          <p:nvPr/>
        </p:nvSpPr>
        <p:spPr>
          <a:xfrm>
            <a:off x="415037" y="1894916"/>
            <a:ext cx="10692000" cy="4013406"/>
          </a:xfrm>
          <a:prstGeom prst="rect">
            <a:avLst/>
          </a:prstGeom>
        </p:spPr>
        <p:txBody>
          <a:bodyPr wrap="square">
            <a:spAutoFit/>
          </a:bodyPr>
          <a:lstStyle/>
          <a:p>
            <a:pPr algn="just" hangingPunct="0">
              <a:lnSpc>
                <a:spcPct val="13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表现</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无产阶级领导的民族民主运动，如中国共产党领导的新民主主义革命；民族资产阶级领导的民族民主运动，如印度的非暴力不合作运动；小资产阶级领导的民族民主运动，如尼加拉瓜桑地诺领导的抗美游击战争；爱国封建贵族领导的民族民主运动，如埃塞俄比亚反抗意大利的侵略战争；爱国部落酋长领导的民族民主运动，如摩洛哥里夫部落的独立战争。根源</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经济发展水平的不平衡性和社会经济关系的复杂性。</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世纪上半叶，民族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运动的特点与意义是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无论从规模上还是从结果上看，都表现出浪潮初起的特征，它的意义主要在于打开了殖民体系的缺口，展示出现代民族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运动的内涵，为以后更大规模和更高层次的民族</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民主</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运动浪潮的兴起提供了范例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经验和教训。</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摘编自王斯德主编《世界通史》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36235"/>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根据史料二，分析</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世纪上半叶民族</a:t>
            </a:r>
            <a:r>
              <a:rPr lang="zh-CN" altLang="en-US" kern="100" dirty="0">
                <a:latin typeface="Times New Roman" panose="02020603050405020304" pitchFamily="18" charset="0"/>
                <a:cs typeface="Times New Roman" panose="02020603050405020304" pitchFamily="18" charset="0"/>
              </a:rPr>
              <a:t>民主</a:t>
            </a:r>
            <a:r>
              <a:rPr lang="zh-CN" altLang="zh-CN" kern="100" dirty="0">
                <a:latin typeface="Times New Roman" panose="02020603050405020304" pitchFamily="18" charset="0"/>
                <a:cs typeface="Times New Roman" panose="02020603050405020304" pitchFamily="18" charset="0"/>
              </a:rPr>
              <a:t>运动的意义。</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67464"/>
            <a:ext cx="10692000" cy="1315040"/>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冲击了</a:t>
            </a:r>
            <a:r>
              <a:rPr lang="zh-CN" altLang="en-US" b="1" kern="100" dirty="0">
                <a:solidFill>
                  <a:schemeClr val="tx1"/>
                </a:solidFill>
                <a:ea typeface="华文楷体" panose="02010600040101010101" pitchFamily="2" charset="-122"/>
                <a:cs typeface="Times New Roman" panose="02020603050405020304" pitchFamily="18" charset="0"/>
              </a:rPr>
              <a:t>资本主义世界</a:t>
            </a:r>
            <a:r>
              <a:rPr lang="zh-CN" altLang="zh-CN" b="1" kern="100" dirty="0">
                <a:solidFill>
                  <a:schemeClr val="tx1"/>
                </a:solidFill>
                <a:ea typeface="华文楷体" panose="02010600040101010101" pitchFamily="2" charset="-122"/>
                <a:cs typeface="Times New Roman" panose="02020603050405020304" pitchFamily="18" charset="0"/>
              </a:rPr>
              <a:t>殖民体系；为以后更大规模和更高层次的民族</a:t>
            </a:r>
            <a:r>
              <a:rPr lang="zh-CN" altLang="en-US" b="1" kern="100" dirty="0">
                <a:solidFill>
                  <a:schemeClr val="tx1"/>
                </a:solidFill>
                <a:ea typeface="华文楷体" panose="02010600040101010101" pitchFamily="2" charset="-122"/>
                <a:cs typeface="Times New Roman" panose="02020603050405020304" pitchFamily="18" charset="0"/>
              </a:rPr>
              <a:t>民主</a:t>
            </a:r>
            <a:r>
              <a:rPr lang="zh-CN" altLang="zh-CN" b="1" kern="100" dirty="0">
                <a:solidFill>
                  <a:schemeClr val="tx1"/>
                </a:solidFill>
                <a:ea typeface="华文楷体" panose="02010600040101010101" pitchFamily="2" charset="-122"/>
                <a:cs typeface="Times New Roman" panose="02020603050405020304" pitchFamily="18" charset="0"/>
              </a:rPr>
              <a:t>运动浪潮的兴起准备了条件。</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6199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两次世界大战之间民族民主运动高涨的原因及特点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en-US" kern="100" dirty="0">
                <a:latin typeface="宋体" panose="02010600030101010101" pitchFamily="2" charset="-122"/>
                <a:cs typeface="Times New Roman" panose="02020603050405020304" pitchFamily="18" charset="0"/>
              </a:rPr>
              <a:t>亚非拉地区</a:t>
            </a:r>
            <a:r>
              <a:rPr lang="zh-CN" altLang="zh-CN" kern="100" dirty="0">
                <a:latin typeface="Times New Roman" panose="02020603050405020304" pitchFamily="18" charset="0"/>
                <a:cs typeface="Times New Roman" panose="02020603050405020304" pitchFamily="18" charset="0"/>
              </a:rPr>
              <a:t>民族资本主义经济得到发展，资产阶级力量壮大。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第一次世界大战期间，英法等殖民国家暂时放松了对其他国家的侵略，为殖民地半殖民地经济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政治发展创造了条件。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第一次世界大战削弱了帝国主义的殖民力量，进一步促进了殖民地半殖民地国家的民族觉醒。</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④</a:t>
            </a:r>
            <a:r>
              <a:rPr lang="zh-CN" altLang="zh-CN" kern="100" dirty="0">
                <a:latin typeface="Times New Roman" panose="02020603050405020304" pitchFamily="18" charset="0"/>
                <a:cs typeface="Times New Roman" panose="02020603050405020304" pitchFamily="18" charset="0"/>
              </a:rPr>
              <a:t>俄国十月革命鼓舞了殖民地半殖民地人民的斗争。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6932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特点</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同一性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共同反对殖民统治，争取民族独立和实现民族国家的现代化。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多样性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由于社会经济发展水平和历史文化传统的差异，民族民主运动有多种类型和发展道路。类型有武装斗争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非暴力不合作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民主改革等；领导阶级有无产阶级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资产阶级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封建统治者等。</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96516"/>
          </a:xfrm>
        </p:spPr>
        <p:txBody>
          <a:bodyPr/>
          <a:lstStyle/>
          <a:p>
            <a:pPr lvl="0" algn="just" hangingPunct="0">
              <a:lnSpc>
                <a:spcPct val="150000"/>
              </a:lnSpc>
              <a:spcAft>
                <a:spcPts val="0"/>
              </a:spcAft>
              <a:tabLst>
                <a:tab pos="4770755" algn="l"/>
              </a:tabLst>
            </a:pPr>
            <a:r>
              <a:rPr lang="zh-CN" altLang="zh-CN" kern="100" dirty="0">
                <a:solidFill>
                  <a:prstClr val="black"/>
                </a:solidFill>
                <a:latin typeface="宋体" panose="02010600030101010101" pitchFamily="2" charset="-122"/>
                <a:cs typeface="Times New Roman" panose="02020603050405020304" pitchFamily="18" charset="0"/>
              </a:rPr>
              <a:t>③</a:t>
            </a:r>
            <a:r>
              <a:rPr lang="zh-CN" altLang="zh-CN" kern="100" dirty="0">
                <a:solidFill>
                  <a:prstClr val="black"/>
                </a:solidFill>
                <a:latin typeface="Times New Roman" panose="02020603050405020304" pitchFamily="18" charset="0"/>
                <a:cs typeface="Times New Roman" panose="02020603050405020304" pitchFamily="18" charset="0"/>
              </a:rPr>
              <a:t>时代性</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第一次世界大战后初期的民族</a:t>
            </a:r>
            <a:r>
              <a:rPr lang="zh-CN" altLang="en-US" kern="100" dirty="0">
                <a:solidFill>
                  <a:prstClr val="black"/>
                </a:solidFill>
                <a:latin typeface="Times New Roman" panose="02020603050405020304" pitchFamily="18" charset="0"/>
                <a:cs typeface="Times New Roman" panose="02020603050405020304" pitchFamily="18" charset="0"/>
              </a:rPr>
              <a:t>民主</a:t>
            </a:r>
            <a:r>
              <a:rPr lang="zh-CN" altLang="zh-CN" kern="100" dirty="0">
                <a:solidFill>
                  <a:prstClr val="black"/>
                </a:solidFill>
                <a:latin typeface="Times New Roman" panose="02020603050405020304" pitchFamily="18" charset="0"/>
                <a:cs typeface="Times New Roman" panose="02020603050405020304" pitchFamily="18" charset="0"/>
              </a:rPr>
              <a:t>运动深受十月革命和</a:t>
            </a:r>
            <a:r>
              <a:rPr lang="zh-CN" altLang="zh-CN" kern="100" spc="-100" dirty="0">
                <a:solidFill>
                  <a:prstClr val="black"/>
                </a:solidFill>
                <a:latin typeface="Times New Roman" panose="02020603050405020304" pitchFamily="18" charset="0"/>
                <a:cs typeface="Times New Roman" panose="02020603050405020304" pitchFamily="18" charset="0"/>
              </a:rPr>
              <a:t>第一次世界大战的影响，以争取民族独立和建立民主政权为主</a:t>
            </a:r>
            <a:r>
              <a:rPr lang="zh-CN" altLang="en-US" kern="100" spc="-100" dirty="0">
                <a:solidFill>
                  <a:prstClr val="black"/>
                </a:solidFill>
                <a:latin typeface="Times New Roman" panose="02020603050405020304" pitchFamily="18" charset="0"/>
                <a:cs typeface="Times New Roman" panose="02020603050405020304" pitchFamily="18" charset="0"/>
              </a:rPr>
              <a:t>要目的</a:t>
            </a:r>
            <a:r>
              <a:rPr lang="zh-CN" altLang="zh-CN" kern="100" spc="-100" dirty="0">
                <a:solidFill>
                  <a:prstClr val="black"/>
                </a:solidFill>
                <a:latin typeface="Times New Roman" panose="02020603050405020304" pitchFamily="18" charset="0"/>
                <a:cs typeface="Times New Roman" panose="02020603050405020304" pitchFamily="18" charset="0"/>
              </a:rPr>
              <a:t>；第二次世界大战前夕的民族民主运动，被更多地赋予了反法西斯的</a:t>
            </a:r>
            <a:r>
              <a:rPr lang="zh-CN" altLang="en-US" kern="100" spc="-100" dirty="0">
                <a:solidFill>
                  <a:prstClr val="black"/>
                </a:solidFill>
                <a:latin typeface="Times New Roman" panose="02020603050405020304" pitchFamily="18" charset="0"/>
                <a:cs typeface="Times New Roman" panose="02020603050405020304" pitchFamily="18" charset="0"/>
              </a:rPr>
              <a:t>内涵</a:t>
            </a:r>
            <a:r>
              <a:rPr lang="zh-CN" altLang="zh-CN" kern="100" spc="-100" dirty="0">
                <a:solidFill>
                  <a:prstClr val="black"/>
                </a:solidFill>
                <a:latin typeface="Times New Roman" panose="02020603050405020304" pitchFamily="18" charset="0"/>
                <a:cs typeface="Times New Roman" panose="02020603050405020304" pitchFamily="18" charset="0"/>
              </a:rPr>
              <a:t>。</a:t>
            </a:r>
            <a:endParaRPr lang="zh-CN" altLang="zh-CN" sz="1050" kern="100" spc="-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zh-CN" altLang="zh-CN" kern="100" dirty="0">
                <a:solidFill>
                  <a:prstClr val="black"/>
                </a:solidFill>
                <a:latin typeface="宋体" panose="02010600030101010101" pitchFamily="2" charset="-122"/>
                <a:cs typeface="Times New Roman" panose="02020603050405020304" pitchFamily="18" charset="0"/>
              </a:rPr>
              <a:t>④</a:t>
            </a:r>
            <a:r>
              <a:rPr lang="zh-CN" altLang="zh-CN" kern="100" dirty="0">
                <a:solidFill>
                  <a:prstClr val="black"/>
                </a:solidFill>
                <a:latin typeface="Times New Roman" panose="02020603050405020304" pitchFamily="18" charset="0"/>
                <a:cs typeface="Times New Roman" panose="02020603050405020304" pitchFamily="18" charset="0"/>
              </a:rPr>
              <a:t>广泛性</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第一次世界大战后的民族</a:t>
            </a:r>
            <a:r>
              <a:rPr lang="zh-CN" altLang="en-US" kern="100" dirty="0">
                <a:solidFill>
                  <a:prstClr val="black"/>
                </a:solidFill>
                <a:latin typeface="Times New Roman" panose="02020603050405020304" pitchFamily="18" charset="0"/>
                <a:cs typeface="Times New Roman" panose="02020603050405020304" pitchFamily="18" charset="0"/>
              </a:rPr>
              <a:t>民主</a:t>
            </a:r>
            <a:r>
              <a:rPr lang="zh-CN" altLang="zh-CN" kern="100" dirty="0">
                <a:solidFill>
                  <a:prstClr val="black"/>
                </a:solidFill>
                <a:latin typeface="Times New Roman" panose="02020603050405020304" pitchFamily="18" charset="0"/>
                <a:cs typeface="Times New Roman" panose="02020603050405020304" pitchFamily="18" charset="0"/>
              </a:rPr>
              <a:t>运动从孤立</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分散</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自发的斗争，走向普遍</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集中</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自觉的斗争。</a:t>
            </a:r>
            <a:endParaRPr lang="zh-CN"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第一次世界大战后，亚非拉民族民主运动不断高涨，其中下表三个事件反映出民族解放运动的新特点是</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反对帝国主义</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．武装斗争</a:t>
            </a:r>
            <a:r>
              <a:rPr lang="zh-CN" altLang="en-US" kern="100" dirty="0">
                <a:latin typeface="Times New Roman" panose="02020603050405020304" pitchFamily="18" charset="0"/>
                <a:cs typeface="Times New Roman" panose="02020603050405020304" pitchFamily="18" charset="0"/>
              </a:rPr>
              <a:t>出现</a:t>
            </a:r>
            <a:r>
              <a:rPr lang="zh-CN" altLang="zh-CN" kern="100" dirty="0">
                <a:latin typeface="Times New Roman" panose="02020603050405020304" pitchFamily="18" charset="0"/>
                <a:cs typeface="Times New Roman" panose="02020603050405020304" pitchFamily="18" charset="0"/>
              </a:rPr>
              <a:t>新形式</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都有</a:t>
            </a:r>
            <a:r>
              <a:rPr lang="zh-CN" altLang="zh-CN" kern="100" dirty="0">
                <a:latin typeface="Times New Roman" panose="02020603050405020304" pitchFamily="18" charset="0"/>
                <a:cs typeface="Times New Roman" panose="02020603050405020304" pitchFamily="18" charset="0"/>
              </a:rPr>
              <a:t>资产阶级政党</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领导</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a:t>
            </a:r>
            <a:r>
              <a:rPr lang="zh-CN" altLang="en-US" kern="100" dirty="0">
                <a:latin typeface="Times New Roman" panose="02020603050405020304" pitchFamily="18" charset="0"/>
                <a:cs typeface="Times New Roman" panose="02020603050405020304" pitchFamily="18" charset="0"/>
              </a:rPr>
              <a:t>都有</a:t>
            </a:r>
            <a:r>
              <a:rPr lang="zh-CN" altLang="zh-CN" kern="100" dirty="0">
                <a:latin typeface="Times New Roman" panose="02020603050405020304" pitchFamily="18" charset="0"/>
                <a:cs typeface="Times New Roman" panose="02020603050405020304" pitchFamily="18" charset="0"/>
              </a:rPr>
              <a:t>无产阶级政党</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领导</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2812462"/>
          <a:ext cx="10691999" cy="1677162"/>
        </p:xfrm>
        <a:graphic>
          <a:graphicData uri="http://schemas.openxmlformats.org/drawingml/2006/table">
            <a:tbl>
              <a:tblPr/>
              <a:tblGrid>
                <a:gridCol w="3610352">
                  <a:extLst>
                    <a:ext uri="{9D8B030D-6E8A-4147-A177-3AD203B41FA5}">
                      <a16:colId xmlns:a16="http://schemas.microsoft.com/office/drawing/2014/main" val="20000"/>
                    </a:ext>
                  </a:extLst>
                </a:gridCol>
                <a:gridCol w="7081647">
                  <a:extLst>
                    <a:ext uri="{9D8B030D-6E8A-4147-A177-3AD203B41FA5}">
                      <a16:colId xmlns:a16="http://schemas.microsoft.com/office/drawing/2014/main" val="20001"/>
                    </a:ext>
                  </a:extLst>
                </a:gridCol>
              </a:tblGrid>
              <a:tr h="182326">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1924—1927</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中国掀起了国民革命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9356">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1926—1927</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印度尼西亚爆发了反对荷兰的武装起义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8354">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世纪二三十年代</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阿根廷工人开展反对外国资本的罢工斗争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5509009" y="53724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3025"/>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结合所学知识可知，中国的国民革命是国共合作进行的，印度尼西亚的起义是由无产阶级领导的，阿根廷的工人运动也是</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由</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无产阶级领导的运动，因此材料中民族解放运动的新特点是都有无产阶级政党的领导，故选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项；阿根廷工人运动是针对外国资本主义的剥削，不属于反对帝国主义，排除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项；武装斗争是争取权利或发动革命的常规手段，</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并未出现新形式，</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材料提及的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印度尼西亚和阿根廷的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民族解放运动由无产</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阶级政党领导，排除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906" y="2628019"/>
            <a:ext cx="10693188" cy="199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第一次世界大战把东方各族人民卷入国际政治生活，帮助他们熟悉军事技术装备和新式武器，使他们开阔眼界，加深了对帝国主义的认识。殖民地</a:t>
            </a:r>
            <a:r>
              <a:rPr lang="zh-CN" altLang="en-US" kern="100" dirty="0">
                <a:latin typeface="Times New Roman" panose="02020603050405020304" pitchFamily="18" charset="0"/>
                <a:cs typeface="Times New Roman" panose="02020603050405020304" pitchFamily="18" charset="0"/>
              </a:rPr>
              <a:t>半殖民地</a:t>
            </a:r>
            <a:r>
              <a:rPr lang="zh-CN" altLang="zh-CN" kern="100" dirty="0">
                <a:latin typeface="Times New Roman" panose="02020603050405020304" pitchFamily="18" charset="0"/>
                <a:cs typeface="Times New Roman" panose="02020603050405020304" pitchFamily="18" charset="0"/>
              </a:rPr>
              <a:t>人民民族自决意识和民族独立观念大大强化。与以往相比，第一次世界大战后的亚非拉民族民主运动</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．将反殖反封建相结合影响更加深入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．推动</a:t>
            </a:r>
            <a:r>
              <a:rPr lang="zh-CN" altLang="en-US" kern="100" dirty="0">
                <a:latin typeface="Times New Roman" panose="02020603050405020304" pitchFamily="18" charset="0"/>
                <a:cs typeface="Times New Roman" panose="02020603050405020304" pitchFamily="18" charset="0"/>
              </a:rPr>
              <a:t>资本</a:t>
            </a:r>
            <a:r>
              <a:rPr lang="zh-CN" altLang="zh-CN" kern="100" dirty="0">
                <a:latin typeface="Times New Roman" panose="02020603050405020304" pitchFamily="18" charset="0"/>
                <a:cs typeface="Times New Roman" panose="02020603050405020304" pitchFamily="18" charset="0"/>
              </a:rPr>
              <a:t>主义</a:t>
            </a:r>
            <a:r>
              <a:rPr lang="zh-CN" altLang="en-US" kern="100" dirty="0">
                <a:latin typeface="Times New Roman" panose="02020603050405020304" pitchFamily="18" charset="0"/>
                <a:cs typeface="Times New Roman" panose="02020603050405020304" pitchFamily="18" charset="0"/>
              </a:rPr>
              <a:t>世界</a:t>
            </a:r>
            <a:r>
              <a:rPr lang="zh-CN" altLang="zh-CN" kern="100" dirty="0">
                <a:latin typeface="Times New Roman" panose="02020603050405020304" pitchFamily="18" charset="0"/>
                <a:cs typeface="Times New Roman" panose="02020603050405020304" pitchFamily="18" charset="0"/>
              </a:rPr>
              <a:t>殖民体系走向崩溃</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．都以推翻本国封建主义为主要目标</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．直接导致了第二次世界大战的爆发</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34561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民族自决意识和民族独立观念大大强化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可知，第一次世界大战后的民族民主运动既强调反殖民主义的民族独立，也强调反封建主义的民族自决，故选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项与材料主旨不符，排除；根据材料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加深了对帝国主义的认识</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可知，殖民地人民不仅致力于推翻本国封建主义，而且反对帝国主义，排除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项；第二次世界大战的爆发与亚非拉民族民主运动无直接关系，排除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40245"/>
            <a:ext cx="10702925" cy="66576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甘地与印度非暴力不合作运动</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甘地始终相信，</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以牙还牙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的报复原则，只能导致人类丧失理智，暴力只能孕育暴力，应当以仁慈来改造人类。用非暴力方式化解冲突，各敌对方通过沟通与交流可以达成互利共赢的解决方案。</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甘地和平主义鼓励我们用宽容的心去看待世界，进而化解冲突。</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摘编自孙艺桐《甘地和平主义研究》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6870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甘地主要活动年表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部分</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3752408826"/>
              </p:ext>
            </p:extLst>
          </p:nvPr>
        </p:nvGraphicFramePr>
        <p:xfrm>
          <a:off x="415037" y="1523811"/>
          <a:ext cx="10691999" cy="4180524"/>
        </p:xfrm>
        <a:graphic>
          <a:graphicData uri="http://schemas.openxmlformats.org/drawingml/2006/table">
            <a:tbl>
              <a:tblPr/>
              <a:tblGrid>
                <a:gridCol w="10691999">
                  <a:extLst>
                    <a:ext uri="{9D8B030D-6E8A-4147-A177-3AD203B41FA5}">
                      <a16:colId xmlns:a16="http://schemas.microsoft.com/office/drawing/2014/main" val="20000"/>
                    </a:ext>
                  </a:extLst>
                </a:gridCol>
              </a:tblGrid>
              <a:tr h="1298408">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1906</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8</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月，甘地在南非组织了一场抗议</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黑法令</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的运动，反对南非政府针对印度人的法律和种族歧视，实践了真理与非暴力学说。不过，甘地对英帝国仍充满幻想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186" marR="23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65605">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1—8</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月，在甘地的领导下，印度全国各城市</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民众</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纷纷焚毁英国布匹，手纺手织，穿土布衣服，抵制威尔士亲王访印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3186" marR="23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65605">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1922</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2</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月，发生农民放火焚毁警察局和烧杀警察事件，甘地要求立即停止不合作运动，挫伤了士气，引起国大党内的思想混乱</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3186" marR="23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043843"/>
          <a:ext cx="10691999" cy="3708412"/>
        </p:xfrm>
        <a:graphic>
          <a:graphicData uri="http://schemas.openxmlformats.org/drawingml/2006/table">
            <a:tbl>
              <a:tblPr/>
              <a:tblGrid>
                <a:gridCol w="10691999">
                  <a:extLst>
                    <a:ext uri="{9D8B030D-6E8A-4147-A177-3AD203B41FA5}">
                      <a16:colId xmlns:a16="http://schemas.microsoft.com/office/drawing/2014/main" val="20000"/>
                    </a:ext>
                  </a:extLst>
                </a:gridCol>
              </a:tblGrid>
              <a:tr h="1804093">
                <a:tc>
                  <a:txBody>
                    <a:bodyPr/>
                    <a:lstStyle/>
                    <a:p>
                      <a:pPr algn="just"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1930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3</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月，甘地率领</a:t>
                      </a: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78</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位志愿队员开始</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食盐进军</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，拒购</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官卖食盐</a:t>
                      </a:r>
                      <a:r>
                        <a:rPr lang="en-US"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，全印各地开展破坏盐法</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抵制洋布的斗争，掀起了第二次非暴力不合作运动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88184">
                <a:tc>
                  <a:txBody>
                    <a:bodyPr/>
                    <a:lstStyle/>
                    <a:p>
                      <a:pPr algn="just"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9</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日，英国代表印度宣战后，甘地的极端非暴力立场与国大党领导机构的有条件支持战争的主张发生尖锐冲突，以致他两次被免职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152367"/>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根据史料和所学知识，对甘地政治家的形象加以评述。</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要求</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表述成文</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持论有据</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史论结合，逻辑清晰</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897336"/>
            <a:ext cx="10692000" cy="3969805"/>
          </a:xfrm>
          <a:prstGeom prst="rect">
            <a:avLst/>
          </a:prstGeom>
        </p:spPr>
        <p:txBody>
          <a:bodyPr wrap="square">
            <a:spAutoFit/>
          </a:bodyPr>
          <a:lstStyle/>
          <a:p>
            <a:pPr algn="just">
              <a:lnSpc>
                <a:spcPct val="130000"/>
              </a:lnSpc>
            </a:pPr>
            <a:r>
              <a:rPr lang="zh-CN" altLang="zh-CN" b="1" dirty="0">
                <a:solidFill>
                  <a:srgbClr val="7030A0"/>
                </a:solidFill>
                <a:ea typeface="黑体" panose="02010609060101010101" pitchFamily="49" charset="-122"/>
                <a:cs typeface="Times New Roman" panose="02020603050405020304" pitchFamily="18" charset="0"/>
              </a:rPr>
              <a:t>提示</a:t>
            </a:r>
            <a:r>
              <a:rPr lang="zh-CN" altLang="zh-CN" b="1" dirty="0">
                <a:solidFill>
                  <a:srgbClr val="7030A0"/>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甘地是印度民族独立运动的先驱和杰出的资产阶级革命家。作为政治家，其形象具有两面性。第一次世界大战后，英国对印度的殖民压迫加重，制造了</a:t>
            </a:r>
            <a:r>
              <a:rPr lang="en-US" altLang="zh-CN" b="1" dirty="0">
                <a:solidFill>
                  <a:schemeClr val="tx1"/>
                </a:solidFill>
                <a:latin typeface="宋体" panose="02010600030101010101" pitchFamily="2" charset="-122"/>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阿姆利则惨案</a:t>
            </a:r>
            <a:r>
              <a:rPr lang="en-US" altLang="zh-CN" b="1" dirty="0">
                <a:solidFill>
                  <a:schemeClr val="tx1"/>
                </a:solidFill>
                <a:latin typeface="宋体" panose="02010600030101010101" pitchFamily="2" charset="-122"/>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，激化了民族矛盾，甘地创立了非暴力理论。他领导的非暴力不合作运动打击了英国</a:t>
            </a:r>
            <a:r>
              <a:rPr lang="zh-CN" altLang="en-US" b="1" dirty="0">
                <a:solidFill>
                  <a:schemeClr val="tx1"/>
                </a:solidFill>
                <a:ea typeface="华文楷体" panose="02010600040101010101" pitchFamily="2" charset="-122"/>
                <a:cs typeface="Times New Roman" panose="02020603050405020304" pitchFamily="18" charset="0"/>
              </a:rPr>
              <a:t>的</a:t>
            </a:r>
            <a:r>
              <a:rPr lang="zh-CN" altLang="zh-CN" b="1" dirty="0">
                <a:solidFill>
                  <a:schemeClr val="tx1"/>
                </a:solidFill>
                <a:ea typeface="华文楷体" panose="02010600040101010101" pitchFamily="2" charset="-122"/>
                <a:cs typeface="Times New Roman" panose="02020603050405020304" pitchFamily="18" charset="0"/>
              </a:rPr>
              <a:t>殖民统治和经济侵略，增强了印度</a:t>
            </a:r>
            <a:r>
              <a:rPr lang="zh-CN" altLang="en-US" b="1" dirty="0">
                <a:solidFill>
                  <a:schemeClr val="tx1"/>
                </a:solidFill>
                <a:ea typeface="华文楷体" panose="02010600040101010101" pitchFamily="2" charset="-122"/>
                <a:cs typeface="Times New Roman" panose="02020603050405020304" pitchFamily="18" charset="0"/>
              </a:rPr>
              <a:t>人民的</a:t>
            </a:r>
            <a:r>
              <a:rPr lang="zh-CN" altLang="zh-CN" b="1" dirty="0">
                <a:solidFill>
                  <a:schemeClr val="tx1"/>
                </a:solidFill>
                <a:ea typeface="华文楷体" panose="02010600040101010101" pitchFamily="2" charset="-122"/>
                <a:cs typeface="Times New Roman" panose="02020603050405020304" pitchFamily="18" charset="0"/>
              </a:rPr>
              <a:t>民族自尊心和自信心，唤醒了印度人民的抗争意识，为实现印度民族独立和社会平等作出巨大贡献。</a:t>
            </a:r>
            <a:endParaRPr lang="zh-CN" altLang="en-US"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7765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另一方面，他主张抵制西方物质文明，崇尚传统文明，主张抛弃先进技术，是历史的倒退；他对英国政府抱有幻想，以非暴力限制人民的革命运动，挫伤了民众反英斗争的积极性，反映了资产阶级的软弱性</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妥协性和时代局限性。</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全面认识甘地的非暴力不合作运动</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26079033"/>
              </p:ext>
            </p:extLst>
          </p:nvPr>
        </p:nvGraphicFramePr>
        <p:xfrm>
          <a:off x="415037" y="1511895"/>
          <a:ext cx="10692000" cy="4299522"/>
        </p:xfrm>
        <a:graphic>
          <a:graphicData uri="http://schemas.openxmlformats.org/drawingml/2006/table">
            <a:tbl>
              <a:tblPr/>
              <a:tblGrid>
                <a:gridCol w="2069899">
                  <a:extLst>
                    <a:ext uri="{9D8B030D-6E8A-4147-A177-3AD203B41FA5}">
                      <a16:colId xmlns:a16="http://schemas.microsoft.com/office/drawing/2014/main" val="20000"/>
                    </a:ext>
                  </a:extLst>
                </a:gridCol>
                <a:gridCol w="8622101">
                  <a:extLst>
                    <a:ext uri="{9D8B030D-6E8A-4147-A177-3AD203B41FA5}">
                      <a16:colId xmlns:a16="http://schemas.microsoft.com/office/drawing/2014/main" val="20001"/>
                    </a:ext>
                  </a:extLst>
                </a:gridCol>
              </a:tblGrid>
              <a:tr h="2055812">
                <a:tc>
                  <a:txBody>
                    <a:bodyPr/>
                    <a:lstStyle/>
                    <a:p>
                      <a:pPr algn="just" hangingPunct="0">
                        <a:lnSpc>
                          <a:spcPct val="130000"/>
                        </a:lnSpc>
                        <a:spcAft>
                          <a:spcPts val="0"/>
                        </a:spcAft>
                        <a:tabLst>
                          <a:tab pos="4770755" algn="l"/>
                        </a:tabLst>
                      </a:pPr>
                      <a:r>
                        <a:rPr lang="en-US" sz="2800" b="1" kern="100">
                          <a:solidFill>
                            <a:srgbClr val="CC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非暴力</a:t>
                      </a:r>
                      <a:r>
                        <a:rPr lang="en-US" sz="2800" b="1" kern="100">
                          <a:solidFill>
                            <a:srgbClr val="CC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思想的内容</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认为任何政治斗争都要以</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仁爱</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精神为主旨</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消极抵抗</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强调爱与真理的统一，即在坚持</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真理</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的同时，宁愿牺牲自己也不向敌人施加暴力</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坚持</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以</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真理</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为</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核心</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55812">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非暴力不合作运动的积极性</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动员了广大群众，沉重打击了英国的殖民统治，增强了印度人民的自尊心和自信心。推动了印度民族独立运动的发展，为印度的独立奠定了基础，为印度的民族解放斗争积累了宝贵经验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7" y="1861185"/>
          <a:ext cx="10691999" cy="1840230"/>
        </p:xfrm>
        <a:graphic>
          <a:graphicData uri="http://schemas.openxmlformats.org/drawingml/2006/table">
            <a:tbl>
              <a:tblPr/>
              <a:tblGrid>
                <a:gridCol w="2069900">
                  <a:extLst>
                    <a:ext uri="{9D8B030D-6E8A-4147-A177-3AD203B41FA5}">
                      <a16:colId xmlns:a16="http://schemas.microsoft.com/office/drawing/2014/main" val="20000"/>
                    </a:ext>
                  </a:extLst>
                </a:gridCol>
                <a:gridCol w="8622099">
                  <a:extLst>
                    <a:ext uri="{9D8B030D-6E8A-4147-A177-3AD203B41FA5}">
                      <a16:colId xmlns:a16="http://schemas.microsoft.com/office/drawing/2014/main" val="20001"/>
                    </a:ext>
                  </a:extLst>
                </a:gridCol>
              </a:tblGrid>
              <a:tr h="0">
                <a:tc>
                  <a:txBody>
                    <a:bodyPr/>
                    <a:lstStyle/>
                    <a:p>
                      <a:pPr algn="just"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非暴力不合作运动的局限性</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把民族运动局限于非暴力的框架内，始终对英国政府抱有幻想，影响了民族运动的进一步发展，反映了印度资产阶级在斗争中的软弱性与妥协性</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甘地认为，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如果通过暴力获取自治，不择手段屠杀英国人可以解除压迫，那我宁可不要自治而继续受人压迫</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。这说明，甘地</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．深受中国儒家思想影响</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．倡导实行非暴力的抵抗</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．以多种方式争取民族独立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．主张维持英国</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殖民统治</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24433" y="40321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问题式预习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415037" y="1655911"/>
            <a:ext cx="10692000" cy="1930337"/>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亚洲民族民主运动的新高潮</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第一次世界大战和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的胜利，削弱了帝国主义势力，推动了亚洲民族民主运动的深入开展。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896941" y="2405664"/>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十月革命</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如果通过暴力获取自治，不择手段屠杀英国人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那我宁可不要自治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并结合所学知识可知，甘地不主张用暴力解除英国对印度的压迫，他主张的是非暴力不合作运动，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项正确；材料没有涉及甘地深受中国儒家思想的影响，排除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项；材料没有体现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多种方式</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主张维持英国</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殖民统治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不是材料主旨，排除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23863"/>
            <a:ext cx="10692000" cy="4534831"/>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甘地领导的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食盐进军</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运动成为世界各国新闻界关注的焦点，</a:t>
            </a:r>
            <a:r>
              <a:rPr lang="zh-CN" altLang="en-US" kern="100" dirty="0">
                <a:latin typeface="Times New Roman" panose="02020603050405020304" pitchFamily="18" charset="0"/>
                <a:cs typeface="Times New Roman" panose="02020603050405020304" pitchFamily="18" charset="0"/>
              </a:rPr>
              <a:t>尤其</a:t>
            </a:r>
            <a:r>
              <a:rPr lang="zh-CN" altLang="zh-CN" kern="100" dirty="0">
                <a:latin typeface="Times New Roman" panose="02020603050405020304" pitchFamily="18" charset="0"/>
                <a:cs typeface="Times New Roman" panose="02020603050405020304" pitchFamily="18" charset="0"/>
              </a:rPr>
              <a:t>是美国媒体。甘地进占达拉萨那盐场时，美国</a:t>
            </a:r>
            <a:r>
              <a:rPr lang="en-US" altLang="zh-CN" kern="100" dirty="0">
                <a:latin typeface="Times New Roman" panose="02020603050405020304" pitchFamily="18" charset="0"/>
                <a:cs typeface="Courier New" panose="02070309020205020404" pitchFamily="49" charset="0"/>
              </a:rPr>
              <a:t>1 300</a:t>
            </a:r>
            <a:r>
              <a:rPr lang="zh-CN" altLang="en-US" kern="100" dirty="0">
                <a:latin typeface="Times New Roman" panose="02020603050405020304" pitchFamily="18" charset="0"/>
                <a:cs typeface="Courier New" panose="02070309020205020404" pitchFamily="49" charset="0"/>
              </a:rPr>
              <a:t>余</a:t>
            </a:r>
            <a:r>
              <a:rPr lang="zh-CN" altLang="zh-CN" kern="100" dirty="0">
                <a:latin typeface="Times New Roman" panose="02020603050405020304" pitchFamily="18" charset="0"/>
                <a:cs typeface="Times New Roman" panose="02020603050405020304" pitchFamily="18" charset="0"/>
              </a:rPr>
              <a:t>家媒体进行了刊登和报道。这可以用来佐证当时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．媒体成为印度抗英的</a:t>
            </a:r>
            <a:r>
              <a:rPr lang="zh-CN" altLang="en-US" kern="100" dirty="0">
                <a:latin typeface="Times New Roman" panose="02020603050405020304" pitchFamily="18" charset="0"/>
                <a:cs typeface="Times New Roman" panose="02020603050405020304" pitchFamily="18" charset="0"/>
              </a:rPr>
              <a:t>工具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．国大党成为美国在印度的代言人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．美英在印度</a:t>
            </a:r>
            <a:r>
              <a:rPr lang="zh-CN" altLang="en-US" kern="100" dirty="0">
                <a:latin typeface="Times New Roman" panose="02020603050405020304" pitchFamily="18" charset="0"/>
                <a:cs typeface="Times New Roman" panose="02020603050405020304" pitchFamily="18" charset="0"/>
              </a:rPr>
              <a:t>方面</a:t>
            </a:r>
            <a:r>
              <a:rPr lang="zh-CN" altLang="zh-CN" kern="100" dirty="0">
                <a:latin typeface="Times New Roman" panose="02020603050405020304" pitchFamily="18" charset="0"/>
                <a:cs typeface="Times New Roman" panose="02020603050405020304" pitchFamily="18" charset="0"/>
              </a:rPr>
              <a:t>存在利益冲突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．非暴力不合作运动得到各界支持</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6802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根据材料可知，在甘地领导的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食盐进军</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运动中，世界各</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国</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新闻媒体高度重视，</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尤其是</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美国媒体，这反映了当时美英在印度</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方面</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存在利益冲突，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项正确；材料表明该运动成为印度以外的世界各国新闻媒体关注的焦点，并非印度以媒体为</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工具</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抗英，</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项说法与材料主旨不符，排除；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项说法既不符合史实，排除；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项中</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各界支持</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说法欠妥，排除。</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a16="http://schemas.microsoft.com/office/drawing/2014/main" id="{345C968E-BD45-1F6E-641D-878AFA3CAC09}"/>
              </a:ext>
            </a:extLst>
          </p:cNvPr>
          <p:cNvPicPr>
            <a:picLocks noChangeAspect="1"/>
          </p:cNvPicPr>
          <p:nvPr/>
        </p:nvPicPr>
        <p:blipFill>
          <a:blip r:embed="rId4"/>
          <a:stretch>
            <a:fillRect/>
          </a:stretch>
        </p:blipFill>
        <p:spPr>
          <a:xfrm>
            <a:off x="2990502" y="1727919"/>
            <a:ext cx="5541069" cy="4493726"/>
          </a:xfrm>
          <a:prstGeom prst="rect">
            <a:avLst/>
          </a:prstGeom>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亚非拉民族民主运动的高涨</a:t>
            </a:r>
          </a:p>
        </p:txBody>
      </p:sp>
      <p:sp>
        <p:nvSpPr>
          <p:cNvPr id="33" name="矩形 32">
            <a:hlinkClick r:id="rId7" action="ppaction://hlinkfile"/>
          </p:cNvPr>
          <p:cNvSpPr/>
          <p:nvPr/>
        </p:nvSpPr>
        <p:spPr>
          <a:xfrm>
            <a:off x="-9525" y="-21629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5481288"/>
            <a:ext cx="10692000" cy="738664"/>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latin typeface="宋体" panose="02010600030101010101" pitchFamily="2" charset="-122"/>
                <a:cs typeface="Times New Roman" panose="02020603050405020304" pitchFamily="18" charset="0"/>
              </a:rPr>
              <a:t>①</a:t>
            </a:r>
            <a:r>
              <a:rPr lang="en-US" altLang="zh-CN" b="1" kern="100" dirty="0">
                <a:solidFill>
                  <a:schemeClr val="tx1"/>
                </a:solidFill>
                <a:ea typeface="华文楷体" panose="02010600040101010101" pitchFamily="2" charset="-122"/>
                <a:cs typeface="Courier New" panose="02070309020205020404" pitchFamily="49" charset="0"/>
              </a:rPr>
              <a:t>—C—</a:t>
            </a:r>
            <a:r>
              <a:rPr lang="en-US" altLang="zh-CN" b="1" kern="100" dirty="0" err="1">
                <a:ea typeface="华文楷体" panose="02010600040101010101" pitchFamily="2" charset="-122"/>
                <a:cs typeface="Courier New" panose="02070309020205020404" pitchFamily="49" charset="0"/>
              </a:rPr>
              <a:t>ef</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—A—</a:t>
            </a:r>
            <a:r>
              <a:rPr lang="en-US" altLang="zh-CN" b="1" kern="100" dirty="0">
                <a:ea typeface="华文楷体" panose="02010600040101010101" pitchFamily="2" charset="-122"/>
                <a:cs typeface="Courier New" panose="02070309020205020404" pitchFamily="49" charset="0"/>
              </a:rPr>
              <a:t>b</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②</a:t>
            </a:r>
            <a:r>
              <a:rPr lang="en-US" altLang="zh-CN" b="1" kern="100" dirty="0">
                <a:solidFill>
                  <a:schemeClr val="tx1"/>
                </a:solidFill>
                <a:ea typeface="华文楷体" panose="02010600040101010101" pitchFamily="2" charset="-122"/>
                <a:cs typeface="Courier New" panose="02070309020205020404" pitchFamily="49" charset="0"/>
              </a:rPr>
              <a:t>—E—</a:t>
            </a:r>
            <a:r>
              <a:rPr lang="en-US" altLang="zh-CN" b="1" kern="100" dirty="0">
                <a:ea typeface="华文楷体" panose="02010600040101010101" pitchFamily="2" charset="-122"/>
                <a:cs typeface="Courier New" panose="02070309020205020404" pitchFamily="49" charset="0"/>
              </a:rPr>
              <a:t>a</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③</a:t>
            </a:r>
            <a:r>
              <a:rPr lang="en-US" altLang="zh-CN" b="1" kern="100" dirty="0">
                <a:solidFill>
                  <a:schemeClr val="tx1"/>
                </a:solidFill>
                <a:ea typeface="华文楷体" panose="02010600040101010101" pitchFamily="2" charset="-122"/>
                <a:cs typeface="Courier New" panose="02070309020205020404" pitchFamily="49" charset="0"/>
              </a:rPr>
              <a:t>—D—</a:t>
            </a:r>
            <a:r>
              <a:rPr lang="en-US" altLang="zh-CN" b="1" kern="100" dirty="0">
                <a:ea typeface="华文楷体" panose="02010600040101010101" pitchFamily="2" charset="-122"/>
                <a:cs typeface="Courier New" panose="02070309020205020404" pitchFamily="49" charset="0"/>
              </a:rPr>
              <a:t>c</a:t>
            </a:r>
            <a:r>
              <a:rPr lang="zh-CN" altLang="zh-CN" b="1" kern="100" dirty="0">
                <a:ea typeface="华文楷体" panose="02010600040101010101" pitchFamily="2" charset="-122"/>
                <a:cs typeface="Times New Roman" panose="02020603050405020304" pitchFamily="18" charset="0"/>
              </a:rPr>
              <a:t>　</a:t>
            </a:r>
            <a:r>
              <a:rPr lang="en-US" altLang="zh-CN" b="1" kern="100" dirty="0">
                <a:solidFill>
                  <a:schemeClr val="tx1"/>
                </a:solidFill>
                <a:latin typeface="宋体" panose="02010600030101010101" pitchFamily="2" charset="-122"/>
                <a:cs typeface="Times New Roman" panose="02020603050405020304" pitchFamily="18" charset="0"/>
              </a:rPr>
              <a:t>④</a:t>
            </a:r>
            <a:r>
              <a:rPr lang="en-US" altLang="zh-CN" b="1" kern="100" dirty="0">
                <a:solidFill>
                  <a:schemeClr val="tx1"/>
                </a:solidFill>
                <a:ea typeface="华文楷体" panose="02010600040101010101" pitchFamily="2" charset="-122"/>
                <a:cs typeface="Courier New" panose="02070309020205020404" pitchFamily="49" charset="0"/>
              </a:rPr>
              <a:t>—B—</a:t>
            </a:r>
            <a:r>
              <a:rPr lang="en-US" altLang="zh-CN" b="1" kern="100" dirty="0">
                <a:ea typeface="华文楷体" panose="02010600040101010101" pitchFamily="2" charset="-122"/>
                <a:cs typeface="Courier New" panose="02070309020205020404" pitchFamily="49" charset="0"/>
              </a:rPr>
              <a:t>d</a:t>
            </a:r>
            <a:endParaRPr lang="zh-CN" altLang="zh-CN" sz="1050" kern="100" dirty="0">
              <a:latin typeface="宋体" panose="02010600030101010101" pitchFamily="2" charset="-122"/>
              <a:cs typeface="Courier New" panose="02070309020205020404" pitchFamily="49" charset="0"/>
            </a:endParaRPr>
          </a:p>
        </p:txBody>
      </p:sp>
      <p:pic>
        <p:nvPicPr>
          <p:cNvPr id="5" name="图片 4">
            <a:extLst>
              <a:ext uri="{FF2B5EF4-FFF2-40B4-BE49-F238E27FC236}">
                <a16:creationId xmlns:a16="http://schemas.microsoft.com/office/drawing/2014/main" id="{4770AEAA-E7A0-0F4D-2E9A-95D35D8E4673}"/>
              </a:ext>
            </a:extLst>
          </p:cNvPr>
          <p:cNvPicPr>
            <a:picLocks noChangeAspect="1"/>
          </p:cNvPicPr>
          <p:nvPr/>
        </p:nvPicPr>
        <p:blipFill>
          <a:blip r:embed="rId3"/>
          <a:stretch>
            <a:fillRect/>
          </a:stretch>
        </p:blipFill>
        <p:spPr>
          <a:xfrm>
            <a:off x="1044513" y="1511895"/>
            <a:ext cx="9167348" cy="370957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303177"/>
          </a:xfrm>
        </p:spPr>
        <p:txBody>
          <a:bodyPr/>
          <a:lstStyle/>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3.</a:t>
            </a:r>
            <a:r>
              <a:rPr lang="zh-CN" altLang="zh-CN" kern="100">
                <a:latin typeface="Times New Roman" panose="02020603050405020304" pitchFamily="18" charset="0"/>
                <a:cs typeface="Times New Roman" panose="02020603050405020304" pitchFamily="18" charset="0"/>
              </a:rPr>
              <a:t>典型代表</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cs typeface="Courier New" panose="02070309020205020404" pitchFamily="49" charset="0"/>
              </a:rPr>
              <a:t>(1)</a:t>
            </a:r>
            <a:r>
              <a:rPr lang="zh-CN" altLang="zh-CN" kern="100">
                <a:latin typeface="Times New Roman" panose="02020603050405020304" pitchFamily="18" charset="0"/>
                <a:cs typeface="Times New Roman" panose="02020603050405020304" pitchFamily="18" charset="0"/>
              </a:rPr>
              <a:t>印尼的民族大起义</a:t>
            </a:r>
            <a:endParaRPr lang="zh-CN" altLang="zh-CN" sz="1050" kern="10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2123963"/>
          <a:ext cx="10692000" cy="3100388"/>
        </p:xfrm>
        <a:graphic>
          <a:graphicData uri="http://schemas.openxmlformats.org/drawingml/2006/table">
            <a:tbl>
              <a:tblPr/>
              <a:tblGrid>
                <a:gridCol w="845500">
                  <a:extLst>
                    <a:ext uri="{9D8B030D-6E8A-4147-A177-3AD203B41FA5}">
                      <a16:colId xmlns:a16="http://schemas.microsoft.com/office/drawing/2014/main" val="20000"/>
                    </a:ext>
                  </a:extLst>
                </a:gridCol>
                <a:gridCol w="9846500">
                  <a:extLst>
                    <a:ext uri="{9D8B030D-6E8A-4147-A177-3AD203B41FA5}">
                      <a16:colId xmlns:a16="http://schemas.microsoft.com/office/drawing/2014/main" val="20001"/>
                    </a:ext>
                  </a:extLst>
                </a:gridCol>
              </a:tblGrid>
              <a:tr h="2176743">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第一阶段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建立政党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1920</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年，印尼共产党成立。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概况</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1926—1927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年，印尼共产党领导了第一次反对</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殖民统治的武装起义，工人和农民纷纷响应。</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荷兰殖民当局残酷镇压起义。革命力量被严重削弱，印尼共产党被迫转入地下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文本框 2"/>
          <p:cNvSpPr txBox="1"/>
          <p:nvPr/>
        </p:nvSpPr>
        <p:spPr>
          <a:xfrm>
            <a:off x="10221160" y="284404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荷兰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5037" y="1295871"/>
          <a:ext cx="10692000" cy="3100388"/>
        </p:xfrm>
        <a:graphic>
          <a:graphicData uri="http://schemas.openxmlformats.org/drawingml/2006/table">
            <a:tbl>
              <a:tblPr/>
              <a:tblGrid>
                <a:gridCol w="845500">
                  <a:extLst>
                    <a:ext uri="{9D8B030D-6E8A-4147-A177-3AD203B41FA5}">
                      <a16:colId xmlns:a16="http://schemas.microsoft.com/office/drawing/2014/main" val="20000"/>
                    </a:ext>
                  </a:extLst>
                </a:gridCol>
                <a:gridCol w="9846500">
                  <a:extLst>
                    <a:ext uri="{9D8B030D-6E8A-4147-A177-3AD203B41FA5}">
                      <a16:colId xmlns:a16="http://schemas.microsoft.com/office/drawing/2014/main" val="20001"/>
                    </a:ext>
                  </a:extLst>
                </a:gridCol>
              </a:tblGrid>
              <a:tr h="1934882">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第二阶段</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建立政党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等人成立民族主义政党印尼民族党。</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概况</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采取与殖民当局不合作政策，争取民族独立。</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③</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大批群众转向民族主义政党，</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开始掌握独立运动的领导权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文本框 1"/>
          <p:cNvSpPr txBox="1"/>
          <p:nvPr/>
        </p:nvSpPr>
        <p:spPr>
          <a:xfrm>
            <a:off x="4968949" y="1393280"/>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苏加诺</a:t>
            </a:r>
            <a:endParaRPr lang="zh-CN" altLang="en-US" dirty="0"/>
          </a:p>
        </p:txBody>
      </p:sp>
      <p:sp>
        <p:nvSpPr>
          <p:cNvPr id="4" name="文本框 3"/>
          <p:cNvSpPr txBox="1"/>
          <p:nvPr/>
        </p:nvSpPr>
        <p:spPr>
          <a:xfrm>
            <a:off x="7597241" y="3284558"/>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民族资产阶级</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0185"/>
          </a:xfrm>
        </p:spPr>
        <p:txBody>
          <a:bodyPr/>
          <a:lstStyle/>
          <a:p>
            <a:pPr algn="just" hangingPunct="0">
              <a:lnSpc>
                <a:spcPct val="150000"/>
              </a:lnSpc>
              <a:spcAft>
                <a:spcPts val="0"/>
              </a:spcAft>
              <a:tabLst>
                <a:tab pos="4770755" algn="l"/>
              </a:tabLst>
            </a:pPr>
            <a:r>
              <a:rPr lang="en-US" altLang="zh-CN" kern="100" dirty="0">
                <a:latin typeface="宋体" panose="02010600030101010101" pitchFamily="2" charset="-122"/>
                <a:ea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印度非暴力不合作运动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指导思想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甘地提出以爱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真理和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争取印度自治和独立的思想，以及通过动员群众</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运用非暴力不合作策略与英印当局进行斗争的思想。</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特点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非暴力不合作。</a:t>
            </a:r>
            <a:endParaRPr lang="zh-CN" altLang="en-US" dirty="0"/>
          </a:p>
        </p:txBody>
      </p:sp>
      <p:sp>
        <p:nvSpPr>
          <p:cNvPr id="3" name="文本框 2"/>
          <p:cNvSpPr txBox="1"/>
          <p:nvPr/>
        </p:nvSpPr>
        <p:spPr>
          <a:xfrm>
            <a:off x="6248159" y="1514031"/>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非暴力</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637675"/>
          </a:xfrm>
        </p:spPr>
        <p:txBody>
          <a:bodyPr/>
          <a:lstStyle/>
          <a:p>
            <a:pPr algn="just" hangingPunct="0">
              <a:lnSpc>
                <a:spcPct val="15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过程</a:t>
            </a:r>
            <a:endParaRPr lang="zh-CN" altLang="zh-CN" sz="1050" kern="100" dirty="0">
              <a:latin typeface="宋体" panose="02010600030101010101" pitchFamily="2" charset="-122"/>
              <a:cs typeface="Courier New" panose="02070309020205020404" pitchFamily="49" charset="0"/>
            </a:endParaRPr>
          </a:p>
        </p:txBody>
      </p:sp>
      <p:graphicFrame>
        <p:nvGraphicFramePr>
          <p:cNvPr id="6" name="表格 5"/>
          <p:cNvGraphicFramePr>
            <a:graphicFrameLocks noGrp="1"/>
          </p:cNvGraphicFramePr>
          <p:nvPr/>
        </p:nvGraphicFramePr>
        <p:xfrm>
          <a:off x="415037" y="1276801"/>
          <a:ext cx="10692000" cy="4835272"/>
        </p:xfrm>
        <a:graphic>
          <a:graphicData uri="http://schemas.openxmlformats.org/drawingml/2006/table">
            <a:tbl>
              <a:tblPr/>
              <a:tblGrid>
                <a:gridCol w="2465680">
                  <a:extLst>
                    <a:ext uri="{9D8B030D-6E8A-4147-A177-3AD203B41FA5}">
                      <a16:colId xmlns:a16="http://schemas.microsoft.com/office/drawing/2014/main" val="20000"/>
                    </a:ext>
                  </a:extLst>
                </a:gridCol>
                <a:gridCol w="8226320">
                  <a:extLst>
                    <a:ext uri="{9D8B030D-6E8A-4147-A177-3AD203B41FA5}">
                      <a16:colId xmlns:a16="http://schemas.microsoft.com/office/drawing/2014/main" val="20001"/>
                    </a:ext>
                  </a:extLst>
                </a:gridCol>
              </a:tblGrid>
              <a:tr h="2054534">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第一阶段</a:t>
                      </a:r>
                      <a:r>
                        <a:rPr lang="en-US" sz="2800" b="1" kern="100" dirty="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(1920—1922</a:t>
                      </a: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a:t>
                      </a:r>
                      <a:r>
                        <a:rPr lang="en-US" sz="2800" b="1" kern="100" dirty="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起因</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措施</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放弃英国人授予的爵位</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封号和名誉职位，罢课</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离职</a:t>
                      </a:r>
                      <a:r>
                        <a:rPr lang="zh-CN" sz="2800" b="1" kern="10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抵制法院和立法机关，恢复</a:t>
                      </a:r>
                      <a:r>
                        <a:rPr lang="en-US" sz="2800" b="1" kern="10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和不买英国布，以及抗税等手段</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12789">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第二阶段</a:t>
                      </a:r>
                      <a:r>
                        <a:rPr lang="en-US" sz="2800" b="1" kern="100" dirty="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(1930—1934</a:t>
                      </a: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a:t>
                      </a:r>
                      <a:r>
                        <a:rPr lang="en-US" sz="2800" b="1" kern="100" dirty="0">
                          <a:solidFill>
                            <a:srgbClr val="CC0000"/>
                          </a:solidFill>
                          <a:effectLst/>
                          <a:latin typeface="Times New Roman" panose="02020603050405020304" pitchFamily="18" charset="0"/>
                          <a:ea typeface="宋体" panose="02010600030101010101" pitchFamily="2" charset="-122"/>
                          <a:cs typeface="Courier New" panose="02070309020205020404" pitchFamily="49" charset="0"/>
                        </a:rPr>
                        <a:t>)</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斗争要求</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降低地税</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废除食盐专卖</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取消盐税</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实行关税保护</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释放政治犯等。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结果</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在遭到拒绝后，甘地进行</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，引发了印度各地的抗税斗争，迫使当局答应了他的部分要求</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7533" marR="275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3869759" y="1298729"/>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阿姆利则惨案</a:t>
            </a:r>
            <a:endParaRPr lang="zh-CN" altLang="en-US" dirty="0"/>
          </a:p>
        </p:txBody>
      </p:sp>
      <p:sp>
        <p:nvSpPr>
          <p:cNvPr id="4" name="文本框 3"/>
          <p:cNvSpPr txBox="1"/>
          <p:nvPr/>
        </p:nvSpPr>
        <p:spPr>
          <a:xfrm>
            <a:off x="9543593" y="240352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手工纺织</a:t>
            </a:r>
            <a:endParaRPr lang="zh-CN" altLang="en-US" dirty="0"/>
          </a:p>
        </p:txBody>
      </p:sp>
      <p:sp>
        <p:nvSpPr>
          <p:cNvPr id="5" name="文本框 4"/>
          <p:cNvSpPr txBox="1"/>
          <p:nvPr/>
        </p:nvSpPr>
        <p:spPr>
          <a:xfrm>
            <a:off x="8425333" y="4536231"/>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食盐进军</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3241</Words>
  <Application>Microsoft Office PowerPoint</Application>
  <PresentationFormat>自定义</PresentationFormat>
  <Paragraphs>205</Paragraphs>
  <Slides>45</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45</vt:i4>
      </vt:variant>
    </vt:vector>
  </HeadingPairs>
  <TitlesOfParts>
    <vt:vector size="59"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1373</cp:revision>
  <dcterms:created xsi:type="dcterms:W3CDTF">2016-06-29T09:22:00Z</dcterms:created>
  <dcterms:modified xsi:type="dcterms:W3CDTF">2026-03-05T09:36:19Z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