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52"/>
  </p:notesMasterIdLst>
  <p:handoutMasterIdLst>
    <p:handoutMasterId r:id="rId53"/>
  </p:handoutMasterIdLst>
  <p:sldIdLst>
    <p:sldId id="2476" r:id="rId3"/>
    <p:sldId id="3800" r:id="rId4"/>
    <p:sldId id="3815" r:id="rId5"/>
    <p:sldId id="2478" r:id="rId6"/>
    <p:sldId id="3838" r:id="rId7"/>
    <p:sldId id="3865" r:id="rId8"/>
    <p:sldId id="3866" r:id="rId9"/>
    <p:sldId id="3867" r:id="rId10"/>
    <p:sldId id="3868" r:id="rId11"/>
    <p:sldId id="3869" r:id="rId12"/>
    <p:sldId id="3870" r:id="rId13"/>
    <p:sldId id="3871" r:id="rId14"/>
    <p:sldId id="3872" r:id="rId15"/>
    <p:sldId id="3873" r:id="rId16"/>
    <p:sldId id="3874" r:id="rId17"/>
    <p:sldId id="3875" r:id="rId18"/>
    <p:sldId id="3876" r:id="rId19"/>
    <p:sldId id="3877" r:id="rId20"/>
    <p:sldId id="3891" r:id="rId21"/>
    <p:sldId id="3892" r:id="rId22"/>
    <p:sldId id="3893" r:id="rId23"/>
    <p:sldId id="3664" r:id="rId24"/>
    <p:sldId id="3671" r:id="rId25"/>
    <p:sldId id="3878" r:id="rId26"/>
    <p:sldId id="3879" r:id="rId27"/>
    <p:sldId id="3880" r:id="rId28"/>
    <p:sldId id="3881" r:id="rId29"/>
    <p:sldId id="3882" r:id="rId30"/>
    <p:sldId id="3883" r:id="rId31"/>
    <p:sldId id="3884" r:id="rId32"/>
    <p:sldId id="3894" r:id="rId33"/>
    <p:sldId id="3849" r:id="rId34"/>
    <p:sldId id="3860" r:id="rId35"/>
    <p:sldId id="3861" r:id="rId36"/>
    <p:sldId id="3885" r:id="rId37"/>
    <p:sldId id="3886" r:id="rId38"/>
    <p:sldId id="3887" r:id="rId39"/>
    <p:sldId id="3888" r:id="rId40"/>
    <p:sldId id="3889" r:id="rId41"/>
    <p:sldId id="3895" r:id="rId42"/>
    <p:sldId id="3890" r:id="rId43"/>
    <p:sldId id="3896" r:id="rId44"/>
    <p:sldId id="3897" r:id="rId45"/>
    <p:sldId id="3898" r:id="rId46"/>
    <p:sldId id="3899" r:id="rId47"/>
    <p:sldId id="3900" r:id="rId48"/>
    <p:sldId id="3784" r:id="rId49"/>
    <p:sldId id="3780" r:id="rId50"/>
    <p:sldId id="2276" r:id="rId51"/>
  </p:sldIdLst>
  <p:sldSz cx="11522075" cy="6480175"/>
  <p:notesSz cx="6858000" cy="9144000"/>
  <p:custDataLst>
    <p:tags r:id="rId5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4268" autoAdjust="0"/>
  </p:normalViewPr>
  <p:slideViewPr>
    <p:cSldViewPr showGuides="1">
      <p:cViewPr varScale="1">
        <p:scale>
          <a:sx n="117" d="100"/>
          <a:sy n="117" d="100"/>
        </p:scale>
        <p:origin x="834"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t>2026/2/25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t>2026/2/25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34</a:t>
            </a:fld>
            <a:endParaRPr lang="en-US" altLang="zh-CN"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40</a:t>
            </a:fld>
            <a:endParaRPr lang="en-US" altLang="zh-CN"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4C63FE7-E350-4F14-972C-D83E3A26A349}" type="slidenum">
              <a:rPr lang="zh-CN" altLang="en-US" sz="1200" smtClean="0">
                <a:latin typeface="Calibri" panose="020F0502020204030204" pitchFamily="34" charset="0"/>
              </a:rPr>
              <a:t>47</a:t>
            </a:fld>
            <a:endParaRPr lang="en-US" altLang="zh-CN"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48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t>49</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2</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t>3</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t>4</a:t>
            </a:fld>
            <a:endParaRPr lang="en-US" altLang="zh-CN"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t>23</a:t>
            </a:fld>
            <a:endParaRPr lang="en-US" altLang="zh-CN"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t>32</a:t>
            </a:fld>
            <a:endParaRPr lang="en-US" altLang="zh-CN"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t>33</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slide" Target="../slides/slide4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slide" Target="../slides/slide22.xml"/><Relationship Id="rId1" Type="http://schemas.openxmlformats.org/officeDocument/2006/relationships/slideMaster" Target="../slideMasters/slideMaster1.xml"/><Relationship Id="rId4" Type="http://schemas.openxmlformats.org/officeDocument/2006/relationships/slide" Target="../slides/slide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4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a:t>
            </a:r>
            <a:r>
              <a:rPr lang="en-US" altLang="zh-CN" sz="1600" dirty="0">
                <a:solidFill>
                  <a:srgbClr val="F2F2F2"/>
                </a:solidFill>
                <a:latin typeface="微软雅黑" panose="020B0503020204020204" pitchFamily="34" charset="-122"/>
                <a:ea typeface="微软雅黑" panose="020B0503020204020204" pitchFamily="34" charset="-122"/>
              </a:rPr>
              <a:t>3</a:t>
            </a:r>
            <a:r>
              <a:rPr lang="zh-CN" altLang="en-US" sz="1600" dirty="0">
                <a:solidFill>
                  <a:srgbClr val="F2F2F2"/>
                </a:solidFill>
                <a:latin typeface="微软雅黑" panose="020B0503020204020204" pitchFamily="34" charset="-122"/>
                <a:ea typeface="微软雅黑" panose="020B0503020204020204" pitchFamily="34" charset="-122"/>
              </a:rPr>
              <a:t>课　中古时期的欧洲</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a:t>
            </a:r>
            <a:r>
              <a:rPr lang="en-US" altLang="zh-CN" sz="1400" b="1" dirty="0">
                <a:solidFill>
                  <a:srgbClr val="C0472D"/>
                </a:solidFill>
                <a:latin typeface="微软雅黑" panose="020B0503020204020204" pitchFamily="34" charset="-122"/>
                <a:ea typeface="微软雅黑" panose="020B0503020204020204" pitchFamily="34" charset="-122"/>
              </a:rPr>
              <a:t>3</a:t>
            </a:r>
            <a:r>
              <a:rPr lang="zh-CN" altLang="en-US" sz="1400" b="1" dirty="0">
                <a:solidFill>
                  <a:srgbClr val="C0472D"/>
                </a:solidFill>
                <a:latin typeface="微软雅黑" panose="020B0503020204020204" pitchFamily="34" charset="-122"/>
                <a:ea typeface="微软雅黑" panose="020B0503020204020204" pitchFamily="34" charset="-122"/>
              </a:rPr>
              <a:t>课　中古时期的欧洲</a:t>
            </a: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hyperlink" Target="../3.&#37197;&#22871;&#32451;&#20064;&#39064;/&#35838;&#21518;&#32032;&#20859;&#35780;&#20215;/03%20&#35838;&#21518;&#32032;&#20859;&#35780;&#20215;(&#19977;)%20%20%20&#20013;&#21476;&#26102;&#26399;&#30340;&#27431;&#27954;.docx" TargetMode="External"/><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slide" Target="slide1.xm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t="24451"/>
          <a:stretch>
            <a:fillRect/>
          </a:stretch>
        </p:blipFill>
        <p:spPr>
          <a:xfrm>
            <a:off x="-29757" y="0"/>
            <a:ext cx="11561992" cy="489572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副标题 1"/>
          <p:cNvSpPr txBox="1"/>
          <p:nvPr/>
        </p:nvSpPr>
        <p:spPr>
          <a:xfrm>
            <a:off x="-25057" y="4205339"/>
            <a:ext cx="11522075" cy="16435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中古时期的世界</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fontAlgn="base" hangingPunct="0">
              <a:spcBef>
                <a:spcPct val="0"/>
              </a:spcBef>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　中古时期的欧洲</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8" name="文本框 28"/>
          <p:cNvSpPr txBox="1"/>
          <p:nvPr>
            <p:custDataLst>
              <p:tags r:id="rId8"/>
            </p:custDataLst>
          </p:nvPr>
        </p:nvSpPr>
        <p:spPr>
          <a:xfrm>
            <a:off x="1945037" y="3108024"/>
            <a:ext cx="7714369" cy="830997"/>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板块一</a:t>
            </a:r>
            <a:r>
              <a:rPr lang="zh-CN" altLang="en-US" sz="32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古代世界的文明</a:t>
            </a:r>
            <a:endPar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自治权的获取方式</a:t>
            </a:r>
            <a:r>
              <a:rPr lang="zh-CN" altLang="zh-CN" kern="100" dirty="0">
                <a:latin typeface="宋体" panose="02010600030101010101" pitchFamily="2" charset="-122"/>
                <a:cs typeface="Times New Roman" panose="02020603050405020304" pitchFamily="18" charset="0"/>
              </a:rPr>
              <a:t>：</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填序号</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．与封建主谈判　　　　　　</a:t>
            </a:r>
            <a:r>
              <a:rPr lang="en-US" altLang="zh-CN" kern="100" dirty="0">
                <a:latin typeface="Times New Roman" panose="02020603050405020304" pitchFamily="18" charset="0"/>
                <a:cs typeface="Courier New" panose="02070309020205020404" pitchFamily="49" charset="0"/>
              </a:rPr>
              <a:t>	B</a:t>
            </a:r>
            <a:r>
              <a:rPr lang="zh-CN" altLang="zh-CN" kern="100" dirty="0">
                <a:latin typeface="Times New Roman" panose="02020603050405020304" pitchFamily="18" charset="0"/>
                <a:cs typeface="Times New Roman" panose="02020603050405020304" pitchFamily="18" charset="0"/>
              </a:rPr>
              <a:t>．以金钱赎买</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．改革变法</a:t>
            </a:r>
            <a:r>
              <a:rPr lang="en-US" altLang="zh-CN" kern="100" dirty="0">
                <a:latin typeface="Times New Roman" panose="02020603050405020304" pitchFamily="18" charset="0"/>
                <a:cs typeface="Courier New" panose="02070309020205020404" pitchFamily="49" charset="0"/>
              </a:rPr>
              <a:t>    		D</a:t>
            </a:r>
            <a:r>
              <a:rPr lang="zh-CN" altLang="zh-CN" kern="100" dirty="0">
                <a:latin typeface="Times New Roman" panose="02020603050405020304" pitchFamily="18" charset="0"/>
                <a:cs typeface="Times New Roman" panose="02020603050405020304" pitchFamily="18" charset="0"/>
              </a:rPr>
              <a:t>．武装暴动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③</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有利于城市经济的发展，一些城市兴办</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a:t>
            </a:r>
            <a:r>
              <a:rPr lang="zh-CN" altLang="zh-CN" kern="100" dirty="0">
                <a:latin typeface="Times New Roman" panose="02020603050405020304" pitchFamily="18" charset="0"/>
                <a:cs typeface="Times New Roman" panose="02020603050405020304" pitchFamily="18" charset="0"/>
              </a:rPr>
              <a:t>；城市还以金钱和人力支持王权，一定程度上促进了国王的统一事业。</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212865" y="899827"/>
            <a:ext cx="942887" cy="523220"/>
          </a:xfrm>
          <a:prstGeom prst="rect">
            <a:avLst/>
          </a:prstGeom>
          <a:noFill/>
        </p:spPr>
        <p:txBody>
          <a:bodyPr wrap="none" rtlCol="0">
            <a:spAutoFit/>
          </a:bodyPr>
          <a:lstStyle/>
          <a:p>
            <a:r>
              <a:rPr lang="en-US" altLang="zh-CN" b="1" dirty="0">
                <a:ea typeface="华文楷体" panose="02010600040101010101" pitchFamily="2" charset="-122"/>
              </a:rPr>
              <a:t>ABD</a:t>
            </a:r>
            <a:endParaRPr lang="zh-CN" altLang="en-US" dirty="0"/>
          </a:p>
        </p:txBody>
      </p:sp>
      <p:sp>
        <p:nvSpPr>
          <p:cNvPr id="5" name="矩形 4"/>
          <p:cNvSpPr/>
          <p:nvPr/>
        </p:nvSpPr>
        <p:spPr>
          <a:xfrm>
            <a:off x="8245313" y="2808039"/>
            <a:ext cx="902811" cy="523220"/>
          </a:xfrm>
          <a:prstGeom prst="rect">
            <a:avLst/>
          </a:prstGeom>
        </p:spPr>
        <p:txBody>
          <a:bodyPr wrap="none">
            <a:spAutoFit/>
          </a:bodyPr>
          <a:lstStyle/>
          <a:p>
            <a:r>
              <a:rPr lang="zh-CN" altLang="zh-CN" b="1" dirty="0">
                <a:ea typeface="华文楷体" panose="02010600040101010101" pitchFamily="2" charset="-122"/>
                <a:cs typeface="Times New Roman" panose="02020603050405020304" pitchFamily="18" charset="0"/>
              </a:rPr>
              <a:t>大学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中古西欧基督教会的统治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拥有大量庄园和广袤土地，并向信徒征收</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形成了从教皇到各级神职人员的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制度。</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思想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教会控制着整个西欧社会居民的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，宗教戒律严重束缚了人性的发展。</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8497341" y="1511895"/>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什一税</a:t>
            </a:r>
            <a:endParaRPr lang="zh-CN" altLang="en-US" dirty="0"/>
          </a:p>
        </p:txBody>
      </p:sp>
      <p:sp>
        <p:nvSpPr>
          <p:cNvPr id="4" name="文本框 3"/>
          <p:cNvSpPr txBox="1"/>
          <p:nvPr/>
        </p:nvSpPr>
        <p:spPr>
          <a:xfrm>
            <a:off x="7021177" y="2156194"/>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等级</a:t>
            </a:r>
            <a:endParaRPr lang="zh-CN" altLang="en-US" dirty="0"/>
          </a:p>
        </p:txBody>
      </p:sp>
      <p:sp>
        <p:nvSpPr>
          <p:cNvPr id="5" name="文本框 4"/>
          <p:cNvSpPr txBox="1"/>
          <p:nvPr/>
        </p:nvSpPr>
        <p:spPr>
          <a:xfrm>
            <a:off x="7201197" y="2797102"/>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精神生活</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33713"/>
          </a:xfrm>
        </p:spPr>
        <p:txBody>
          <a:bodyPr/>
          <a:lstStyle/>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拜占庭与俄罗斯</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拜占庭帝国</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建立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西罗马帝国灭亡后，</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a:t>
            </a:r>
            <a:r>
              <a:rPr lang="zh-CN" altLang="zh-CN" kern="100" dirty="0">
                <a:latin typeface="Times New Roman" panose="02020603050405020304" pitchFamily="18" charset="0"/>
                <a:cs typeface="Times New Roman" panose="02020603050405020304" pitchFamily="18" charset="0"/>
              </a:rPr>
              <a:t>继续发展。</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统治</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帝国境内工商业发达，都城</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a:t>
            </a:r>
            <a:r>
              <a:rPr lang="zh-CN" altLang="zh-CN" kern="100" dirty="0">
                <a:latin typeface="Times New Roman" panose="02020603050405020304" pitchFamily="18" charset="0"/>
                <a:cs typeface="Times New Roman" panose="02020603050405020304" pitchFamily="18" charset="0"/>
              </a:rPr>
              <a:t>是当时欧洲最大最重要的城市，成为沟通东西方的桥梁。</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②</a:t>
            </a:r>
            <a:r>
              <a:rPr lang="zh-CN" altLang="zh-CN" kern="100" dirty="0">
                <a:latin typeface="Times New Roman" panose="02020603050405020304" pitchFamily="18" charset="0"/>
                <a:cs typeface="Times New Roman" panose="02020603050405020304" pitchFamily="18" charset="0"/>
              </a:rPr>
              <a:t>法律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查士丁尼在位期间编订的《</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》，使罗马法成为系统</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完整的法律体系，它与《法学汇纂》《法理概要》《新法典》，合称《</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5094086" y="1910075"/>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东罗马帝国</a:t>
            </a:r>
            <a:endParaRPr lang="zh-CN" altLang="en-US" dirty="0"/>
          </a:p>
        </p:txBody>
      </p:sp>
      <p:sp>
        <p:nvSpPr>
          <p:cNvPr id="4" name="文本框 3"/>
          <p:cNvSpPr txBox="1"/>
          <p:nvPr/>
        </p:nvSpPr>
        <p:spPr>
          <a:xfrm>
            <a:off x="6409109" y="3030471"/>
            <a:ext cx="1980029"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君士坦丁堡</a:t>
            </a:r>
            <a:endParaRPr lang="zh-CN" altLang="en-US" dirty="0"/>
          </a:p>
        </p:txBody>
      </p:sp>
      <p:sp>
        <p:nvSpPr>
          <p:cNvPr id="5" name="文本框 4"/>
          <p:cNvSpPr txBox="1"/>
          <p:nvPr/>
        </p:nvSpPr>
        <p:spPr>
          <a:xfrm>
            <a:off x="6422106" y="4134422"/>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查士丁尼法典</a:t>
            </a:r>
            <a:endParaRPr lang="zh-CN" altLang="en-US" dirty="0"/>
          </a:p>
        </p:txBody>
      </p:sp>
      <p:sp>
        <p:nvSpPr>
          <p:cNvPr id="6" name="文本框 5"/>
          <p:cNvSpPr txBox="1"/>
          <p:nvPr/>
        </p:nvSpPr>
        <p:spPr>
          <a:xfrm>
            <a:off x="3060737" y="5245708"/>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罗马民法大全</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发展历程</a:t>
            </a:r>
            <a:endParaRPr lang="zh-CN" altLang="zh-CN" sz="1050" kern="100" dirty="0">
              <a:latin typeface="宋体" panose="02010600030101010101" pitchFamily="2" charset="-122"/>
              <a:cs typeface="Courier New" panose="02070309020205020404" pitchFamily="49" charset="0"/>
            </a:endParaRPr>
          </a:p>
        </p:txBody>
      </p:sp>
      <p:pic>
        <p:nvPicPr>
          <p:cNvPr id="4098" name="Picture 2" descr="相-3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465" y="1511895"/>
            <a:ext cx="10297144" cy="2395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俄罗斯</a:t>
            </a:r>
            <a:endParaRPr lang="zh-CN" altLang="zh-CN" sz="1050" kern="100" dirty="0">
              <a:latin typeface="宋体" panose="02010600030101010101" pitchFamily="2" charset="-122"/>
              <a:cs typeface="Courier New" panose="02070309020205020404" pitchFamily="49" charset="0"/>
            </a:endParaRPr>
          </a:p>
        </p:txBody>
      </p:sp>
      <p:pic>
        <p:nvPicPr>
          <p:cNvPr id="5122" name="Picture 2" descr="清换22-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046" y="1655911"/>
            <a:ext cx="10697991" cy="347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【概念阐释】中古时期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从公元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476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年西罗马帝国灭亡到公元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1500</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年左右的欧洲历史</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，被西方史学家称为</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中古时期</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。这一时期</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逐渐形成</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的西欧封建社会是古代希腊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罗马文明与近代资本主义社会之间的一种过渡式的社会形态。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【教材开发】</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阅读教材</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P15</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学思之窗</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中古西欧的封君封臣制度在维系的纽带方面有什么特点？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4608239"/>
            <a:ext cx="10692000" cy="668709"/>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spc="-100" dirty="0">
                <a:solidFill>
                  <a:srgbClr val="7030A0"/>
                </a:solidFill>
                <a:ea typeface="黑体" panose="02010609060101010101" pitchFamily="49" charset="-122"/>
                <a:cs typeface="Times New Roman" panose="02020603050405020304" pitchFamily="18" charset="0"/>
              </a:rPr>
              <a:t>提示</a:t>
            </a:r>
            <a:r>
              <a:rPr lang="zh-CN" altLang="zh-CN" b="1" kern="100" spc="-100" dirty="0">
                <a:solidFill>
                  <a:srgbClr val="7030A0"/>
                </a:solidFill>
                <a:latin typeface="宋体" panose="02010600030101010101" pitchFamily="2" charset="-122"/>
                <a:cs typeface="Times New Roman" panose="02020603050405020304" pitchFamily="18" charset="0"/>
              </a:rPr>
              <a:t>：</a:t>
            </a:r>
            <a:r>
              <a:rPr lang="zh-CN" altLang="zh-CN" b="1" kern="100" spc="-100" dirty="0">
                <a:solidFill>
                  <a:schemeClr val="tx1"/>
                </a:solidFill>
                <a:ea typeface="华文楷体" panose="02010600040101010101" pitchFamily="2" charset="-122"/>
                <a:cs typeface="Times New Roman" panose="02020603050405020304" pitchFamily="18" charset="0"/>
              </a:rPr>
              <a:t>西欧的封君封臣制度以土地封赐为纽带，具有双向契约关系。</a:t>
            </a:r>
            <a:endParaRPr lang="zh-CN" altLang="zh-CN" sz="1050" kern="100" spc="-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【概念阐释】庄园</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封建庄园是自给自足的自然经济单位，庄园内的一切生产都是为了供应领主消费和满足依附农民及其家庭的生活需要，只有庄园不能生产的如盐</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铁等，才从行商手中购买。庄园经济的兴盛时期约为</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9—13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世纪。它的形成和生产力低下有关。</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12—13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世纪，由于生产力发展以及商品货币关系的影响，不断发生庄园自营地缩减</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劳役地租改为实物地租或货币地租等现象。</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【视野拓展】西欧封建社会</a:t>
            </a:r>
            <a:endParaRPr lang="zh-CN" altLang="zh-CN" sz="1050" kern="100" dirty="0">
              <a:latin typeface="宋体" panose="02010600030101010101" pitchFamily="2" charset="-122"/>
              <a:cs typeface="Courier New" panose="02070309020205020404" pitchFamily="49" charset="0"/>
            </a:endParaRPr>
          </a:p>
        </p:txBody>
      </p:sp>
      <p:pic>
        <p:nvPicPr>
          <p:cNvPr id="6146" name="Picture 2" descr="2025LS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1705" y="1475891"/>
            <a:ext cx="5538663" cy="456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西欧封建社会是否形成了高度的中央集权？为什么？</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原因</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西欧实行封君封臣制度，封君和封臣之间建立了相应的权利</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义务关系，地方具有一定的自主权。因此，西欧并未形成高度的中央集权。</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4631" y="1439887"/>
            <a:ext cx="2343911" cy="668709"/>
          </a:xfrm>
          <a:prstGeom prst="rect">
            <a:avLst/>
          </a:prstGeom>
        </p:spPr>
        <p:txBody>
          <a:bodyPr wrap="non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没有。</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607702"/>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【认知升华】中</a:t>
            </a:r>
            <a:r>
              <a:rPr lang="zh-CN" altLang="en-US" kern="100" dirty="0">
                <a:latin typeface="Times New Roman" panose="02020603050405020304" pitchFamily="18" charset="0"/>
                <a:ea typeface="黑体" panose="02010609060101010101" pitchFamily="49" charset="-122"/>
                <a:cs typeface="Times New Roman" panose="02020603050405020304" pitchFamily="18" charset="0"/>
              </a:rPr>
              <a:t>古时期</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后期</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西欧</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孕育曙光</a:t>
            </a:r>
            <a:r>
              <a:rPr lang="en-US" altLang="zh-CN" kern="100" dirty="0">
                <a:latin typeface="宋体" panose="02010600030101010101" pitchFamily="2"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政治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王权强化，民族国家开始形成，议会兴起。</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(2)</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经济</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商品经济发展，城市兴起，市民阶层壮大。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基督教会</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控制</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思想，大学兴起，教育学术出现新气象。</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1655911"/>
            <a:ext cx="10692000" cy="3884140"/>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探究有关中古时期西欧的封君封臣制度</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庄园与农奴制度的相关史料，从历史解释角度理解西欧封建社会的基本特征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理解封建经济的发展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城市的产生与王权的强化和主要封建国家形成之间的关系</a:t>
            </a:r>
            <a:endParaRPr lang="zh-CN" altLang="zh-CN" sz="1050" kern="100" dirty="0">
              <a:latin typeface="宋体" panose="02010600030101010101" pitchFamily="2" charset="-122"/>
              <a:cs typeface="Courier New" panose="02070309020205020404" pitchFamily="49" charset="0"/>
            </a:endParaRPr>
          </a:p>
          <a:p>
            <a:r>
              <a:rPr lang="en-US" altLang="zh-CN" dirty="0">
                <a:latin typeface="Times New Roman" panose="02020603050405020304" pitchFamily="18" charset="0"/>
              </a:rPr>
              <a:t>3.</a:t>
            </a:r>
            <a:r>
              <a:rPr lang="zh-CN" altLang="zh-CN" dirty="0">
                <a:latin typeface="Times New Roman" panose="02020603050405020304" pitchFamily="18" charset="0"/>
                <a:cs typeface="Times New Roman" panose="02020603050405020304" pitchFamily="18" charset="0"/>
              </a:rPr>
              <a:t>了解拜占庭帝国与俄罗斯帝国的扩张史实，对帝国的兴衰作出正确的历史解释</a:t>
            </a:r>
            <a:endParaRPr lang="zh-CN" altLang="en-US"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【视野拓展】拜占庭文明</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拜占庭帝国所在的特殊的地理位置，使它不仅在经济上独享东西南北商业汇集的便利，而且多种文化间的交流活动更易在此进行。活跃的商业和频繁的军事活动成为拜占庭文化与其他文化交流的媒介。应该说，拜占庭文化的开放性也是其历史演化的必然结果。</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摘编自陈志强《论拜占廷文化的独特性》</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概括拜占庭文明的特点，并结合所学知识分析其成因。</a:t>
            </a:r>
            <a:endParaRPr lang="zh-CN" altLang="zh-CN" sz="1050" kern="100" dirty="0">
              <a:latin typeface="宋体" panose="02010600030101010101" pitchFamily="2" charset="-122"/>
              <a:cs typeface="Courier New" panose="02070309020205020404" pitchFamily="49" charset="0"/>
            </a:endParaRPr>
          </a:p>
        </p:txBody>
      </p:sp>
      <p:sp>
        <p:nvSpPr>
          <p:cNvPr id="8" name="矩形 7"/>
          <p:cNvSpPr/>
          <p:nvPr/>
        </p:nvSpPr>
        <p:spPr>
          <a:xfrm>
            <a:off x="415037" y="1403883"/>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特点</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具有包容性</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开放性，融汇东西方文化。</a:t>
            </a:r>
            <a:endParaRPr lang="zh-CN" altLang="zh-CN" sz="1050" kern="100" dirty="0">
              <a:solidFill>
                <a:schemeClr val="tx1"/>
              </a:solidFill>
              <a:latin typeface="宋体" panose="02010600030101010101" pitchFamily="2" charset="-122"/>
              <a:cs typeface="Courier New" panose="02070309020205020404" pitchFamily="49" charset="0"/>
            </a:endParaRPr>
          </a:p>
          <a:p>
            <a:pPr algn="just">
              <a:lnSpc>
                <a:spcPct val="150000"/>
              </a:lnSpc>
            </a:pPr>
            <a:r>
              <a:rPr lang="zh-CN" altLang="zh-CN" b="1" dirty="0">
                <a:solidFill>
                  <a:schemeClr val="tx1"/>
                </a:solidFill>
                <a:ea typeface="华文楷体" panose="02010600040101010101" pitchFamily="2" charset="-122"/>
                <a:cs typeface="Times New Roman" panose="02020603050405020304" pitchFamily="18" charset="0"/>
              </a:rPr>
              <a:t>成因</a:t>
            </a:r>
            <a:r>
              <a:rPr lang="zh-CN" altLang="zh-CN" b="1" dirty="0">
                <a:solidFill>
                  <a:schemeClr val="tx1"/>
                </a:solidFill>
                <a:cs typeface="Times New Roman" panose="02020603050405020304" pitchFamily="18" charset="0"/>
              </a:rPr>
              <a:t>：</a:t>
            </a:r>
            <a:r>
              <a:rPr lang="zh-CN" altLang="zh-CN" b="1" dirty="0">
                <a:solidFill>
                  <a:schemeClr val="tx1"/>
                </a:solidFill>
                <a:ea typeface="华文楷体" panose="02010600040101010101" pitchFamily="2" charset="-122"/>
                <a:cs typeface="Times New Roman" panose="02020603050405020304" pitchFamily="18" charset="0"/>
              </a:rPr>
              <a:t>特殊的地理位置促进了多种文化间的交流；活跃的商业和频繁的军事活动；统治阶层的重视和努力。</a:t>
            </a:r>
            <a:endParaRPr lang="zh-CN" altLang="en-US"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p>
        </p:txBody>
      </p:sp>
      <p:sp>
        <p:nvSpPr>
          <p:cNvPr id="2" name="矩形 1"/>
          <p:cNvSpPr/>
          <p:nvPr/>
        </p:nvSpPr>
        <p:spPr>
          <a:xfrm>
            <a:off x="422275" y="1547946"/>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1</a:t>
            </a:r>
            <a:r>
              <a:rPr lang="zh-CN" altLang="en-US" b="1" kern="100" dirty="0">
                <a:solidFill>
                  <a:schemeClr val="tx1"/>
                </a:solidFill>
                <a:ea typeface="黑体" panose="02010609060101010101" pitchFamily="49" charset="-122"/>
                <a:cs typeface="Times New Roman" panose="02020603050405020304" pitchFamily="18" charset="0"/>
              </a:rPr>
              <a:t>　西欧封建社会</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2220476"/>
            <a:ext cx="10692000" cy="3964996"/>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史料一</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封君和封臣的关系和封土封授相结合，随着封土成为世袭领地，君臣关系也就代代相传。但是，封君封臣关系是私法关系，不具备行政系统那样上下级之间的统治与服从关系，因此封君</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与</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封臣的封臣是没有关系的，因而</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世纪法国的原则即</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我的封臣的封臣，不是我的封臣</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摘编自马克垚《西欧封建经济形态研究》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根据史料一并结合所学知识，说明封君与封臣之间关系的特点。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88782"/>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以土地为纽带；层层分封</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具有契约关系；封君与封臣的关系世代沿袭；封君与封臣的关系有着严格的等级性，而且权利</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义务交织在一起，但是只存在于上下两级之间。</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史料二</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由地主贵族，俗人或僧侣，男爵或主教或住持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即庄园领主或封建主</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在一定的领土范围内，对那里所有的居民办理行政</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执行司法</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征收赋税的制度。在这样的一个政体里，政府的实质是分裂的。王座只保留了一个</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名义上</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的宗主地位，而国王被缩成为一个阴影而已。</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5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摘编自汤普逊《中世纪经济社会史》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根据史料二，概括中古西欧封建庄园的特点。</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403883"/>
            <a:ext cx="10692000" cy="203132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庄园领主或封建主在其领地范围内拥有较大的统治权</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行政</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司法</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税收等权力</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；庄园领主或封建主成为封建庄园的实际统治者</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王权衰微</a:t>
            </a:r>
            <a:r>
              <a:rPr lang="en-US" altLang="zh-CN" b="1" kern="100" dirty="0">
                <a:solidFill>
                  <a:schemeClr val="tx1"/>
                </a:solidFill>
                <a:ea typeface="华文楷体" panose="02010600040101010101" pitchFamily="2" charset="-122"/>
                <a:cs typeface="Courier New" panose="02070309020205020404" pitchFamily="49" charset="0"/>
              </a:rPr>
              <a:t>)</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5684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中古时期西欧社会的特征</a:t>
            </a:r>
            <a:endParaRPr lang="zh-CN" altLang="zh-CN" sz="105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064987220"/>
              </p:ext>
            </p:extLst>
          </p:nvPr>
        </p:nvGraphicFramePr>
        <p:xfrm>
          <a:off x="415037" y="1494961"/>
          <a:ext cx="10692000" cy="4100514"/>
        </p:xfrm>
        <a:graphic>
          <a:graphicData uri="http://schemas.openxmlformats.org/drawingml/2006/table">
            <a:tbl>
              <a:tblPr/>
              <a:tblGrid>
                <a:gridCol w="773492">
                  <a:extLst>
                    <a:ext uri="{9D8B030D-6E8A-4147-A177-3AD203B41FA5}">
                      <a16:colId xmlns:a16="http://schemas.microsoft.com/office/drawing/2014/main" val="20000"/>
                    </a:ext>
                  </a:extLst>
                </a:gridCol>
                <a:gridCol w="9918508">
                  <a:extLst>
                    <a:ext uri="{9D8B030D-6E8A-4147-A177-3AD203B41FA5}">
                      <a16:colId xmlns:a16="http://schemas.microsoft.com/office/drawing/2014/main" val="20001"/>
                    </a:ext>
                  </a:extLst>
                </a:gridCol>
              </a:tblGrid>
              <a:tr h="411162">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方面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表现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100007">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封君封臣制度下，</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社会</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呈现不同程度的分裂割据局面，王权被削弱，教权处于最高权力的位置，民族国家的界限不太明显</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3983">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经济</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实行自给自足的庄园经济；后期商品经济发展，为以后的资本主义</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发展</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打下基础</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15975">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思想</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人们的思想受到封建神学的深刻影响，基督教会控制着人们的精神生活</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024891676"/>
              </p:ext>
            </p:extLst>
          </p:nvPr>
        </p:nvGraphicFramePr>
        <p:xfrm>
          <a:off x="415037" y="827819"/>
          <a:ext cx="10692000" cy="2920366"/>
        </p:xfrm>
        <a:graphic>
          <a:graphicData uri="http://schemas.openxmlformats.org/drawingml/2006/table">
            <a:tbl>
              <a:tblPr/>
              <a:tblGrid>
                <a:gridCol w="881504">
                  <a:extLst>
                    <a:ext uri="{9D8B030D-6E8A-4147-A177-3AD203B41FA5}">
                      <a16:colId xmlns:a16="http://schemas.microsoft.com/office/drawing/2014/main" val="20000"/>
                    </a:ext>
                  </a:extLst>
                </a:gridCol>
                <a:gridCol w="9810496">
                  <a:extLst>
                    <a:ext uri="{9D8B030D-6E8A-4147-A177-3AD203B41FA5}">
                      <a16:colId xmlns:a16="http://schemas.microsoft.com/office/drawing/2014/main" val="20001"/>
                    </a:ext>
                  </a:extLst>
                </a:gridCol>
              </a:tblGrid>
              <a:tr h="411162">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方面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hangingPunct="0">
                        <a:lnSpc>
                          <a:spcPct val="15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表现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22027" marR="220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100007">
                <a:tc>
                  <a:txBody>
                    <a:bodyPr/>
                    <a:lstStyle/>
                    <a:p>
                      <a:pPr algn="l"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阶级</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商人地位显著提升，中</a:t>
                      </a:r>
                      <a:r>
                        <a:rPr lang="zh-CN" altLang="en-US" sz="2800" b="1" kern="100" dirty="0">
                          <a:effectLst/>
                          <a:latin typeface="Times New Roman" panose="02020603050405020304" pitchFamily="18" charset="0"/>
                          <a:ea typeface="宋体" panose="02010600030101010101" pitchFamily="2" charset="-122"/>
                          <a:cs typeface="Times New Roman" panose="02020603050405020304" pitchFamily="18" charset="0"/>
                        </a:rPr>
                        <a:t>古</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西欧工商业的发展和城市的兴旺，极大地提高了欧洲商人的地位</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3983">
                <a:tc>
                  <a:txBody>
                    <a:bodyPr/>
                    <a:lstStyle/>
                    <a:p>
                      <a:pPr algn="l"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科技</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中国的指南针</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印刷术和火药传到欧洲后，使得西欧国家在农业</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冶金</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造船</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航海</a:t>
                      </a: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纺织等方面都取得巨大进步</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7344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(1)(2023</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江苏卷</a:t>
            </a:r>
            <a:r>
              <a:rPr lang="en-US" altLang="zh-CN" kern="100" dirty="0">
                <a:latin typeface="Times New Roman" panose="02020603050405020304" pitchFamily="18" charset="0"/>
                <a:cs typeface="Courier New" panose="02070309020205020404" pitchFamily="49" charset="0"/>
              </a:rPr>
              <a:t>)1289—1304</a:t>
            </a:r>
            <a:r>
              <a:rPr lang="zh-CN" altLang="zh-CN" kern="100" dirty="0">
                <a:latin typeface="Times New Roman" panose="02020603050405020304" pitchFamily="18" charset="0"/>
                <a:cs typeface="Times New Roman" panose="02020603050405020304" pitchFamily="18" charset="0"/>
              </a:rPr>
              <a:t>年，在英国辛德雷克庄园中，农民之间的诉讼多因被告满足原告的诉求而在庄园法庭外解决，只有</a:t>
            </a:r>
            <a:r>
              <a:rPr lang="en-US" altLang="zh-CN" kern="100" dirty="0">
                <a:latin typeface="Times New Roman" panose="02020603050405020304" pitchFamily="18" charset="0"/>
                <a:cs typeface="Courier New" panose="02070309020205020404" pitchFamily="49" charset="0"/>
              </a:rPr>
              <a:t>31%</a:t>
            </a:r>
            <a:r>
              <a:rPr lang="zh-CN" altLang="zh-CN" kern="100" dirty="0">
                <a:latin typeface="Times New Roman" panose="02020603050405020304" pitchFamily="18" charset="0"/>
                <a:cs typeface="Times New Roman" panose="02020603050405020304" pitchFamily="18" charset="0"/>
              </a:rPr>
              <a:t>的诉讼最终通过庄园法庭裁决。庄园法庭在裁决农民之间</a:t>
            </a:r>
            <a:r>
              <a:rPr lang="zh-CN" altLang="en-US" kern="100" dirty="0">
                <a:latin typeface="Times New Roman" panose="02020603050405020304" pitchFamily="18" charset="0"/>
                <a:cs typeface="Times New Roman" panose="02020603050405020304" pitchFamily="18" charset="0"/>
              </a:rPr>
              <a:t>的</a:t>
            </a:r>
            <a:r>
              <a:rPr lang="zh-CN" altLang="zh-CN" kern="100" dirty="0">
                <a:latin typeface="Times New Roman" panose="02020603050405020304" pitchFamily="18" charset="0"/>
                <a:cs typeface="Times New Roman" panose="02020603050405020304" pitchFamily="18" charset="0"/>
              </a:rPr>
              <a:t>纠纷时往往强调情理而非法律。据此可知，该庄园法庭</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．以保护农民利益为宗旨</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．主要处理庄园主和农民的纠纷</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．重视维护庄园秩序稳定</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．依据大陆法裁决庄园经济诉讼</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6802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00363"/>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根据材料可知，庄园法庭在裁决农民之间</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诉讼时往往强调情理而非法律，这有利于维护庄园秩序稳定，</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项正确；庄园法庭以维护庄园主的利益为宗旨，而不是以保护农民利益为宗旨，排除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项；材料体现的是农民之间的诉讼，未涉及庄园主和农民的纠纷，无法得出</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项结论，排除；材料未涉及庄园法庭的裁决依据，排除</a:t>
            </a:r>
            <a:r>
              <a:rPr lang="en-US" altLang="zh-CN" kern="100" spc="-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spc="-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spc="-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时空坐标</a:t>
            </a:r>
          </a:p>
        </p:txBody>
      </p:sp>
      <p:pic>
        <p:nvPicPr>
          <p:cNvPr id="1026" name="Picture 2" descr="24LS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07" y="2556011"/>
            <a:ext cx="10692225" cy="209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有学者指出，在</a:t>
            </a:r>
            <a:r>
              <a:rPr lang="en-US" altLang="zh-CN" kern="100" dirty="0">
                <a:latin typeface="Times New Roman" panose="02020603050405020304" pitchFamily="18" charset="0"/>
                <a:cs typeface="Courier New" panose="02070309020205020404" pitchFamily="49" charset="0"/>
              </a:rPr>
              <a:t>11</a:t>
            </a:r>
            <a:r>
              <a:rPr lang="zh-CN" altLang="zh-CN" kern="100" dirty="0">
                <a:latin typeface="Times New Roman" panose="02020603050405020304" pitchFamily="18" charset="0"/>
                <a:cs typeface="Times New Roman" panose="02020603050405020304" pitchFamily="18" charset="0"/>
              </a:rPr>
              <a:t>世纪的西欧封建主义制度下，没有一个人是至高无上的统治者。如果一个封臣拒绝履行他应尽的义务，国王有权</a:t>
            </a:r>
            <a:r>
              <a:rPr lang="zh-CN" altLang="en-US" kern="100" dirty="0">
                <a:latin typeface="Times New Roman" panose="02020603050405020304" pitchFamily="18" charset="0"/>
                <a:cs typeface="Times New Roman" panose="02020603050405020304" pitchFamily="18" charset="0"/>
              </a:rPr>
              <a:t>让其</a:t>
            </a:r>
            <a:r>
              <a:rPr lang="zh-CN" altLang="zh-CN" kern="100" dirty="0">
                <a:latin typeface="Times New Roman" panose="02020603050405020304" pitchFamily="18" charset="0"/>
                <a:cs typeface="Times New Roman" panose="02020603050405020304" pitchFamily="18" charset="0"/>
              </a:rPr>
              <a:t>强制执行。如果一个国王侵犯了封臣的权利，封臣也可以联合起来反对他，并对国王加以限制。这说明封君与封臣之间</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．在社会关系上平等互利</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．体现出契约关系</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．存在着森严的社会等级</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．在经济上相互制约</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在西欧封建制度下，没有一个人是至高无上的统治者，国王与封臣都共守一种契约，每个人都对他人负有某种义务，故</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项正确；封君与封臣之间存在契约关系，但并非在社会关系上平等互利，排除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项与材料主旨不符，排除；材料说的是封君与封臣之间的政治关系，而非经济关系，排除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86859"/>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西欧城市的兴起</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59426"/>
            <a:ext cx="10692000" cy="5085303"/>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10—11</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世纪，西欧城市兴起。城中的市民在谋求人身自由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特别法庭</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城市治安的过程中获得了一定程度的自治权。在自治的城市中，市民借助市政机构，在封建法权特许下，行使权利与维持城市秩序，发展以商业与手工业为主导的城市经济，还以金钱和人力支持王权，这在一定程度上促进了国王的统一事业。商品市场经济的萌发推动了商法的完善和商法体系的形成，进而助推了区域经济向跨区域经济的延伸，也为通向现代市场经济之路作了铺垫。</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摘编自贾永勇《论亨利</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皮朗的中世纪城市史研究》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zh-CN" altLang="zh-CN" kern="100" spc="100" dirty="0">
                <a:latin typeface="Times New Roman" panose="02020603050405020304" pitchFamily="18" charset="0"/>
                <a:cs typeface="Times New Roman" panose="02020603050405020304" pitchFamily="18" charset="0"/>
              </a:rPr>
              <a:t>根据史料并结合所学知识，分析城市自治对欧洲社会发展的深远影响。</a:t>
            </a:r>
            <a:endParaRPr lang="zh-CN" altLang="zh-CN" sz="1050" kern="100" spc="100" dirty="0">
              <a:latin typeface="宋体" panose="02010600030101010101" pitchFamily="2" charset="-122"/>
              <a:cs typeface="Courier New" panose="02070309020205020404" pitchFamily="49" charset="0"/>
            </a:endParaRPr>
          </a:p>
        </p:txBody>
      </p:sp>
      <p:sp>
        <p:nvSpPr>
          <p:cNvPr id="4" name="矩形 3"/>
          <p:cNvSpPr/>
          <p:nvPr/>
        </p:nvSpPr>
        <p:spPr>
          <a:xfrm>
            <a:off x="415037" y="2004332"/>
            <a:ext cx="10692000" cy="3323987"/>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影响</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有利于工商业经济的发展和资本主义萌芽的产生；有利于贸易范围的扩大和统一市场的形成；为商品经济向现代市场经济过渡作了铺垫；促进了西欧王权的增强，推动了国家走向统一；推动了商法的完善和商法体系的形成，为近代法治的产生提供了条件；加速了封建势力的瓦解，推动了欧洲社会转型。</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城市兴起与自治运动对西欧的历史意义</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政治上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城市的兴起使欧洲出现了新的阶级</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市民阶级。城市与王权结盟，促使王权加强，市民阶级参与政治，促进了议会制度的出现，促进了国家的统一。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经济上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城市的兴起推动了商品经济的发展，促使旧经济制度瓦解，孕育了资本主义的萌芽。</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思想上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在西欧城市市民争取自治的过程中，自由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平等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民主</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权利等意识逐步觉醒，追求自我价值</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实现人性解放</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谋求人生幸福等思想观念得以</a:t>
            </a:r>
            <a:r>
              <a:rPr lang="zh-CN" altLang="en-US" kern="100" dirty="0">
                <a:latin typeface="Times New Roman" panose="02020603050405020304" pitchFamily="18" charset="0"/>
                <a:cs typeface="Times New Roman" panose="02020603050405020304" pitchFamily="18" charset="0"/>
              </a:rPr>
              <a:t>发展</a:t>
            </a:r>
            <a:r>
              <a:rPr lang="zh-CN" altLang="zh-CN"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(4)</a:t>
            </a:r>
            <a:r>
              <a:rPr lang="zh-CN" altLang="zh-CN" kern="100" dirty="0">
                <a:latin typeface="Times New Roman" panose="02020603050405020304" pitchFamily="18" charset="0"/>
                <a:cs typeface="Times New Roman" panose="02020603050405020304" pitchFamily="18" charset="0"/>
              </a:rPr>
              <a:t>文化上</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随着城市的出现，市民日常需要的世俗文化和世俗教育产生，为日后的文艺复兴和宗教改革作了准备。</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120" algn="l"/>
                <a:tab pos="618934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120" algn="l"/>
                <a:tab pos="618934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中古西欧的城市既不起源于伯爵的城堡，也不起源于大教区管辖的中心。从地理位置上讲，它们建立在商业贸易的交</a:t>
            </a:r>
            <a:r>
              <a:rPr lang="zh-CN" altLang="en-US" kern="100" dirty="0">
                <a:latin typeface="Times New Roman" panose="02020603050405020304" pitchFamily="18" charset="0"/>
                <a:cs typeface="Times New Roman" panose="02020603050405020304" pitchFamily="18" charset="0"/>
              </a:rPr>
              <a:t>汇</a:t>
            </a:r>
            <a:r>
              <a:rPr lang="zh-CN" altLang="zh-CN" kern="100" dirty="0">
                <a:latin typeface="Times New Roman" panose="02020603050405020304" pitchFamily="18" charset="0"/>
                <a:cs typeface="Times New Roman" panose="02020603050405020304" pitchFamily="18" charset="0"/>
              </a:rPr>
              <a:t>点上，出现在封建关系最薄弱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封建统治鞭长莫及或权力真空的地带。据此可知，西欧中古时期的城市</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120" algn="l"/>
                <a:tab pos="618934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．政治文化是其主要的功能</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．推动了封建王权的强化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120" algn="l"/>
                <a:tab pos="618934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．有助于新经济因素的产生</a:t>
            </a: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．源于欧洲封建庄园经济</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72612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西欧中古时期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的城市产生于商业贸易的交</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汇</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点上，且是封建关系最薄弱</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封建统治鞭长莫及或权力真空的地带，在这样的地方封建因素相对较少，最容易产生新经济因素，故选</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西欧中古时期的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城市产生于封建因素较少的地区，与政治和文化没有直接关联，也不会推动封建王权的强化，排除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两项；</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西欧中古时期</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的城市建立在商业贸易的交</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汇</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点上，所以其源于商业贸易的发展，而不是源于欧洲封建庄园经济，排除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(2)(2024</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江西卷</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中世纪英国某市商人行会规章规定</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除基尔特会员之外，任何人皆不得购买蜂蜜</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油脂</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腌青鱼</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磨石</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生革</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生皮，或任何种类之油，亦不得开设酒馆；违反此项禁令者，一经查明属实，应即没收其货物归于国王。这反映该市</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．工商业经营范围大受限制</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．工商业者遭受国王的盘剥</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．工商业自治得到王权支持</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．工商业发展导致行业垄断</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违反此项禁令者，一经查明属实，应即没收其货物归于国王</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可知，中世纪英国行会维护了国王的权威，并在经济上支持国王，从侧面反映了工商业自治得到王权的支持，</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项不符合材料主旨，排除；材料反映工商业者受到的是行会的盘剥，而非国王，排除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项；材料并没有体现行业的垄断是工商业发展导致的，排除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问题式预习</a:t>
            </a:r>
          </a:p>
        </p:txBody>
      </p:sp>
      <p:sp>
        <p:nvSpPr>
          <p:cNvPr id="2" name="副标题 1"/>
          <p:cNvSpPr>
            <a:spLocks noGrp="1"/>
          </p:cNvSpPr>
          <p:nvPr>
            <p:ph type="subTitle" idx="1"/>
          </p:nvPr>
        </p:nvSpPr>
        <p:spPr>
          <a:xfrm>
            <a:off x="415037" y="1655911"/>
            <a:ext cx="10692000" cy="397031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一</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西欧封建社会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西欧封建制度的建立</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建立</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在罗马帝国的废墟和日耳曼人迁徙后建立的一系列王国的基础上，西欧封建社会产生。</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特征</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西欧封建社会的基本特征是</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______________</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庄园与农奴制度。</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6481117" y="4330810"/>
            <a:ext cx="2339102"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封君封臣制度</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86859"/>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a:t>
            </a:r>
            <a:r>
              <a:rPr lang="en-US" altLang="zh-CN" b="1" kern="100" dirty="0">
                <a:solidFill>
                  <a:schemeClr val="tx1"/>
                </a:solidFill>
                <a:ea typeface="黑体" panose="02010609060101010101" pitchFamily="49" charset="-122"/>
                <a:cs typeface="Times New Roman" panose="02020603050405020304" pitchFamily="18" charset="0"/>
              </a:rPr>
              <a:t>3</a:t>
            </a:r>
            <a:r>
              <a:rPr lang="zh-CN" altLang="en-US" b="1" kern="100" dirty="0">
                <a:solidFill>
                  <a:schemeClr val="tx1"/>
                </a:solidFill>
                <a:ea typeface="黑体" panose="02010609060101010101" pitchFamily="49" charset="-122"/>
                <a:cs typeface="Times New Roman" panose="02020603050405020304" pitchFamily="18" charset="0"/>
              </a:rPr>
              <a:t>　拜占庭文明</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159426"/>
            <a:ext cx="10692000" cy="4525150"/>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1.</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史料探究</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史料</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　它</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拜占庭</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自始至终都在使自己适应时代和环境的变化。但命运注定它只是保存，而不是创新。它诞生在一个古老的国度，生活在过去的势力和荣誉的阴影之中，这种势力和荣誉正是它所试图维持和恢复的。它造就了一大批杰出的领袖人物</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行政官员</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军事将领</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学者和神学家，但由于处在上述环境之中，他们很少有人真正具有创造力。</a:t>
            </a:r>
            <a:endParaRPr lang="en-US" altLang="zh-CN" kern="100" dirty="0">
              <a:latin typeface="Times New Roman" panose="02020603050405020304" pitchFamily="18" charset="0"/>
              <a:ea typeface="华文楷体" panose="02010600040101010101" pitchFamily="2" charset="-122"/>
              <a:cs typeface="Times New Roman" panose="02020603050405020304" pitchFamily="18" charset="0"/>
            </a:endParaRPr>
          </a:p>
          <a:p>
            <a:pPr algn="r" hangingPunct="0">
              <a:lnSpc>
                <a:spcPct val="130000"/>
              </a:lnSpc>
              <a:spcAft>
                <a:spcPts val="0"/>
              </a:spcAft>
              <a:tabLst>
                <a:tab pos="4770755" algn="l"/>
              </a:tabLst>
            </a:pP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摘编自</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美</a:t>
            </a:r>
            <a:r>
              <a:rPr lang="en-US" altLang="zh-CN" kern="100" dirty="0">
                <a:latin typeface="Times New Roman" panose="02020603050405020304" pitchFamily="18" charset="0"/>
                <a:ea typeface="华文仿宋" panose="02010600040101010101" pitchFamily="2" charset="-122"/>
                <a:cs typeface="Courier New" panose="02070309020205020404" pitchFamily="49" charset="0"/>
              </a:rPr>
              <a:t>]</a:t>
            </a:r>
            <a:r>
              <a:rPr lang="zh-CN" altLang="zh-CN" kern="100" dirty="0">
                <a:latin typeface="Times New Roman" panose="02020603050405020304" pitchFamily="18" charset="0"/>
                <a:ea typeface="华文仿宋" panose="02010600040101010101" pitchFamily="2" charset="-122"/>
                <a:cs typeface="Times New Roman" panose="02020603050405020304" pitchFamily="18" charset="0"/>
              </a:rPr>
              <a:t>斯塔夫里阿诺斯《全球通史》</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7675"/>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cs typeface="Times New Roman" panose="02020603050405020304" pitchFamily="18" charset="0"/>
              </a:rPr>
              <a:t>根据史料并结合所学知识，阐述拜占庭帝国的兴衰原因。</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15037" y="1390523"/>
            <a:ext cx="10692000" cy="3254032"/>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rgbClr val="7030A0"/>
                </a:solidFill>
                <a:ea typeface="黑体" panose="02010609060101010101" pitchFamily="49" charset="-122"/>
                <a:cs typeface="Times New Roman" panose="02020603050405020304" pitchFamily="18" charset="0"/>
              </a:rPr>
              <a:t>提示</a:t>
            </a:r>
            <a:r>
              <a:rPr lang="zh-CN" altLang="zh-CN" b="1" kern="100" dirty="0">
                <a:solidFill>
                  <a:srgbClr val="7030A0"/>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兴盛原因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ea typeface="华文楷体" panose="02010600040101010101" pitchFamily="2" charset="-122"/>
                <a:cs typeface="Times New Roman" panose="02020603050405020304" pitchFamily="18" charset="0"/>
              </a:rPr>
              <a:t>拜占庭帝国通过对外扩张，扩大疆域；努力发展工商业，成为沟通东西方的桥梁；编订《罗马民法大全》，灵活处理各种矛盾等。衰落原因</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en-US" b="1" kern="100" dirty="0">
                <a:solidFill>
                  <a:schemeClr val="tx1"/>
                </a:solidFill>
                <a:ea typeface="华文楷体" panose="02010600040101010101" pitchFamily="2" charset="-122"/>
                <a:cs typeface="Times New Roman" panose="02020603050405020304" pitchFamily="18" charset="0"/>
              </a:rPr>
              <a:t>过于</a:t>
            </a:r>
            <a:r>
              <a:rPr lang="zh-CN" altLang="zh-CN" b="1" kern="100" dirty="0">
                <a:solidFill>
                  <a:schemeClr val="tx1"/>
                </a:solidFill>
                <a:ea typeface="华文楷体" panose="02010600040101010101" pitchFamily="2" charset="-122"/>
                <a:cs typeface="Times New Roman" panose="02020603050405020304" pitchFamily="18" charset="0"/>
              </a:rPr>
              <a:t>注重保存旧传统而非创新；对外扩张，导致民穷财尽；奥斯曼帝国的崛起和扩张</a:t>
            </a:r>
            <a:r>
              <a:rPr lang="zh-CN" altLang="en-US" b="1" kern="100" dirty="0">
                <a:solidFill>
                  <a:schemeClr val="tx1"/>
                </a:solidFill>
                <a:ea typeface="华文楷体" panose="02010600040101010101" pitchFamily="2" charset="-122"/>
                <a:cs typeface="Times New Roman" panose="02020603050405020304" pitchFamily="18" charset="0"/>
              </a:rPr>
              <a:t>使拜占庭帝国走向消亡</a:t>
            </a:r>
            <a:r>
              <a:rPr lang="zh-CN" altLang="zh-CN" b="1" kern="100" dirty="0">
                <a:solidFill>
                  <a:schemeClr val="tx1"/>
                </a:solidFill>
                <a:ea typeface="华文楷体" panose="02010600040101010101" pitchFamily="2" charset="-122"/>
                <a:cs typeface="Times New Roman" panose="02020603050405020304" pitchFamily="18" charset="0"/>
              </a:rPr>
              <a:t>。</a:t>
            </a:r>
            <a:endParaRPr lang="zh-CN" altLang="zh-CN" sz="1050" kern="100" dirty="0">
              <a:solidFill>
                <a:schemeClr val="tx1"/>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2.</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史论拓展</a:t>
            </a:r>
            <a:r>
              <a:rPr lang="en-US" altLang="zh-CN" kern="100" dirty="0">
                <a:latin typeface="Times New Roman" panose="02020603050405020304" pitchFamily="18" charset="0"/>
                <a:ea typeface="黑体" panose="02010609060101010101" pitchFamily="49" charset="-122"/>
                <a:cs typeface="Courier New" panose="02070309020205020404" pitchFamily="49"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拜占庭帝国独具特色的文化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特点</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拜占庭帝国地跨欧亚非三洲，对基督教</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古希腊与古罗马的文化传统，以及西亚等地的东方文化因素兼收并蓄，创造出独具特色的拜占庭文化。</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影响</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拜占庭帝国保存的</a:t>
            </a:r>
            <a:r>
              <a:rPr lang="zh-CN" altLang="en-US" kern="100" dirty="0">
                <a:latin typeface="Times New Roman" panose="02020603050405020304" pitchFamily="18" charset="0"/>
                <a:cs typeface="Times New Roman" panose="02020603050405020304" pitchFamily="18" charset="0"/>
              </a:rPr>
              <a:t>古</a:t>
            </a:r>
            <a:r>
              <a:rPr lang="zh-CN" altLang="zh-CN" kern="100" dirty="0">
                <a:latin typeface="Times New Roman" panose="02020603050405020304" pitchFamily="18" charset="0"/>
                <a:cs typeface="Times New Roman" panose="02020603050405020304" pitchFamily="18" charset="0"/>
              </a:rPr>
              <a:t>希腊与</a:t>
            </a:r>
            <a:r>
              <a:rPr lang="zh-CN" altLang="en-US" kern="100" dirty="0">
                <a:latin typeface="Times New Roman" panose="02020603050405020304" pitchFamily="18" charset="0"/>
                <a:cs typeface="Times New Roman" panose="02020603050405020304" pitchFamily="18" charset="0"/>
              </a:rPr>
              <a:t>古</a:t>
            </a:r>
            <a:r>
              <a:rPr lang="zh-CN" altLang="zh-CN" kern="100" dirty="0">
                <a:latin typeface="Times New Roman" panose="02020603050405020304" pitchFamily="18" charset="0"/>
                <a:cs typeface="Times New Roman" panose="02020603050405020304" pitchFamily="18" charset="0"/>
              </a:rPr>
              <a:t>罗马</a:t>
            </a:r>
            <a:r>
              <a:rPr lang="zh-CN" altLang="en-US" kern="100" dirty="0">
                <a:latin typeface="Times New Roman" panose="02020603050405020304" pitchFamily="18" charset="0"/>
                <a:cs typeface="Times New Roman" panose="02020603050405020304" pitchFamily="18" charset="0"/>
              </a:rPr>
              <a:t>文化传统</a:t>
            </a:r>
            <a:r>
              <a:rPr lang="zh-CN" altLang="zh-CN" kern="100" dirty="0">
                <a:latin typeface="Times New Roman" panose="02020603050405020304" pitchFamily="18" charset="0"/>
                <a:cs typeface="Times New Roman" panose="02020603050405020304" pitchFamily="18" charset="0"/>
              </a:rPr>
              <a:t>，为后来西欧的文艺复兴提供了丰富的精神营养。</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ea typeface="黑体" panose="02010609060101010101" pitchFamily="49" charset="-122"/>
                <a:cs typeface="Courier New" panose="02070309020205020404" pitchFamily="49" charset="0"/>
              </a:rPr>
              <a:t>3.</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迁移运用</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有学者认为，直到</a:t>
            </a:r>
            <a:r>
              <a:rPr lang="en-US" altLang="zh-CN" kern="100" dirty="0">
                <a:latin typeface="Times New Roman" panose="02020603050405020304" pitchFamily="18" charset="0"/>
                <a:cs typeface="Courier New" panose="02070309020205020404" pitchFamily="49" charset="0"/>
              </a:rPr>
              <a:t>13</a:t>
            </a:r>
            <a:r>
              <a:rPr lang="zh-CN" altLang="zh-CN" kern="100" dirty="0">
                <a:latin typeface="Times New Roman" panose="02020603050405020304" pitchFamily="18" charset="0"/>
                <a:cs typeface="Times New Roman" panose="02020603050405020304" pitchFamily="18" charset="0"/>
              </a:rPr>
              <a:t>世纪，拜占庭人才被迫接受如下现实</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他们的皇帝已经不具备所称的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统治全人类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的能力，皇帝的许可与授权已失去意义。这可以用来说明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．限制君主权力的思想广泛传播</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．地跨亚非欧三洲的奥斯曼帝国形成</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．地中海地区出现资本主义萌芽</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．东罗马帝国疆域的缩减及国力损耗</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24433" y="53724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a:t>
            </a:r>
            <a:r>
              <a:rPr lang="en-US"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他们的皇帝已经不具备所称的</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统治全人类</a:t>
            </a:r>
            <a:r>
              <a:rPr lang="en-US"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的能力，皇帝的许可与授权已失</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去意义”可知</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，进入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13</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世纪后，</a:t>
            </a:r>
            <a:r>
              <a:rPr lang="zh-CN" altLang="en-US" kern="100" dirty="0">
                <a:latin typeface="Times New Roman" panose="02020603050405020304" pitchFamily="18" charset="0"/>
                <a:ea typeface="华文楷体" panose="02010600040101010101" pitchFamily="2" charset="-122"/>
                <a:cs typeface="Times New Roman" panose="02020603050405020304" pitchFamily="18" charset="0"/>
              </a:rPr>
              <a:t>由于内忧外患，拜占庭帝国的</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影响力已日薄西山，故拜占庭人才有材料所述的认知，</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项正确；限制君主权力的思想最早出现于</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15</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世纪，与材料时间不符，排除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16</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世纪后期，奥斯曼帝国才成为地跨亚非欧三洲的大帝国，排除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14</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世纪前后，欧洲地中海区域的意大利出现了资本主义萌芽，排除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有学者指出</a:t>
            </a:r>
            <a:r>
              <a:rPr lang="zh-CN" altLang="en-US"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拜占庭帝国陶醉于已有的辉煌成果，无视西欧城市出现后悄然兴起的文明新因素，不屑于学习和吸纳其他文明的优点和长处，这种封闭保守最终导致拜占庭文明为历史大潮所淘汰。这可用于说明</a:t>
            </a:r>
            <a:r>
              <a:rPr lang="en-US" altLang="zh-CN" kern="100" dirty="0">
                <a:latin typeface="Times New Roman" panose="02020603050405020304" pitchFamily="18" charset="0"/>
                <a:cs typeface="Courier New" panose="02070309020205020404" pitchFamily="49" charset="0"/>
              </a:rPr>
              <a:t>(</a:t>
            </a: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A</a:t>
            </a:r>
            <a:r>
              <a:rPr lang="zh-CN" altLang="zh-CN" kern="100" dirty="0">
                <a:latin typeface="Times New Roman" panose="02020603050405020304" pitchFamily="18" charset="0"/>
                <a:cs typeface="Times New Roman" panose="02020603050405020304" pitchFamily="18" charset="0"/>
              </a:rPr>
              <a:t>．故步自封引发帝国财政危机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B</a:t>
            </a:r>
            <a:r>
              <a:rPr lang="zh-CN" altLang="zh-CN" kern="100" dirty="0">
                <a:latin typeface="Times New Roman" panose="02020603050405020304" pitchFamily="18" charset="0"/>
                <a:cs typeface="Times New Roman" panose="02020603050405020304" pitchFamily="18" charset="0"/>
              </a:rPr>
              <a:t>．地理位置阻碍文明交往</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C</a:t>
            </a:r>
            <a:r>
              <a:rPr lang="zh-CN" altLang="zh-CN" kern="100" dirty="0">
                <a:latin typeface="Times New Roman" panose="02020603050405020304" pitchFamily="18" charset="0"/>
                <a:cs typeface="Times New Roman" panose="02020603050405020304" pitchFamily="18" charset="0"/>
              </a:rPr>
              <a:t>．城市兴起导致西欧社会分裂</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D</a:t>
            </a:r>
            <a:r>
              <a:rPr lang="zh-CN" altLang="zh-CN" kern="100" dirty="0">
                <a:latin typeface="Times New Roman" panose="02020603050405020304" pitchFamily="18" charset="0"/>
                <a:cs typeface="Times New Roman" panose="02020603050405020304" pitchFamily="18" charset="0"/>
              </a:rPr>
              <a:t>．文明发展需要交流创新</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288429" y="53724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hangingPunct="0">
              <a:lnSpc>
                <a:spcPct val="150000"/>
              </a:lnSpc>
              <a:spcAft>
                <a:spcPts val="0"/>
              </a:spcAft>
              <a:tabLst>
                <a:tab pos="4770755" algn="l"/>
              </a:tabLst>
            </a:pPr>
            <a:r>
              <a:rPr lang="zh-CN" altLang="zh-CN" kern="100"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kern="100" dirty="0">
                <a:solidFill>
                  <a:srgbClr val="0000FF"/>
                </a:solidFill>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根据材料可知，拜占庭帝国因不屑于学习和吸纳其他文明的优点和长处，最终为历史大潮所淘汰，这可用于说明文明发展需要交流创新，</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D</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项正确；材料说明拜占庭文明因故步自封而被历史大潮淘汰，未体现帝国财政危机，排除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A</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项；拜占庭帝国地理位置优越，</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B</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项不符合史实，排除；材料未体现城市兴起导致西欧社会分裂，排除</a:t>
            </a:r>
            <a:r>
              <a:rPr lang="en-US" altLang="zh-CN" kern="100" dirty="0">
                <a:latin typeface="Times New Roman" panose="02020603050405020304" pitchFamily="18" charset="0"/>
                <a:ea typeface="华文楷体" panose="02010600040101010101" pitchFamily="2" charset="-122"/>
                <a:cs typeface="Courier New" panose="02070309020205020404" pitchFamily="49" charset="0"/>
              </a:rPr>
              <a:t>C</a:t>
            </a:r>
            <a:r>
              <a:rPr lang="zh-CN" altLang="zh-CN" kern="100" dirty="0">
                <a:latin typeface="Times New Roman" panose="02020603050405020304" pitchFamily="18" charset="0"/>
                <a:ea typeface="华文楷体" panose="02010600040101010101" pitchFamily="2" charset="-122"/>
                <a:cs typeface="Times New Roman" panose="02020603050405020304" pitchFamily="18" charset="0"/>
              </a:rPr>
              <a:t>项。</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836261"/>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a16="http://schemas.microsoft.com/office/drawing/2014/main" id="{9BA78944-EB3C-C264-08B7-982F99256715}"/>
              </a:ext>
            </a:extLst>
          </p:cNvPr>
          <p:cNvPicPr>
            <a:picLocks noChangeAspect="1"/>
          </p:cNvPicPr>
          <p:nvPr/>
        </p:nvPicPr>
        <p:blipFill>
          <a:blip r:embed="rId4"/>
          <a:stretch>
            <a:fillRect/>
          </a:stretch>
        </p:blipFill>
        <p:spPr>
          <a:xfrm>
            <a:off x="3021806" y="1763923"/>
            <a:ext cx="5476875" cy="3952875"/>
          </a:xfrm>
          <a:prstGeom prst="rect">
            <a:avLst/>
          </a:prstGeom>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752255"/>
            <a:ext cx="5586413" cy="673100"/>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p:txBody>
      </p:sp>
      <p:sp>
        <p:nvSpPr>
          <p:cNvPr id="30" name="矩形 29">
            <a:hlinkClick r:id="rId6" action="ppaction://hlinksldjump"/>
          </p:cNvPr>
          <p:cNvSpPr/>
          <p:nvPr/>
        </p:nvSpPr>
        <p:spPr>
          <a:xfrm>
            <a:off x="3243263" y="5472335"/>
            <a:ext cx="6400800" cy="499367"/>
          </a:xfrm>
          <a:prstGeom prst="rect">
            <a:avLst/>
          </a:prstGeom>
          <a:ln>
            <a:noFill/>
          </a:ln>
        </p:spPr>
        <p:txBody>
          <a:bodyPr wrap="square">
            <a:spAutoFit/>
          </a:bodyPr>
          <a:lstStyle/>
          <a:p>
            <a:pPr defTabSz="913130" eaLnBrk="0" hangingPunct="0">
              <a:defRPr/>
            </a:pP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中古时期的欧洲</a:t>
            </a:r>
          </a:p>
        </p:txBody>
      </p:sp>
      <p:sp>
        <p:nvSpPr>
          <p:cNvPr id="33" name="矩形 32">
            <a:hlinkClick r:id="rId7" action="ppaction://hlinkfile"/>
          </p:cNvPr>
          <p:cNvSpPr/>
          <p:nvPr/>
        </p:nvSpPr>
        <p:spPr>
          <a:xfrm>
            <a:off x="397" y="-25230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19807"/>
            <a:ext cx="10692000" cy="1152367"/>
          </a:xfrm>
        </p:spPr>
        <p:txBody>
          <a:bodyPr/>
          <a:lstStyle/>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endParaRPr lang="zh-CN" altLang="zh-CN" sz="1050" kern="100" dirty="0">
              <a:latin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封君封臣制度</a:t>
            </a:r>
            <a:endParaRPr lang="zh-CN" altLang="zh-CN" sz="1050" kern="100" dirty="0">
              <a:latin typeface="宋体" panose="02010600030101010101" pitchFamily="2" charset="-122"/>
              <a:cs typeface="Courier New" panose="02070309020205020404" pitchFamily="49" charset="0"/>
            </a:endParaRPr>
          </a:p>
        </p:txBody>
      </p:sp>
      <p:graphicFrame>
        <p:nvGraphicFramePr>
          <p:cNvPr id="6" name="表格 5"/>
          <p:cNvGraphicFramePr>
            <a:graphicFrameLocks noGrp="1"/>
          </p:cNvGraphicFramePr>
          <p:nvPr/>
        </p:nvGraphicFramePr>
        <p:xfrm>
          <a:off x="415038" y="1925425"/>
          <a:ext cx="10692000" cy="4194982"/>
        </p:xfrm>
        <a:graphic>
          <a:graphicData uri="http://schemas.openxmlformats.org/drawingml/2006/table">
            <a:tbl>
              <a:tblPr/>
              <a:tblGrid>
                <a:gridCol w="845499">
                  <a:extLst>
                    <a:ext uri="{9D8B030D-6E8A-4147-A177-3AD203B41FA5}">
                      <a16:colId xmlns:a16="http://schemas.microsoft.com/office/drawing/2014/main" val="20000"/>
                    </a:ext>
                  </a:extLst>
                </a:gridCol>
                <a:gridCol w="9846501">
                  <a:extLst>
                    <a:ext uri="{9D8B030D-6E8A-4147-A177-3AD203B41FA5}">
                      <a16:colId xmlns:a16="http://schemas.microsoft.com/office/drawing/2014/main" val="20001"/>
                    </a:ext>
                  </a:extLst>
                </a:gridCol>
              </a:tblGrid>
              <a:tr h="576064">
                <a:tc>
                  <a:txBody>
                    <a:bodyPr/>
                    <a:lstStyle/>
                    <a:p>
                      <a:pPr algn="just"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背景</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是社会动荡和</a:t>
                      </a:r>
                      <a:r>
                        <a:rPr lang="en-US" altLang="zh-CN" sz="2800" b="1" kern="100" spc="-100" baseline="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的产物，</a:t>
                      </a:r>
                      <a:r>
                        <a:rPr lang="en-US" sz="2800" b="1" kern="100" spc="-100" baseline="0" dirty="0">
                          <a:effectLst/>
                          <a:latin typeface="Times New Roman" panose="02020603050405020304" pitchFamily="18" charset="0"/>
                          <a:ea typeface="宋体" panose="02010600030101010101" pitchFamily="2" charset="-122"/>
                          <a:cs typeface="Courier New" panose="02070309020205020404" pitchFamily="49" charset="0"/>
                        </a:rPr>
                        <a:t>8</a:t>
                      </a:r>
                      <a:r>
                        <a:rPr lang="zh-CN" sz="2800" b="1" kern="100" spc="-100" baseline="0" dirty="0">
                          <a:effectLst/>
                          <a:latin typeface="Times New Roman" panose="02020603050405020304" pitchFamily="18" charset="0"/>
                          <a:ea typeface="宋体" panose="02010600030101010101" pitchFamily="2" charset="-122"/>
                          <a:cs typeface="Times New Roman" panose="02020603050405020304" pitchFamily="18" charset="0"/>
                        </a:rPr>
                        <a:t>世纪后逐渐与封土联系在一起</a:t>
                      </a:r>
                      <a:endParaRPr lang="zh-CN" sz="2800" kern="100" spc="-100" baseline="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15648">
                <a:tc>
                  <a:txBody>
                    <a:bodyPr/>
                    <a:lstStyle/>
                    <a:p>
                      <a:pPr algn="just" hangingPunct="0">
                        <a:lnSpc>
                          <a:spcPct val="130000"/>
                        </a:lnSpc>
                        <a:spcAft>
                          <a:spcPts val="0"/>
                        </a:spcAft>
                        <a:tabLst>
                          <a:tab pos="4770755" algn="l"/>
                        </a:tabLst>
                      </a:pPr>
                      <a:r>
                        <a:rPr lang="zh-CN" sz="2800" b="1" kern="10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内容</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en-US" sz="2800" b="1"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03270">
                <a:tc>
                  <a:txBody>
                    <a:bodyPr/>
                    <a:lstStyle/>
                    <a:p>
                      <a:pPr algn="just" hangingPunct="0">
                        <a:lnSpc>
                          <a:spcPct val="130000"/>
                        </a:lnSpc>
                        <a:spcAft>
                          <a:spcPts val="0"/>
                        </a:spcAft>
                        <a:tabLst>
                          <a:tab pos="4770755" algn="l"/>
                        </a:tabLst>
                      </a:pPr>
                      <a:r>
                        <a:rPr lang="zh-CN" sz="2800" b="1" kern="100" dirty="0">
                          <a:solidFill>
                            <a:srgbClr val="CC0000"/>
                          </a:solidFill>
                          <a:effectLst/>
                          <a:latin typeface="宋体" panose="02010600030101010101" pitchFamily="2" charset="-122"/>
                          <a:ea typeface="微软雅黑" panose="020B0503020204020204" pitchFamily="34" charset="-122"/>
                          <a:cs typeface="Times New Roman" panose="02020603050405020304" pitchFamily="18" charset="0"/>
                        </a:rPr>
                        <a:t>影响</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hangingPunct="0">
                        <a:lnSpc>
                          <a:spcPct val="13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①</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国王或皇帝是名义上的最高统治者，通过封君封臣制度与各级封建主联系起来，成为西欧社会的统治阶级。</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p>
                      <a:pPr algn="just" hangingPunct="0">
                        <a:lnSpc>
                          <a:spcPct val="13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②</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封建主作为领主，在各自的领地内独立行使权力，政治上出现了不同程度的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局面</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33887" marR="33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2051" name="Picture 3" descr="清换22-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2545" y="2591981"/>
            <a:ext cx="4644516" cy="11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3348769" y="1954758"/>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自然经济</a:t>
            </a:r>
            <a:endParaRPr lang="zh-CN" altLang="en-US" dirty="0"/>
          </a:p>
        </p:txBody>
      </p:sp>
      <p:sp>
        <p:nvSpPr>
          <p:cNvPr id="4" name="文本框 3"/>
          <p:cNvSpPr txBox="1"/>
          <p:nvPr/>
        </p:nvSpPr>
        <p:spPr>
          <a:xfrm>
            <a:off x="3694011" y="5552810"/>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分裂割据</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84006"/>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庄园与农奴制度</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庄园制度</a:t>
            </a:r>
            <a:endParaRPr lang="zh-CN" altLang="zh-CN" sz="1050"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nvGraphicFramePr>
        <p:xfrm>
          <a:off x="415036" y="2148445"/>
          <a:ext cx="10692001" cy="3105197"/>
        </p:xfrm>
        <a:graphic>
          <a:graphicData uri="http://schemas.openxmlformats.org/drawingml/2006/table">
            <a:tbl>
              <a:tblPr/>
              <a:tblGrid>
                <a:gridCol w="1601585">
                  <a:extLst>
                    <a:ext uri="{9D8B030D-6E8A-4147-A177-3AD203B41FA5}">
                      <a16:colId xmlns:a16="http://schemas.microsoft.com/office/drawing/2014/main" val="20000"/>
                    </a:ext>
                  </a:extLst>
                </a:gridCol>
                <a:gridCol w="1908212">
                  <a:extLst>
                    <a:ext uri="{9D8B030D-6E8A-4147-A177-3AD203B41FA5}">
                      <a16:colId xmlns:a16="http://schemas.microsoft.com/office/drawing/2014/main" val="20001"/>
                    </a:ext>
                  </a:extLst>
                </a:gridCol>
                <a:gridCol w="7182204">
                  <a:extLst>
                    <a:ext uri="{9D8B030D-6E8A-4147-A177-3AD203B41FA5}">
                      <a16:colId xmlns:a16="http://schemas.microsoft.com/office/drawing/2014/main" val="20002"/>
                    </a:ext>
                  </a:extLst>
                </a:gridCol>
              </a:tblGrid>
              <a:tr h="691562">
                <a:tc>
                  <a:txBody>
                    <a:bodyPr/>
                    <a:lstStyle/>
                    <a:p>
                      <a:pPr algn="ctr" hangingPunct="0">
                        <a:lnSpc>
                          <a:spcPct val="150000"/>
                        </a:lnSpc>
                        <a:spcAft>
                          <a:spcPts val="0"/>
                        </a:spcAft>
                        <a:tabLst>
                          <a:tab pos="4770755" algn="l"/>
                        </a:tabLst>
                      </a:pPr>
                      <a:r>
                        <a:rPr lang="zh-CN" sz="28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地位</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hangingPunct="0">
                        <a:lnSpc>
                          <a:spcPct val="150000"/>
                        </a:lnSpc>
                        <a:spcAft>
                          <a:spcPts val="0"/>
                        </a:spcAft>
                        <a:tabLst>
                          <a:tab pos="4770755" algn="l"/>
                        </a:tabLst>
                      </a:pPr>
                      <a:r>
                        <a:rPr lang="zh-CN" sz="2800" b="1" kern="100" dirty="0">
                          <a:effectLst/>
                          <a:latin typeface="宋体" panose="02010600030101010101" pitchFamily="2" charset="-122"/>
                          <a:ea typeface="宋体" panose="02010600030101010101" pitchFamily="2" charset="-122"/>
                          <a:cs typeface="Times New Roman" panose="02020603050405020304" pitchFamily="18" charset="0"/>
                        </a:rPr>
                        <a:t>中古西欧基本的</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822325">
                <a:tc rowSpan="2">
                  <a:txBody>
                    <a:bodyPr/>
                    <a:lstStyle/>
                    <a:p>
                      <a:pPr algn="just" hangingPunct="0">
                        <a:lnSpc>
                          <a:spcPct val="150000"/>
                        </a:lnSpc>
                        <a:spcAft>
                          <a:spcPts val="0"/>
                        </a:spcAft>
                        <a:tabLst>
                          <a:tab pos="4770755" algn="l"/>
                        </a:tabLst>
                      </a:pPr>
                      <a:r>
                        <a:rPr lang="zh-CN" sz="2800" b="1" kern="1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耕地类型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领主自营地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领主直接经营，由</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耕种，收入归领主所有</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33487">
                <a:tc vMerge="1">
                  <a:txBody>
                    <a:bodyPr/>
                    <a:lstStyle/>
                    <a:p>
                      <a:endParaRPr lang="zh-CN"/>
                    </a:p>
                  </a:txBody>
                  <a:tcPr/>
                </a:tc>
                <a:tc>
                  <a:txBody>
                    <a:bodyPr/>
                    <a:lstStyle/>
                    <a:p>
                      <a:pPr algn="ctr"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农民份地</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农民从领主处领有的土地，分为</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a:t>
                      </a:r>
                      <a:r>
                        <a:rPr lang="en-US" altLang="zh-CN"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__________</a:t>
                      </a: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，自耕自收</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文本框 2"/>
          <p:cNvSpPr txBox="1"/>
          <p:nvPr/>
        </p:nvSpPr>
        <p:spPr>
          <a:xfrm>
            <a:off x="4788929" y="2270115"/>
            <a:ext cx="2348720" cy="523220"/>
          </a:xfrm>
          <a:prstGeom prst="rect">
            <a:avLst/>
          </a:prstGeom>
          <a:noFill/>
        </p:spPr>
        <p:txBody>
          <a:bodyPr wrap="none" rtlCol="0">
            <a:spAutoFit/>
          </a:bodyPr>
          <a:lstStyle/>
          <a:p>
            <a:r>
              <a:rPr lang="zh-CN" altLang="zh-CN" b="1" dirty="0">
                <a:latin typeface="华文楷体" panose="02010600040101010101" pitchFamily="2" charset="-122"/>
                <a:ea typeface="华文楷体" panose="02010600040101010101" pitchFamily="2" charset="-122"/>
                <a:cs typeface="Times New Roman" panose="02020603050405020304" pitchFamily="18" charset="0"/>
              </a:rPr>
              <a:t>农业经济组织</a:t>
            </a:r>
            <a:endParaRPr lang="zh-CN" altLang="en-US" dirty="0">
              <a:latin typeface="华文楷体" panose="02010600040101010101" pitchFamily="2" charset="-122"/>
              <a:ea typeface="华文楷体" panose="02010600040101010101" pitchFamily="2" charset="-122"/>
            </a:endParaRPr>
          </a:p>
        </p:txBody>
      </p:sp>
      <p:sp>
        <p:nvSpPr>
          <p:cNvPr id="4" name="文本框 3"/>
          <p:cNvSpPr txBox="1"/>
          <p:nvPr/>
        </p:nvSpPr>
        <p:spPr>
          <a:xfrm>
            <a:off x="7057181" y="2910003"/>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农奴</a:t>
            </a:r>
            <a:endParaRPr lang="zh-CN" altLang="en-US" dirty="0"/>
          </a:p>
        </p:txBody>
      </p:sp>
      <p:sp>
        <p:nvSpPr>
          <p:cNvPr id="6" name="文本框 5"/>
          <p:cNvSpPr txBox="1"/>
          <p:nvPr/>
        </p:nvSpPr>
        <p:spPr>
          <a:xfrm>
            <a:off x="9397441" y="4104183"/>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农奴份地</a:t>
            </a:r>
            <a:endParaRPr lang="zh-CN" altLang="en-US" dirty="0"/>
          </a:p>
        </p:txBody>
      </p:sp>
      <p:sp>
        <p:nvSpPr>
          <p:cNvPr id="7" name="文本框 6"/>
          <p:cNvSpPr txBox="1"/>
          <p:nvPr/>
        </p:nvSpPr>
        <p:spPr>
          <a:xfrm>
            <a:off x="4464893" y="4724775"/>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由农份地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5036" y="774972"/>
          <a:ext cx="10692001" cy="2002473"/>
        </p:xfrm>
        <a:graphic>
          <a:graphicData uri="http://schemas.openxmlformats.org/drawingml/2006/table">
            <a:tbl>
              <a:tblPr/>
              <a:tblGrid>
                <a:gridCol w="1601585">
                  <a:extLst>
                    <a:ext uri="{9D8B030D-6E8A-4147-A177-3AD203B41FA5}">
                      <a16:colId xmlns:a16="http://schemas.microsoft.com/office/drawing/2014/main" val="20000"/>
                    </a:ext>
                  </a:extLst>
                </a:gridCol>
                <a:gridCol w="9090416">
                  <a:extLst>
                    <a:ext uri="{9D8B030D-6E8A-4147-A177-3AD203B41FA5}">
                      <a16:colId xmlns:a16="http://schemas.microsoft.com/office/drawing/2014/main" val="20001"/>
                    </a:ext>
                  </a:extLst>
                </a:gridCol>
              </a:tblGrid>
              <a:tr h="822325">
                <a:tc>
                  <a:txBody>
                    <a:bodyPr/>
                    <a:lstStyle/>
                    <a:p>
                      <a:pPr algn="ctr" hangingPunct="0">
                        <a:lnSpc>
                          <a:spcPct val="150000"/>
                        </a:lnSpc>
                        <a:spcAft>
                          <a:spcPts val="0"/>
                        </a:spcAft>
                        <a:tabLst>
                          <a:tab pos="4770755" algn="l"/>
                        </a:tabLst>
                      </a:pPr>
                      <a:r>
                        <a:rPr lang="zh-CN" sz="28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劳动者</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由农奴和自由农民构成，向领主缴纳租税</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325">
                <a:tc>
                  <a:txBody>
                    <a:bodyPr/>
                    <a:lstStyle/>
                    <a:p>
                      <a:pPr algn="just" hangingPunct="0">
                        <a:lnSpc>
                          <a:spcPct val="150000"/>
                        </a:lnSpc>
                        <a:spcAft>
                          <a:spcPts val="0"/>
                        </a:spcAft>
                        <a:tabLst>
                          <a:tab pos="4770755" algn="l"/>
                        </a:tabLst>
                      </a:pPr>
                      <a:r>
                        <a:rPr lang="en-US" sz="2800" b="1" kern="100" dirty="0">
                          <a:solidFill>
                            <a:srgbClr val="000000"/>
                          </a:solidFill>
                          <a:effectLst/>
                          <a:latin typeface="Times New Roman" panose="02020603050405020304" pitchFamily="18" charset="0"/>
                          <a:ea typeface="华文楷体" panose="02010600040101010101" pitchFamily="2" charset="-122"/>
                          <a:cs typeface="Courier New" panose="02070309020205020404" pitchFamily="49" charset="0"/>
                        </a:rPr>
                        <a:t>________</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50000"/>
                        </a:lnSpc>
                        <a:spcAft>
                          <a:spcPts val="0"/>
                        </a:spcAft>
                        <a:tabLst>
                          <a:tab pos="477075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领主或其管家主持，审理庄园内的各种案件，维护庄园的秩序</a:t>
                      </a:r>
                      <a:endParaRPr lang="zh-CN" sz="2800" kern="100" dirty="0">
                        <a:effectLst/>
                        <a:latin typeface="宋体" panose="02010600030101010101" pitchFamily="2" charset="-122"/>
                        <a:ea typeface="宋体" panose="02010600030101010101" pitchFamily="2" charset="-122"/>
                        <a:cs typeface="Courier New" panose="02070309020205020404" pitchFamily="49" charset="0"/>
                      </a:endParaRPr>
                    </a:p>
                  </a:txBody>
                  <a:tcPr marL="44053" marR="440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矩形 5"/>
          <p:cNvSpPr/>
          <p:nvPr/>
        </p:nvSpPr>
        <p:spPr>
          <a:xfrm>
            <a:off x="415036" y="2971216"/>
            <a:ext cx="10692001" cy="1384995"/>
          </a:xfrm>
          <a:prstGeom prst="rect">
            <a:avLst/>
          </a:prstGeom>
        </p:spPr>
        <p:txBody>
          <a:bodyPr wrap="square">
            <a:spAutoFit/>
          </a:bodyPr>
          <a:lstStyle/>
          <a:p>
            <a:pPr algn="just" hangingPunct="0">
              <a:lnSpc>
                <a:spcPct val="150000"/>
              </a:lnSpc>
              <a:spcAft>
                <a:spcPts val="0"/>
              </a:spcAft>
              <a:tabLst>
                <a:tab pos="4770755" algn="l"/>
              </a:tabLst>
            </a:pPr>
            <a:r>
              <a:rPr lang="zh-CN" altLang="zh-CN" b="1" kern="100" dirty="0">
                <a:solidFill>
                  <a:schemeClr val="tx1"/>
                </a:solidFill>
                <a:cs typeface="Times New Roman" panose="02020603050405020304" pitchFamily="18" charset="0"/>
              </a:rPr>
              <a:t>　　</a:t>
            </a:r>
            <a:r>
              <a:rPr lang="zh-CN" altLang="zh-CN" b="1" kern="100" dirty="0">
                <a:solidFill>
                  <a:schemeClr val="tx1"/>
                </a:solidFill>
                <a:latin typeface="宋体" panose="02010600030101010101" pitchFamily="2" charset="-122"/>
                <a:cs typeface="Times New Roman" panose="02020603050405020304" pitchFamily="18" charset="0"/>
              </a:rPr>
              <a:t>②</a:t>
            </a:r>
            <a:r>
              <a:rPr lang="zh-CN" altLang="zh-CN" b="1" kern="100" dirty="0">
                <a:solidFill>
                  <a:schemeClr val="tx1"/>
                </a:solidFill>
                <a:cs typeface="Times New Roman" panose="02020603050405020304" pitchFamily="18" charset="0"/>
              </a:rPr>
              <a:t>农奴制度</a:t>
            </a:r>
            <a:r>
              <a:rPr lang="zh-CN" altLang="zh-CN" b="1" kern="100" dirty="0">
                <a:solidFill>
                  <a:schemeClr val="tx1"/>
                </a:solidFill>
                <a:latin typeface="宋体" panose="02010600030101010101" pitchFamily="2" charset="-122"/>
                <a:cs typeface="Times New Roman" panose="02020603050405020304" pitchFamily="18" charset="0"/>
              </a:rPr>
              <a:t>：</a:t>
            </a:r>
            <a:r>
              <a:rPr lang="zh-CN" altLang="zh-CN" b="1" kern="100" dirty="0">
                <a:solidFill>
                  <a:schemeClr val="tx1"/>
                </a:solidFill>
                <a:cs typeface="Times New Roman" panose="02020603050405020304" pitchFamily="18" charset="0"/>
              </a:rPr>
              <a:t>农奴在法律上是</a:t>
            </a:r>
            <a:r>
              <a:rPr lang="en-US" altLang="zh-CN" b="1" kern="100" dirty="0">
                <a:solidFill>
                  <a:schemeClr val="tx1"/>
                </a:solidFill>
                <a:ea typeface="华文楷体" panose="02010600040101010101" pitchFamily="2" charset="-122"/>
                <a:cs typeface="Courier New" panose="02070309020205020404" pitchFamily="49" charset="0"/>
              </a:rPr>
              <a:t>________</a:t>
            </a:r>
            <a:r>
              <a:rPr lang="zh-CN" altLang="zh-CN" b="1" kern="100" dirty="0">
                <a:solidFill>
                  <a:schemeClr val="tx1"/>
                </a:solidFill>
                <a:cs typeface="Times New Roman" panose="02020603050405020304" pitchFamily="18" charset="0"/>
              </a:rPr>
              <a:t>，被固着于土地上，需要自备工具为领主服一定时间的劳役。</a:t>
            </a:r>
            <a:endParaRPr lang="zh-CN" altLang="zh-CN" sz="1050" kern="100" dirty="0">
              <a:solidFill>
                <a:schemeClr val="tx1"/>
              </a:solidFill>
              <a:latin typeface="宋体" panose="02010600030101010101" pitchFamily="2" charset="-122"/>
              <a:cs typeface="Courier New" panose="02070309020205020404" pitchFamily="49" charset="0"/>
            </a:endParaRPr>
          </a:p>
        </p:txBody>
      </p:sp>
      <p:sp>
        <p:nvSpPr>
          <p:cNvPr id="2" name="文本框 1"/>
          <p:cNvSpPr txBox="1"/>
          <p:nvPr/>
        </p:nvSpPr>
        <p:spPr>
          <a:xfrm>
            <a:off x="360437" y="1986275"/>
            <a:ext cx="1627369" cy="523220"/>
          </a:xfrm>
          <a:prstGeom prst="rect">
            <a:avLst/>
          </a:prstGeom>
          <a:noFill/>
        </p:spPr>
        <p:txBody>
          <a:bodyPr wrap="none" rtlCol="0">
            <a:spAutoFit/>
          </a:bodyPr>
          <a:lstStyle/>
          <a:p>
            <a:r>
              <a:rPr lang="zh-CN" altLang="zh-CN" b="1" dirty="0">
                <a:latin typeface="华文楷体" panose="02010600040101010101" pitchFamily="2" charset="-122"/>
                <a:ea typeface="华文楷体" panose="02010600040101010101" pitchFamily="2" charset="-122"/>
                <a:cs typeface="Times New Roman" panose="02020603050405020304" pitchFamily="18" charset="0"/>
              </a:rPr>
              <a:t>庄园法庭</a:t>
            </a:r>
            <a:endParaRPr lang="zh-CN" altLang="en-US" dirty="0">
              <a:latin typeface="华文楷体" panose="02010600040101010101" pitchFamily="2" charset="-122"/>
              <a:ea typeface="华文楷体" panose="02010600040101010101" pitchFamily="2" charset="-122"/>
            </a:endParaRPr>
          </a:p>
        </p:txBody>
      </p:sp>
      <p:sp>
        <p:nvSpPr>
          <p:cNvPr id="3" name="文本框 2"/>
          <p:cNvSpPr txBox="1"/>
          <p:nvPr/>
        </p:nvSpPr>
        <p:spPr>
          <a:xfrm>
            <a:off x="5852115" y="3097814"/>
            <a:ext cx="1620957"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非自由人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二</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中古西欧的王权</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ea typeface="黑体" panose="02010609060101010101" pitchFamily="49" charset="-122"/>
                <a:cs typeface="Times New Roman" panose="02020603050405020304" pitchFamily="18" charset="0"/>
              </a:rPr>
              <a:t>城市与教会</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王权的加强</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中古中后期，社会环境逐渐稳定，经济增长。</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表现</a:t>
            </a:r>
            <a:r>
              <a:rPr lang="zh-CN" altLang="zh-CN" kern="100" dirty="0">
                <a:latin typeface="宋体" panose="02010600030101010101" pitchFamily="2" charset="-122"/>
                <a:cs typeface="Times New Roman" panose="02020603050405020304" pitchFamily="18" charset="0"/>
              </a:rPr>
              <a:t>：</a:t>
            </a:r>
            <a:r>
              <a:rPr lang="en-US" altLang="zh-CN" kern="100" dirty="0">
                <a:latin typeface="Times New Roman" panose="02020603050405020304" pitchFamily="18" charset="0"/>
                <a:cs typeface="Courier New" panose="02070309020205020404" pitchFamily="49" charset="0"/>
              </a:rPr>
              <a:t>15</a:t>
            </a:r>
            <a:r>
              <a:rPr lang="zh-CN" altLang="zh-CN" kern="100" dirty="0">
                <a:latin typeface="Times New Roman" panose="02020603050405020304" pitchFamily="18" charset="0"/>
                <a:cs typeface="Times New Roman" panose="02020603050405020304" pitchFamily="18" charset="0"/>
              </a:rPr>
              <a:t>世纪晚期，都铎王朝建立后，英格兰逐渐形成了较为强大的王权；法兰西基本完成了统一，王权得到强化。</a:t>
            </a:r>
            <a:r>
              <a:rPr lang="en-US" altLang="zh-CN" kern="100" dirty="0">
                <a:latin typeface="Times New Roman" panose="02020603050405020304" pitchFamily="18" charset="0"/>
                <a:cs typeface="Courier New" panose="02070309020205020404" pitchFamily="49" charset="0"/>
              </a:rPr>
              <a:t>15</a:t>
            </a:r>
            <a:r>
              <a:rPr lang="zh-CN" altLang="zh-CN" kern="100" dirty="0">
                <a:latin typeface="Times New Roman" panose="02020603050405020304" pitchFamily="18" charset="0"/>
                <a:cs typeface="Times New Roman" panose="02020603050405020304" pitchFamily="18" charset="0"/>
              </a:rPr>
              <a:t>世纪末，在伊比利亚半岛形成的国家有</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和葡萄牙。</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(3)</a:t>
            </a:r>
            <a:r>
              <a:rPr lang="zh-CN" altLang="zh-CN" kern="100" dirty="0">
                <a:latin typeface="Times New Roman" panose="02020603050405020304" pitchFamily="18" charset="0"/>
                <a:cs typeface="Times New Roman" panose="02020603050405020304" pitchFamily="18" charset="0"/>
              </a:rPr>
              <a:t>意义</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为西欧</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_________</a:t>
            </a:r>
            <a:r>
              <a:rPr lang="zh-CN" altLang="zh-CN" kern="100" dirty="0">
                <a:latin typeface="Times New Roman" panose="02020603050405020304" pitchFamily="18" charset="0"/>
                <a:cs typeface="Times New Roman" panose="02020603050405020304" pitchFamily="18" charset="0"/>
              </a:rPr>
              <a:t>的发展奠定了基础。</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4691520" y="4085113"/>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西班牙</a:t>
            </a:r>
            <a:endParaRPr lang="zh-CN" altLang="en-US" dirty="0"/>
          </a:p>
        </p:txBody>
      </p:sp>
      <p:sp>
        <p:nvSpPr>
          <p:cNvPr id="4" name="文本框 3"/>
          <p:cNvSpPr txBox="1"/>
          <p:nvPr/>
        </p:nvSpPr>
        <p:spPr>
          <a:xfrm>
            <a:off x="3070563" y="4718830"/>
            <a:ext cx="1620957" cy="523220"/>
          </a:xfrm>
          <a:prstGeom prst="rect">
            <a:avLst/>
          </a:prstGeom>
          <a:noFill/>
        </p:spPr>
        <p:txBody>
          <a:bodyPr wrap="none" rtlCol="0">
            <a:spAutoFit/>
          </a:bodyPr>
          <a:lstStyle/>
          <a:p>
            <a:r>
              <a:rPr lang="zh-CN" altLang="en-US" b="1" dirty="0">
                <a:latin typeface="华文楷体" panose="02010600040101010101" pitchFamily="2" charset="-122"/>
                <a:ea typeface="华文楷体" panose="02010600040101010101" pitchFamily="2" charset="-122"/>
              </a:rPr>
              <a:t>民族国家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中世纪城市的兴起</a:t>
            </a:r>
            <a:r>
              <a:rPr lang="en-US" altLang="zh-CN" kern="100" dirty="0">
                <a:latin typeface="Times New Roman" panose="02020603050405020304" pitchFamily="18" charset="0"/>
                <a:cs typeface="Courier New" panose="02070309020205020404" pitchFamily="49" charset="0"/>
              </a:rPr>
              <a:t>(10—11</a:t>
            </a:r>
            <a:r>
              <a:rPr lang="zh-CN" altLang="zh-CN" kern="100" dirty="0">
                <a:latin typeface="Times New Roman" panose="02020603050405020304" pitchFamily="18" charset="0"/>
                <a:cs typeface="Times New Roman" panose="02020603050405020304" pitchFamily="18" charset="0"/>
              </a:rPr>
              <a:t>世纪</a:t>
            </a:r>
            <a:r>
              <a:rPr lang="en-US" altLang="zh-CN" kern="100" dirty="0">
                <a:latin typeface="Times New Roman" panose="02020603050405020304" pitchFamily="18" charset="0"/>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(1)</a:t>
            </a:r>
            <a:r>
              <a:rPr lang="zh-CN" altLang="zh-CN" kern="100" dirty="0">
                <a:latin typeface="Times New Roman" panose="02020603050405020304" pitchFamily="18" charset="0"/>
                <a:cs typeface="Times New Roman" panose="02020603050405020304" pitchFamily="18" charset="0"/>
              </a:rPr>
              <a:t>条件</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西欧封建社会走向稳定，封建经济获得一定发展。耕地面积增加，风力</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水力和畜力得到比较有效的利用；</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_______</a:t>
            </a:r>
            <a:r>
              <a:rPr lang="zh-CN" altLang="zh-CN" kern="100" dirty="0">
                <a:latin typeface="Times New Roman" panose="02020603050405020304" pitchFamily="18" charset="0"/>
                <a:cs typeface="Times New Roman" panose="02020603050405020304" pitchFamily="18" charset="0"/>
              </a:rPr>
              <a:t>逐渐复兴和繁荣。</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en-US" altLang="zh-CN" kern="100" dirty="0">
                <a:latin typeface="Times New Roman" panose="02020603050405020304" pitchFamily="18" charset="0"/>
                <a:cs typeface="Courier New" panose="02070309020205020404" pitchFamily="49" charset="0"/>
              </a:rPr>
              <a:t>(2)</a:t>
            </a:r>
            <a:r>
              <a:rPr lang="zh-CN" altLang="zh-CN" kern="100" dirty="0">
                <a:latin typeface="Times New Roman" panose="02020603050405020304" pitchFamily="18" charset="0"/>
                <a:cs typeface="Times New Roman" panose="02020603050405020304" pitchFamily="18" charset="0"/>
              </a:rPr>
              <a:t>自治城市</a:t>
            </a:r>
            <a:endParaRPr lang="zh-CN" altLang="zh-CN" sz="1050" kern="100" dirty="0">
              <a:latin typeface="宋体" panose="02010600030101010101" pitchFamily="2" charset="-122"/>
              <a:cs typeface="Courier New" panose="02070309020205020404" pitchFamily="49" charset="0"/>
            </a:endParaRPr>
          </a:p>
          <a:p>
            <a:pPr algn="just" hangingPunct="0">
              <a:lnSpc>
                <a:spcPct val="150000"/>
              </a:lnSpc>
              <a:spcAft>
                <a:spcPts val="0"/>
              </a:spcAft>
              <a:tabLst>
                <a:tab pos="4770755" algn="l"/>
              </a:tabLst>
            </a:pPr>
            <a:r>
              <a:rPr lang="zh-CN" altLang="zh-CN" kern="100" dirty="0">
                <a:latin typeface="宋体" panose="02010600030101010101" pitchFamily="2" charset="-122"/>
                <a:cs typeface="Times New Roman" panose="02020603050405020304" pitchFamily="18" charset="0"/>
              </a:rPr>
              <a:t>①</a:t>
            </a:r>
            <a:r>
              <a:rPr lang="zh-CN" altLang="zh-CN" kern="100" dirty="0">
                <a:latin typeface="Times New Roman" panose="02020603050405020304" pitchFamily="18" charset="0"/>
                <a:cs typeface="Times New Roman" panose="02020603050405020304" pitchFamily="18" charset="0"/>
              </a:rPr>
              <a:t>背景</a:t>
            </a:r>
            <a:r>
              <a:rPr lang="zh-CN" altLang="zh-CN" kern="100" dirty="0">
                <a:latin typeface="宋体" panose="02010600030101010101" pitchFamily="2" charset="-122"/>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封建主用对待</a:t>
            </a:r>
            <a:r>
              <a:rPr lang="en-US" altLang="zh-CN" kern="100" dirty="0">
                <a:solidFill>
                  <a:srgbClr val="000000"/>
                </a:solidFill>
                <a:latin typeface="Times New Roman" panose="02020603050405020304" pitchFamily="18" charset="0"/>
                <a:ea typeface="华文楷体" panose="02010600040101010101" pitchFamily="2" charset="-122"/>
                <a:cs typeface="Courier New" panose="02070309020205020404" pitchFamily="49" charset="0"/>
              </a:rPr>
              <a:t>______</a:t>
            </a:r>
            <a:r>
              <a:rPr lang="zh-CN" altLang="zh-CN" kern="100" dirty="0">
                <a:latin typeface="Times New Roman" panose="02020603050405020304" pitchFamily="18" charset="0"/>
                <a:cs typeface="Times New Roman" panose="02020603050405020304" pitchFamily="18" charset="0"/>
              </a:rPr>
              <a:t>的方式对待城市市民，对市民的生产和经营活动造成影响。</a:t>
            </a:r>
            <a:endParaRPr lang="zh-CN" altLang="zh-CN" sz="1050" kern="100" dirty="0">
              <a:latin typeface="宋体" panose="02010600030101010101" pitchFamily="2" charset="-122"/>
              <a:cs typeface="Courier New" panose="02070309020205020404" pitchFamily="49" charset="0"/>
            </a:endParaRPr>
          </a:p>
        </p:txBody>
      </p:sp>
      <p:sp>
        <p:nvSpPr>
          <p:cNvPr id="3" name="文本框 2"/>
          <p:cNvSpPr txBox="1"/>
          <p:nvPr/>
        </p:nvSpPr>
        <p:spPr>
          <a:xfrm>
            <a:off x="8605353" y="2159967"/>
            <a:ext cx="1261884"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工商业</a:t>
            </a:r>
            <a:endParaRPr lang="zh-CN" altLang="en-US" dirty="0"/>
          </a:p>
        </p:txBody>
      </p:sp>
      <p:sp>
        <p:nvSpPr>
          <p:cNvPr id="4" name="文本框 3"/>
          <p:cNvSpPr txBox="1"/>
          <p:nvPr/>
        </p:nvSpPr>
        <p:spPr>
          <a:xfrm>
            <a:off x="4176861" y="4070315"/>
            <a:ext cx="902811" cy="523220"/>
          </a:xfrm>
          <a:prstGeom prst="rect">
            <a:avLst/>
          </a:prstGeom>
          <a:noFill/>
        </p:spPr>
        <p:txBody>
          <a:bodyPr wrap="none" rtlCol="0">
            <a:spAutoFit/>
          </a:bodyPr>
          <a:lstStyle/>
          <a:p>
            <a:r>
              <a:rPr lang="zh-CN" altLang="zh-CN" b="1" dirty="0">
                <a:ea typeface="华文楷体" panose="02010600040101010101" pitchFamily="2" charset="-122"/>
                <a:cs typeface="Times New Roman" panose="02020603050405020304" pitchFamily="18" charset="0"/>
              </a:rPr>
              <a:t>农奴</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TotalTime>
  <Words>3666</Words>
  <Application>Microsoft Office PowerPoint</Application>
  <PresentationFormat>自定义</PresentationFormat>
  <Paragraphs>224</Paragraphs>
  <Slides>49</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49</vt:i4>
      </vt:variant>
    </vt:vector>
  </HeadingPairs>
  <TitlesOfParts>
    <vt:vector size="63"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星炽 朱</cp:lastModifiedBy>
  <cp:revision>1355</cp:revision>
  <dcterms:created xsi:type="dcterms:W3CDTF">2016-06-29T09:22:00Z</dcterms:created>
  <dcterms:modified xsi:type="dcterms:W3CDTF">2026-02-25T10:53:48Z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2052-12.1.0.23542</vt:lpwstr>
  </property>
</Properties>
</file>