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3"/>
  </p:notesMasterIdLst>
  <p:handoutMasterIdLst>
    <p:handoutMasterId r:id="rId34"/>
  </p:handoutMasterIdLst>
  <p:sldIdLst>
    <p:sldId id="2476" r:id="rId3"/>
    <p:sldId id="3810" r:id="rId4"/>
    <p:sldId id="3781" r:id="rId5"/>
    <p:sldId id="3785" r:id="rId6"/>
    <p:sldId id="3843" r:id="rId7"/>
    <p:sldId id="3844" r:id="rId8"/>
    <p:sldId id="3845" r:id="rId9"/>
    <p:sldId id="3846" r:id="rId10"/>
    <p:sldId id="3791" r:id="rId11"/>
    <p:sldId id="3848" r:id="rId12"/>
    <p:sldId id="3849" r:id="rId13"/>
    <p:sldId id="3850" r:id="rId14"/>
    <p:sldId id="3851" r:id="rId15"/>
    <p:sldId id="3852" r:id="rId16"/>
    <p:sldId id="3853" r:id="rId17"/>
    <p:sldId id="3854" r:id="rId18"/>
    <p:sldId id="3811" r:id="rId19"/>
    <p:sldId id="3815" r:id="rId20"/>
    <p:sldId id="3855" r:id="rId21"/>
    <p:sldId id="3819" r:id="rId22"/>
    <p:sldId id="3832" r:id="rId23"/>
    <p:sldId id="3833" r:id="rId24"/>
    <p:sldId id="3834" r:id="rId25"/>
    <p:sldId id="3839" r:id="rId26"/>
    <p:sldId id="3840" r:id="rId27"/>
    <p:sldId id="3841" r:id="rId28"/>
    <p:sldId id="3856" r:id="rId29"/>
    <p:sldId id="3857" r:id="rId30"/>
    <p:sldId id="3817" r:id="rId31"/>
    <p:sldId id="2276" r:id="rId32"/>
  </p:sldIdLst>
  <p:sldSz cx="11522075" cy="6480175"/>
  <p:notesSz cx="6858000" cy="9144000"/>
  <p:custDataLst>
    <p:tags r:id="rId3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CC0000"/>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2026/3/3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88A0345-70FC-4789-A341-470D371549C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29</a:t>
            </a:fld>
            <a:endParaRPr lang="en-US" altLang="zh-CN" sz="120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5.xml"/><Relationship Id="rId1" Type="http://schemas.openxmlformats.org/officeDocument/2006/relationships/slideMaster" Target="../slideMasters/slideMaster1.xml"/><Relationship Id="rId4" Type="http://schemas.openxmlformats.org/officeDocument/2006/relationships/slide" Target="../slides/slide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9.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板块二  走向近代的世界</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板块二  走向近代的世界</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hyperlink" Target="../3.&#37197;&#22871;&#32451;&#20064;&#39064;/&#21333;&#20803;&#36136;&#37327;&#35780;&#20272;/03%20&#21333;&#20803;&#36136;&#37327;&#35780;&#20272;(&#19977;).docx" TargetMode="Externa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hyperlink" Target="../3.&#37197;&#22871;&#32451;&#20064;&#39064;/&#21333;&#20803;&#27979;&#35797;&#21367;/03%20&#26495;&#22359;&#19977;&#12288;&#21333;&#20803;&#27979;&#35797;&#21367;(&#19977;).docx" TargetMode="External"/><Relationship Id="rId4" Type="http://schemas.openxmlformats.org/officeDocument/2006/relationships/hyperlink" Target="../3.&#37197;&#22871;&#32451;&#20064;&#39064;/&#21333;&#20803;&#27979;&#35797;&#21367;/03%20&#21333;&#20803;&#27979;&#35797;&#21367;(&#19977;).doc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板块二  走向近代的世界</a:t>
            </a:r>
          </a:p>
        </p:txBody>
      </p:sp>
      <p:sp>
        <p:nvSpPr>
          <p:cNvPr id="17" name="文本框 28"/>
          <p:cNvSpPr txBox="1"/>
          <p:nvPr>
            <p:custDataLst>
              <p:tags r:id="rId9"/>
            </p:custDataLst>
          </p:nvPr>
        </p:nvSpPr>
        <p:spPr>
          <a:xfrm>
            <a:off x="1945037" y="4715767"/>
            <a:ext cx="7714369" cy="825419"/>
          </a:xfrm>
          <a:prstGeom prst="rect">
            <a:avLst/>
          </a:prstGeom>
          <a:noFill/>
        </p:spPr>
        <p:txBody>
          <a:bodyPr wrap="square" rtlCol="0" anchor="ctr" anchorCtr="1">
            <a:spAutoFit/>
          </a:bodyPr>
          <a:lstStyle/>
          <a:p>
            <a:pPr algn="ctr">
              <a:lnSpc>
                <a:spcPct val="150000"/>
              </a:lnSpc>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世纪的法国已经处于封建社会的末期，政治上专制腐败，法国是欧洲大陆上典型的专制主义国家，路易十四宣称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朕即国家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。同时，资本主义经济得到了迅速发展，封建生产关系桎梏了生产力的发展。因此，法国的启蒙运动声势最大，战斗性最强，影响最深远，堪称启蒙运动的典范。</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hangingPunct="0">
              <a:lnSpc>
                <a:spcPct val="150000"/>
              </a:lnSpc>
              <a:spcAft>
                <a:spcPts val="0"/>
              </a:spcAft>
              <a:tabLst>
                <a:tab pos="367474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	——</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摘编自王洪斌《启蒙运动与历史环境</a:t>
            </a:r>
            <a:endParaRPr lang="en-US" altLang="zh-CN" kern="100" dirty="0">
              <a:latin typeface="Times New Roman" panose="02020603050405020304" pitchFamily="18" charset="0"/>
              <a:ea typeface="华文仿宋" panose="02010600040101010101" pitchFamily="2" charset="-122"/>
              <a:cs typeface="Times New Roman" panose="02020603050405020304" pitchFamily="18" charset="0"/>
            </a:endParaRPr>
          </a:p>
          <a:p>
            <a:pPr algn="just" hangingPunct="0">
              <a:lnSpc>
                <a:spcPct val="150000"/>
              </a:lnSpc>
              <a:spcAft>
                <a:spcPts val="0"/>
              </a:spcAft>
              <a:tabLst>
                <a:tab pos="367474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	——</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德三国启蒙精神内涵之比较》</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1688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年英国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光荣革命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后资产阶级掌握国家政权的情况，对法国资产阶级是一个很大的刺激。这更促使他们迫切要求取得政权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英国革命的政治文化则给启蒙运动以强大的推动。从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世纪初到法国大革命前，约有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210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位法国著名的思想家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社会活动家及科学家到英国访问考察，他们赞赏英国的社会制度。</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摘编自沈之兴《西方文化史》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根据材料一，指出英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法两国启蒙思想家关注领域的不同，并结合所学知识说明其原因。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综合上述材料，概括政治变革和思想解放的关系，并以英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法两国的史实加以说明。</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1259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第一小问，根据材料一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英国的启蒙思想家较少对现实政治进行批判，而更多的是对社会问题的研究和对未知科学领域的探索</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和</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资本主义经济得到了迅速发展，封建生产关系桎梏了生产力的发展</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可知，英国主要关注社会问题和科学领域，法国批判现实政治。第二小问，根据材料一</a:t>
            </a:r>
            <a:r>
              <a:rPr lang="en-US" altLang="zh-CN" dirty="0">
                <a:latin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华文仿宋" panose="02010600040101010101" pitchFamily="2" charset="-122"/>
              </a:rPr>
              <a:t>17</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世纪英国确立了君主立宪制的资产阶级政权</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英国启蒙运动是在宪政制度已经确立的情况下</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并结合所学知识，从英国</a:t>
            </a:r>
            <a:r>
              <a:rPr lang="en-US" altLang="zh-CN" dirty="0">
                <a:latin typeface="Times New Roman" panose="02020603050405020304" pitchFamily="18" charset="0"/>
                <a:ea typeface="华文仿宋" panose="02010600040101010101" pitchFamily="2" charset="-122"/>
              </a:rPr>
              <a:t>17</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世纪资本主义发展情况和宪政制度确立的角度分析英国的原因；</a:t>
            </a:r>
            <a:endParaRPr lang="zh-CN" alt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453300"/>
          </a:xfrm>
        </p:spPr>
        <p:txBody>
          <a:bodyPr/>
          <a:lstStyle/>
          <a:p>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dirty="0">
                <a:latin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华文仿宋" panose="02010600040101010101" pitchFamily="2" charset="-122"/>
              </a:rPr>
              <a:t>18</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世纪的法国已经处于封建社会的末期，政治上专制腐败，法国是欧洲大陆上典型的专制主义国家</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资本主义经济得到了迅速发展，封建生产关系桎梏了生产力的发展</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，从法国的国家性质和资本主义经济发展情况分析法国的原因。</a:t>
            </a:r>
            <a:endParaRPr lang="zh-CN"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第一小问，根据材料二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英国革命的政治文化则给启蒙运动以强大的推动</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和材料一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法国的启蒙运动声势最大，战斗性最强，影响最深远，堪称启蒙运动的典范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可概括政治变革与思想解放的关系。第二小问，根据材料二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英国革命的政治文化则给启蒙运动以强大的推动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可知，英国宪政制度的确立推动了启蒙运动的兴起；根据材料二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世纪初到法国大革命前，约有</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210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位法国著名的思想家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社会活动家及科学家到英国访问考察，他们赞赏英国的社会制度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可知，启蒙运动推动了法国大革命的发生，</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使法国</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最终确立了资本主义制度。</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不同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英国启蒙思想家关注的主要是社会问题和科学领域；法国启蒙思想家批判现实政治。原因</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17</a:t>
            </a:r>
            <a:r>
              <a:rPr lang="zh-CN" altLang="zh-CN" kern="100" dirty="0">
                <a:latin typeface="Times New Roman" panose="02020603050405020304" pitchFamily="18" charset="0"/>
                <a:cs typeface="Times New Roman" panose="02020603050405020304" pitchFamily="18" charset="0"/>
              </a:rPr>
              <a:t>世纪</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英国资本主义发展还不够充分，</a:t>
            </a:r>
            <a:r>
              <a:rPr lang="zh-CN" altLang="en-US" kern="100" dirty="0">
                <a:latin typeface="Times New Roman" panose="02020603050405020304" pitchFamily="18" charset="0"/>
                <a:cs typeface="Times New Roman" panose="02020603050405020304" pitchFamily="18" charset="0"/>
              </a:rPr>
              <a:t>但</a:t>
            </a:r>
            <a:r>
              <a:rPr lang="zh-CN" altLang="zh-CN" kern="100" dirty="0">
                <a:latin typeface="Times New Roman" panose="02020603050405020304" pitchFamily="18" charset="0"/>
                <a:cs typeface="Times New Roman" panose="02020603050405020304" pitchFamily="18" charset="0"/>
              </a:rPr>
              <a:t>宪政制度已经建立；</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世纪的法国是典型的专制</a:t>
            </a:r>
            <a:r>
              <a:rPr lang="zh-CN" altLang="en-US" kern="100" dirty="0">
                <a:latin typeface="Times New Roman" panose="02020603050405020304" pitchFamily="18" charset="0"/>
                <a:cs typeface="Times New Roman" panose="02020603050405020304" pitchFamily="18" charset="0"/>
              </a:rPr>
              <a:t>主义</a:t>
            </a:r>
            <a:r>
              <a:rPr lang="zh-CN" altLang="zh-CN" kern="100" dirty="0">
                <a:latin typeface="Times New Roman" panose="02020603050405020304" pitchFamily="18" charset="0"/>
                <a:cs typeface="Times New Roman" panose="02020603050405020304" pitchFamily="18" charset="0"/>
              </a:rPr>
              <a:t>国家，但当时资本主义经济已迅速发展。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关系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政治变革孕育了启蒙思想，启蒙思想推动了政治变革。说明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英国宪政制度的确立推动了启蒙运动的兴起。启蒙运动促进了法国大革命的发生</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最终</a:t>
            </a:r>
            <a:r>
              <a:rPr lang="zh-CN" altLang="en-US" kern="100" dirty="0">
                <a:latin typeface="Times New Roman" panose="02020603050405020304" pitchFamily="18" charset="0"/>
                <a:cs typeface="Times New Roman" panose="02020603050405020304" pitchFamily="18" charset="0"/>
              </a:rPr>
              <a:t>使法国</a:t>
            </a:r>
            <a:r>
              <a:rPr lang="zh-CN" altLang="zh-CN" kern="100" dirty="0">
                <a:latin typeface="Times New Roman" panose="02020603050405020304" pitchFamily="18" charset="0"/>
                <a:cs typeface="Times New Roman" panose="02020603050405020304" pitchFamily="18" charset="0"/>
              </a:rPr>
              <a:t>确立了资本主义制度。</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467779"/>
            <a:ext cx="33337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9068" y="4212195"/>
            <a:ext cx="4769751"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2025LS4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b="48046"/>
          <a:stretch>
            <a:fillRect/>
          </a:stretch>
        </p:blipFill>
        <p:spPr bwMode="auto">
          <a:xfrm>
            <a:off x="1744850" y="1109520"/>
            <a:ext cx="8032376" cy="500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clrChange>
              <a:clrFrom>
                <a:srgbClr val="FFFFFF"/>
              </a:clrFrom>
              <a:clrTo>
                <a:srgbClr val="FFFFFF">
                  <a:alpha val="0"/>
                </a:srgbClr>
              </a:clrTo>
            </a:clrChange>
          </a:blip>
          <a:stretch>
            <a:fillRect/>
          </a:stretch>
        </p:blipFill>
        <p:spPr>
          <a:xfrm>
            <a:off x="9160839" y="4032175"/>
            <a:ext cx="237570" cy="1988089"/>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025LS4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2123"/>
          <a:stretch>
            <a:fillRect/>
          </a:stretch>
        </p:blipFill>
        <p:spPr bwMode="auto">
          <a:xfrm>
            <a:off x="1117878" y="647799"/>
            <a:ext cx="9286319" cy="53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659420"/>
            <a:ext cx="3333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212364"/>
            <a:ext cx="10692000" cy="340484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海洋是谁的？</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观点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海洋是取之不尽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用之不竭的，是不可占领的；应向所有国家和所有国家的人民开放，供他们自由使用。人类间的相互交往和贸易是人类社会的自然需求，即使远隔重洋，人们也可以通过行使航行权而建立相互的联系。</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荷</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格劳秀斯《海洋自由论》</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(1609</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根据自然法与万民法，海洋并不是为公共所有，而是可以像土地那样被私人占有，或者成为私有财产；大不列颠国王，是环绕该国的所有海洋的主人，这些海洋是大不列颠王国不可分割的永久附属品。</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塞尔登《海洋封闭论》</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(1635</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指出史料中两种观点的分歧，并结合所学知识说明产生分歧的原因。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对于海洋的归属权，在</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世纪时出现了诸多争论，有人认为海洋可以由所有国家自由使用，是公共的</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还有观点认为，海洋是某一国家的私有财产。</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981070"/>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分歧</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格劳秀斯主张海洋为人类共有，海洋应向所有国家开放，人类有在海洋上自由</a:t>
            </a:r>
            <a:r>
              <a:rPr lang="zh-CN" altLang="en-US" b="1" kern="100" dirty="0">
                <a:solidFill>
                  <a:schemeClr val="tx1"/>
                </a:solidFill>
                <a:ea typeface="华文楷体" panose="02010600040101010101" pitchFamily="2" charset="-122"/>
                <a:cs typeface="Times New Roman" panose="02020603050405020304" pitchFamily="18" charset="0"/>
              </a:rPr>
              <a:t>航</a:t>
            </a:r>
            <a:r>
              <a:rPr lang="zh-CN" altLang="zh-CN" b="1" kern="100" dirty="0">
                <a:solidFill>
                  <a:schemeClr val="tx1"/>
                </a:solidFill>
                <a:ea typeface="华文楷体" panose="02010600040101010101" pitchFamily="2" charset="-122"/>
                <a:cs typeface="Times New Roman" panose="02020603050405020304" pitchFamily="18" charset="0"/>
              </a:rPr>
              <a:t>行和贸易的权利；塞尔登认为海洋可以被私人占有，英国国王有权获得环绕本国海洋的主权。</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新航路开辟拉开了欧洲海外扩张的序幕；随着欧洲民族国家的形成，国家主权意识加强，争夺殖民地和海权的利益纷争加剧。</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世纪，荷兰海上实力壮大，格劳秀斯的观点意在打破西班牙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葡萄牙的殖民垄断地位，证明荷兰人有权进行</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海外</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贸易。</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世纪，英国的国家利益受到荷兰的威胁，塞尔登的观点意在证明英国享有附近海域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主权。</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8499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世界近代史开始于何时</a:t>
            </a:r>
            <a:r>
              <a:rPr lang="zh-CN" altLang="zh-CN" kern="100" dirty="0">
                <a:latin typeface="宋体" panose="02010600030101010101" pitchFamily="2" charset="-122"/>
                <a:ea typeface="宋体" panose="02010600030101010101" pitchFamily="2" charset="-122"/>
                <a:cs typeface="Times New Roman" panose="02020603050405020304" pitchFamily="18" charset="0"/>
              </a:rPr>
              <a:t>？</a:t>
            </a:r>
            <a:endParaRPr lang="en-US" altLang="zh-CN" kern="100" dirty="0">
              <a:latin typeface="宋体" panose="02010600030101010101" pitchFamily="2" charset="-122"/>
              <a:ea typeface="宋体" panose="0201060003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en-US" kern="100" dirty="0">
                <a:latin typeface="黑体" panose="02010609060101010101" pitchFamily="49" charset="-122"/>
                <a:ea typeface="黑体" panose="02010609060101010101" pitchFamily="49" charset="-122"/>
                <a:cs typeface="Times New Roman" panose="02020603050405020304" pitchFamily="18" charset="0"/>
              </a:rPr>
              <a:t>史料</a:t>
            </a:r>
            <a:endParaRPr lang="zh-CN" altLang="zh-CN" kern="100" dirty="0">
              <a:latin typeface="黑体" panose="02010609060101010101" pitchFamily="49" charset="-122"/>
              <a:ea typeface="黑体" panose="02010609060101010101" pitchFamily="49"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36999414"/>
              </p:ext>
            </p:extLst>
          </p:nvPr>
        </p:nvGraphicFramePr>
        <p:xfrm>
          <a:off x="288429" y="2195971"/>
          <a:ext cx="11053228" cy="2280286"/>
        </p:xfrm>
        <a:graphic>
          <a:graphicData uri="http://schemas.openxmlformats.org/drawingml/2006/table">
            <a:tbl>
              <a:tblPr/>
              <a:tblGrid>
                <a:gridCol w="5832648">
                  <a:extLst>
                    <a:ext uri="{9D8B030D-6E8A-4147-A177-3AD203B41FA5}">
                      <a16:colId xmlns:a16="http://schemas.microsoft.com/office/drawing/2014/main" val="20000"/>
                    </a:ext>
                  </a:extLst>
                </a:gridCol>
                <a:gridCol w="5220580">
                  <a:extLst>
                    <a:ext uri="{9D8B030D-6E8A-4147-A177-3AD203B41FA5}">
                      <a16:colId xmlns:a16="http://schemas.microsoft.com/office/drawing/2014/main" val="20001"/>
                    </a:ext>
                  </a:extLst>
                </a:gridCol>
              </a:tblGrid>
              <a:tr h="274108">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观点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出处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51935">
                <a:tc>
                  <a:txBody>
                    <a:bodyPr/>
                    <a:lstStyle/>
                    <a:p>
                      <a:pPr algn="just" hangingPunct="0">
                        <a:lnSpc>
                          <a:spcPct val="150000"/>
                        </a:lnSpc>
                        <a:spcAft>
                          <a:spcPts val="0"/>
                        </a:spcAft>
                        <a:tabLst>
                          <a:tab pos="4770755" algn="l"/>
                        </a:tabLst>
                      </a:pP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新航路开辟</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是世界近代史的开端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《通史概要》</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卡尔</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普勒蒂</a:t>
                      </a:r>
                      <a:r>
                        <a:rPr lang="zh-CN" altLang="en-US" sz="2800" b="1" kern="100" dirty="0">
                          <a:effectLst/>
                          <a:latin typeface="Times New Roman" panose="02020603050405020304" pitchFamily="18" charset="0"/>
                          <a:ea typeface="+mn-ea"/>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36001">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文艺复兴是西方社会从中</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古时期</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到近代的转折点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《新剑桥近代史》</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530161290"/>
              </p:ext>
            </p:extLst>
          </p:nvPr>
        </p:nvGraphicFramePr>
        <p:xfrm>
          <a:off x="415037" y="759767"/>
          <a:ext cx="10692000" cy="2939352"/>
        </p:xfrm>
        <a:graphic>
          <a:graphicData uri="http://schemas.openxmlformats.org/drawingml/2006/table">
            <a:tbl>
              <a:tblPr/>
              <a:tblGrid>
                <a:gridCol w="5958068">
                  <a:extLst>
                    <a:ext uri="{9D8B030D-6E8A-4147-A177-3AD203B41FA5}">
                      <a16:colId xmlns:a16="http://schemas.microsoft.com/office/drawing/2014/main" val="20000"/>
                    </a:ext>
                  </a:extLst>
                </a:gridCol>
                <a:gridCol w="4733932">
                  <a:extLst>
                    <a:ext uri="{9D8B030D-6E8A-4147-A177-3AD203B41FA5}">
                      <a16:colId xmlns:a16="http://schemas.microsoft.com/office/drawing/2014/main" val="20001"/>
                    </a:ext>
                  </a:extLst>
                </a:gridCol>
              </a:tblGrid>
              <a:tr h="274108">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观点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出处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67923">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引起资本主义和资产阶级兴起的商业革命是形成近代历史的主要因素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《世界近代史》</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美国大学通用教科书</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43945">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1600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17</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世纪之交</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是世界近代史的开端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《近代史》</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卡尔</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贝尔</a:t>
                      </a:r>
                      <a:r>
                        <a:rPr lang="zh-CN" altLang="en-US" sz="2800" b="1" kern="100" dirty="0">
                          <a:effectLst/>
                          <a:latin typeface="Times New Roman" panose="02020603050405020304" pitchFamily="18" charset="0"/>
                          <a:ea typeface="+mn-ea"/>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Rectangle 2"/>
          <p:cNvSpPr>
            <a:spLocks noChangeArrowheads="1"/>
          </p:cNvSpPr>
          <p:nvPr/>
        </p:nvSpPr>
        <p:spPr bwMode="auto">
          <a:xfrm>
            <a:off x="415036" y="4032175"/>
            <a:ext cx="10692001" cy="13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hangingPunct="0">
              <a:tabLst>
                <a:tab pos="4770120" algn="l"/>
              </a:tabLst>
              <a:defRPr>
                <a:solidFill>
                  <a:schemeClr val="tx1"/>
                </a:solidFill>
                <a:latin typeface="Arial" panose="020B0604020202020204" pitchFamily="34" charset="0"/>
              </a:defRPr>
            </a:lvl1pPr>
            <a:lvl2pPr marL="457200" eaLnBrk="0" hangingPunct="0">
              <a:tabLst>
                <a:tab pos="4770120" algn="l"/>
              </a:tabLst>
              <a:defRPr>
                <a:solidFill>
                  <a:schemeClr val="tx1"/>
                </a:solidFill>
                <a:latin typeface="Arial" panose="020B0604020202020204" pitchFamily="34" charset="0"/>
              </a:defRPr>
            </a:lvl2pPr>
            <a:lvl3pPr marL="914400" eaLnBrk="0" hangingPunct="0">
              <a:tabLst>
                <a:tab pos="4770120" algn="l"/>
              </a:tabLst>
              <a:defRPr>
                <a:solidFill>
                  <a:schemeClr val="tx1"/>
                </a:solidFill>
                <a:latin typeface="Arial" panose="020B0604020202020204" pitchFamily="34" charset="0"/>
              </a:defRPr>
            </a:lvl3pPr>
            <a:lvl4pPr marL="1371600" eaLnBrk="0" hangingPunct="0">
              <a:tabLst>
                <a:tab pos="4770120" algn="l"/>
              </a:tabLst>
              <a:defRPr>
                <a:solidFill>
                  <a:schemeClr val="tx1"/>
                </a:solidFill>
                <a:latin typeface="Arial" panose="020B0604020202020204" pitchFamily="34" charset="0"/>
              </a:defRPr>
            </a:lvl4pPr>
            <a:lvl5pPr marL="1828800" eaLnBrk="0" hangingPunct="0">
              <a:tabLst>
                <a:tab pos="4770120" algn="l"/>
              </a:tabLst>
              <a:defRPr>
                <a:solidFill>
                  <a:schemeClr val="tx1"/>
                </a:solidFill>
                <a:latin typeface="Arial" panose="020B0604020202020204" pitchFamily="34" charset="0"/>
              </a:defRPr>
            </a:lvl5pPr>
            <a:lvl6pPr eaLnBrk="0" fontAlgn="base" hangingPunct="0">
              <a:spcBef>
                <a:spcPct val="0"/>
              </a:spcBef>
              <a:spcAft>
                <a:spcPct val="0"/>
              </a:spcAft>
              <a:tabLst>
                <a:tab pos="4770120" algn="l"/>
              </a:tabLst>
              <a:defRPr>
                <a:solidFill>
                  <a:schemeClr val="tx1"/>
                </a:solidFill>
                <a:latin typeface="Arial" panose="020B0604020202020204" pitchFamily="34" charset="0"/>
              </a:defRPr>
            </a:lvl6pPr>
            <a:lvl7pPr eaLnBrk="0" fontAlgn="base" hangingPunct="0">
              <a:spcBef>
                <a:spcPct val="0"/>
              </a:spcBef>
              <a:spcAft>
                <a:spcPct val="0"/>
              </a:spcAft>
              <a:tabLst>
                <a:tab pos="4770120" algn="l"/>
              </a:tabLst>
              <a:defRPr>
                <a:solidFill>
                  <a:schemeClr val="tx1"/>
                </a:solidFill>
                <a:latin typeface="Arial" panose="020B0604020202020204" pitchFamily="34" charset="0"/>
              </a:defRPr>
            </a:lvl7pPr>
            <a:lvl8pPr eaLnBrk="0" fontAlgn="base" hangingPunct="0">
              <a:spcBef>
                <a:spcPct val="0"/>
              </a:spcBef>
              <a:spcAft>
                <a:spcPct val="0"/>
              </a:spcAft>
              <a:tabLst>
                <a:tab pos="4770120" algn="l"/>
              </a:tabLst>
              <a:defRPr>
                <a:solidFill>
                  <a:schemeClr val="tx1"/>
                </a:solidFill>
                <a:latin typeface="Arial" panose="020B0604020202020204" pitchFamily="34" charset="0"/>
              </a:defRPr>
            </a:lvl8pPr>
            <a:lvl9pPr eaLnBrk="0" fontAlgn="base" hangingPunct="0">
              <a:spcBef>
                <a:spcPct val="0"/>
              </a:spcBef>
              <a:spcAft>
                <a:spcPct val="0"/>
              </a:spcAft>
              <a:tabLst>
                <a:tab pos="4770120" algn="l"/>
              </a:tabLst>
              <a:defRPr>
                <a:solidFill>
                  <a:schemeClr val="tx1"/>
                </a:solidFill>
                <a:latin typeface="Arial" panose="020B0604020202020204" pitchFamily="34" charset="0"/>
              </a:defRPr>
            </a:lvl9pPr>
          </a:lstStyle>
          <a:p>
            <a:pPr marL="0" marR="0" lvl="0" indent="0" algn="r" defTabSz="914400" rtl="0" eaLnBrk="1" fontAlgn="base" latinLnBrk="0" hangingPunct="0">
              <a:lnSpc>
                <a:spcPct val="150000"/>
              </a:lnSpc>
              <a:spcBef>
                <a:spcPct val="0"/>
              </a:spcBef>
              <a:spcAft>
                <a:spcPct val="0"/>
              </a:spcAft>
              <a:buClrTx/>
              <a:buSzTx/>
              <a:buFontTx/>
              <a:buNone/>
              <a:tabLst>
                <a:tab pos="4770120" algn="l"/>
              </a:tabLst>
            </a:pPr>
            <a:r>
              <a:rPr kumimoji="0" lang="en-US" altLang="zh-CN" sz="2800" b="1" i="0" u="none" strike="noStrike" cap="none" normalizeH="0" baseline="0" dirty="0">
                <a:ln>
                  <a:noFill/>
                </a:ln>
                <a:solidFill>
                  <a:schemeClr val="tx1"/>
                </a:solidFill>
                <a:effectLst/>
                <a:latin typeface="Courier New" panose="02070309020205020404" pitchFamily="49" charset="0"/>
                <a:ea typeface="华文仿宋" panose="02010600040101010101" pitchFamily="2" charset="-122"/>
                <a:cs typeface="Times New Roman" panose="02020603050405020304" pitchFamily="18" charset="0"/>
              </a:rPr>
              <a:t>——</a:t>
            </a:r>
            <a:r>
              <a:rPr kumimoji="0" lang="zh-CN" altLang="en-US" sz="2800" b="1" i="0" u="none" strike="noStrike" cap="none" normalizeH="0" baseline="0" dirty="0">
                <a:ln>
                  <a:noFill/>
                </a:ln>
                <a:solidFill>
                  <a:schemeClr val="tx1"/>
                </a:solidFill>
                <a:effectLst/>
                <a:latin typeface="华文仿宋" panose="02010600040101010101" pitchFamily="2" charset="-122"/>
                <a:ea typeface="华文仿宋" panose="02010600040101010101" pitchFamily="2" charset="-122"/>
                <a:cs typeface="Times New Roman" panose="02020603050405020304" pitchFamily="18" charset="0"/>
              </a:rPr>
              <a:t>据高金玲</a:t>
            </a:r>
            <a:r>
              <a:rPr kumimoji="0" lang="en-US" altLang="zh-CN" sz="2800" b="1" i="0" u="none" strike="noStrike" cap="none" normalizeH="0" baseline="0" dirty="0">
                <a:ln>
                  <a:noFill/>
                </a:ln>
                <a:solidFill>
                  <a:schemeClr val="tx1"/>
                </a:solidFill>
                <a:effectLst/>
                <a:latin typeface="华文仿宋" panose="02010600040101010101" pitchFamily="2" charset="-122"/>
                <a:ea typeface="华文仿宋" panose="02010600040101010101" pitchFamily="2" charset="-122"/>
                <a:cs typeface="Times New Roman" panose="02020603050405020304" pitchFamily="18" charset="0"/>
              </a:rPr>
              <a:t>《</a:t>
            </a:r>
            <a:r>
              <a:rPr kumimoji="0" lang="zh-CN" altLang="en-US" sz="2800" b="1" i="0" u="none" strike="noStrike" cap="none" normalizeH="0" baseline="0" dirty="0">
                <a:ln>
                  <a:noFill/>
                </a:ln>
                <a:solidFill>
                  <a:schemeClr val="tx1"/>
                </a:solidFill>
                <a:effectLst/>
                <a:latin typeface="华文仿宋" panose="02010600040101010101" pitchFamily="2" charset="-122"/>
                <a:ea typeface="华文仿宋" panose="02010600040101010101" pitchFamily="2" charset="-122"/>
                <a:cs typeface="Times New Roman" panose="02020603050405020304" pitchFamily="18" charset="0"/>
              </a:rPr>
              <a:t>世界近代史开端问题的争议在高中历史教材中的价值</a:t>
            </a:r>
            <a:r>
              <a:rPr kumimoji="0" lang="en-US" altLang="zh-CN" sz="2800" b="1" i="0" u="none" strike="noStrike" cap="none" normalizeH="0" baseline="0" dirty="0">
                <a:ln>
                  <a:noFill/>
                </a:ln>
                <a:solidFill>
                  <a:schemeClr val="tx1"/>
                </a:solidFill>
                <a:effectLst/>
                <a:latin typeface="华文仿宋" panose="02010600040101010101" pitchFamily="2" charset="-122"/>
                <a:ea typeface="华文仿宋" panose="02010600040101010101" pitchFamily="2" charset="-122"/>
                <a:cs typeface="Times New Roman" panose="02020603050405020304" pitchFamily="18" charset="0"/>
              </a:rPr>
              <a:t>》</a:t>
            </a:r>
            <a:r>
              <a:rPr kumimoji="0" lang="zh-CN" altLang="en-US" sz="2800" b="1" i="0" u="none" strike="noStrike" cap="none" normalizeH="0" baseline="0" dirty="0">
                <a:ln>
                  <a:noFill/>
                </a:ln>
                <a:solidFill>
                  <a:schemeClr val="tx1"/>
                </a:solidFill>
                <a:effectLst/>
                <a:latin typeface="华文仿宋" panose="02010600040101010101" pitchFamily="2" charset="-122"/>
                <a:ea typeface="华文仿宋" panose="02010600040101010101" pitchFamily="2" charset="-122"/>
                <a:cs typeface="Times New Roman" panose="02020603050405020304" pitchFamily="18" charset="0"/>
              </a:rPr>
              <a:t>整理</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97819"/>
            <a:ext cx="10692000" cy="2284536"/>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根据上述史料，自选一个维度，提出一个你对世界近代史开端的看法，并运用具体史实加以论证。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关于世界近代史开端问题，学术界存在众多分歧。</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学者</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从经济史观</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和</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文化史观角度</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提出了不同的看法</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45962"/>
          </a:xfrm>
        </p:spPr>
        <p:txBody>
          <a:bodyPr/>
          <a:lstStyle/>
          <a:p>
            <a:pPr algn="just" hangingPunct="0">
              <a:lnSpc>
                <a:spcPct val="150000"/>
              </a:lnSpc>
              <a:spcAft>
                <a:spcPts val="0"/>
              </a:spcAft>
              <a:tabLst>
                <a:tab pos="4770755" algn="l"/>
              </a:tabLst>
            </a:pPr>
            <a:r>
              <a:rPr lang="zh-CN" altLang="zh-CN" kern="100"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提示</a:t>
            </a:r>
            <a:r>
              <a:rPr lang="zh-CN" altLang="zh-CN" kern="100" dirty="0">
                <a:solidFill>
                  <a:srgbClr val="7030A0"/>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示例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看法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文艺复兴是世界近代史的开端。</a:t>
            </a:r>
            <a:endParaRPr lang="zh-CN" altLang="zh-CN" sz="1050" kern="100" dirty="0">
              <a:latin typeface="宋体" panose="02010600030101010101" pitchFamily="2" charset="-122"/>
              <a:cs typeface="Courier New" panose="02070309020205020404" pitchFamily="49" charset="0"/>
            </a:endParaRPr>
          </a:p>
          <a:p>
            <a:r>
              <a:rPr lang="zh-CN" altLang="zh-CN" dirty="0">
                <a:latin typeface="Times New Roman" panose="02020603050405020304" pitchFamily="18" charset="0"/>
                <a:ea typeface="华文楷体" panose="02010600040101010101" pitchFamily="2" charset="-122"/>
                <a:cs typeface="Times New Roman" panose="02020603050405020304" pitchFamily="18" charset="0"/>
              </a:rPr>
              <a:t>论证</a:t>
            </a:r>
            <a:r>
              <a:rPr lang="zh-CN" altLang="zh-CN" dirty="0">
                <a:cs typeface="Times New Roman" panose="02020603050405020304" pitchFamily="18" charset="0"/>
              </a:rPr>
              <a:t>：</a:t>
            </a:r>
            <a:r>
              <a:rPr lang="en-US" altLang="zh-CN" dirty="0">
                <a:latin typeface="Times New Roman" panose="02020603050405020304" pitchFamily="18" charset="0"/>
                <a:ea typeface="华文楷体" panose="02010600040101010101" pitchFamily="2" charset="-122"/>
              </a:rPr>
              <a:t>14</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世纪时，欧洲商品经济得到发展，意大利出现了资本主义萌芽。在佛罗伦萨等城市的富商和资产阶级资助下，</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部分学者</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以学习和恢复希腊罗马古典文化为号召，创立了符合新兴资产阶级需要的新文化。</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艺复兴宣扬和传播了人文主义精神，为宗教改革提供了思想先导和理论准备；人文主义者重视发挥人的才智和创造力，提倡探索人与自然的奥秘，促进了新航路的开辟和近代自然科学的兴起。文艺复兴解放了长期被宗教戒律压抑和禁锢的人性，打击了天主教会</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思想权威，从意识形态角度</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推动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欧洲</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封建社会的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转型</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总之，文艺复兴是宗教改革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科学革命和新航路开辟等一系列事件的先导，为欧洲全面的社会转型奠定了思想根基，也成为人类历史走出中古时期的先声，应作为世界近代史的开端。</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hlinkClick r:id="rId4" action="ppaction://hlinkfile"/>
          </p:cNvPr>
          <p:cNvSpPr/>
          <p:nvPr/>
        </p:nvSpPr>
        <p:spPr>
          <a:xfrm>
            <a:off x="-107950"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p>
        </p:txBody>
      </p:sp>
      <p:sp>
        <p:nvSpPr>
          <p:cNvPr id="32" name="平行四边形 31">
            <a:hlinkClick r:id="rId5" action="ppaction://hlinkfile"/>
          </p:cNvPr>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p:cNvSpPr/>
          <p:nvPr>
            <p:custDataLst>
              <p:tags r:id="rId1"/>
            </p:custDataLst>
          </p:nvPr>
        </p:nvSpPr>
        <p:spPr>
          <a:xfrm>
            <a:off x="3235325" y="5220307"/>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7"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7"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7" action="ppaction://hlinkfile"/>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7"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50867655"/>
              </p:ext>
            </p:extLst>
          </p:nvPr>
        </p:nvGraphicFramePr>
        <p:xfrm>
          <a:off x="396441" y="1875595"/>
          <a:ext cx="10441160" cy="3020378"/>
        </p:xfrm>
        <a:graphic>
          <a:graphicData uri="http://schemas.openxmlformats.org/drawingml/2006/table">
            <a:tbl>
              <a:tblPr/>
              <a:tblGrid>
                <a:gridCol w="10441160">
                  <a:extLst>
                    <a:ext uri="{9D8B030D-6E8A-4147-A177-3AD203B41FA5}">
                      <a16:colId xmlns:a16="http://schemas.microsoft.com/office/drawing/2014/main" val="20000"/>
                    </a:ext>
                  </a:extLst>
                </a:gridCol>
              </a:tblGrid>
              <a:tr h="266429">
                <a:tc>
                  <a:txBody>
                    <a:bodyPr/>
                    <a:lstStyle/>
                    <a:p>
                      <a:pPr algn="ctr">
                        <a:lnSpc>
                          <a:spcPct val="150000"/>
                        </a:lnSpc>
                        <a:spcAft>
                          <a:spcPts val="0"/>
                        </a:spcAft>
                      </a:pPr>
                      <a:r>
                        <a:rPr lang="zh-CN" sz="2800" b="1"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065719">
                <a:tc>
                  <a:txBody>
                    <a:bodyPr/>
                    <a:lstStyle/>
                    <a:p>
                      <a:pPr algn="just" hangingPunct="0">
                        <a:lnSpc>
                          <a:spcPct val="150000"/>
                        </a:lnSpc>
                        <a:spcAft>
                          <a:spcPts val="0"/>
                        </a:spcAft>
                        <a:tabLst>
                          <a:tab pos="4770755" algn="l"/>
                        </a:tabLst>
                      </a:pPr>
                      <a:r>
                        <a:rPr lang="en-US" altLang="zh-CN" sz="2800" b="1" kern="100" dirty="0">
                          <a:effectLst/>
                          <a:latin typeface="Times New Roman" panose="02020603050405020304" pitchFamily="18" charset="0"/>
                          <a:ea typeface="+mn-ea"/>
                          <a:cs typeface="Courier New" panose="02070309020205020404" pitchFamily="49" charset="0"/>
                        </a:rPr>
                        <a:t>1.</a:t>
                      </a:r>
                      <a:r>
                        <a:rPr lang="zh-CN" altLang="zh-CN" sz="2800" b="1" kern="100" dirty="0">
                          <a:effectLst/>
                          <a:latin typeface="Times New Roman" panose="02020603050405020304" pitchFamily="18" charset="0"/>
                          <a:ea typeface="+mn-ea"/>
                          <a:cs typeface="Times New Roman" panose="02020603050405020304" pitchFamily="18" charset="0"/>
                        </a:rPr>
                        <a:t>根据</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冒烟的草叶</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的传播和美洲的开发，探究新航路开辟及早期殖民扩张的影响</a:t>
                      </a:r>
                      <a:endParaRPr lang="zh-CN" altLang="zh-CN" sz="1050" kern="100" dirty="0">
                        <a:effectLst/>
                        <a:latin typeface="宋体" panose="02010600030101010101" pitchFamily="2" charset="-122"/>
                        <a:ea typeface="+mn-ea"/>
                        <a:cs typeface="Courier New" panose="02070309020205020404" pitchFamily="49" charset="0"/>
                      </a:endParaRPr>
                    </a:p>
                    <a:p>
                      <a:pPr>
                        <a:lnSpc>
                          <a:spcPct val="150000"/>
                        </a:lnSpc>
                      </a:pPr>
                      <a:r>
                        <a:rPr lang="en-US" altLang="zh-CN" sz="2800" b="1" dirty="0">
                          <a:effectLst/>
                          <a:latin typeface="Times New Roman" panose="02020603050405020304" pitchFamily="18" charset="0"/>
                          <a:ea typeface="+mn-ea"/>
                        </a:rPr>
                        <a:t>2.</a:t>
                      </a:r>
                      <a:r>
                        <a:rPr lang="zh-CN" altLang="zh-CN" sz="2800" b="1" dirty="0">
                          <a:effectLst/>
                          <a:latin typeface="Times New Roman" panose="02020603050405020304" pitchFamily="18" charset="0"/>
                          <a:ea typeface="+mn-ea"/>
                          <a:cs typeface="Times New Roman" panose="02020603050405020304" pitchFamily="18" charset="0"/>
                        </a:rPr>
                        <a:t>通过英法两国启蒙思想和资本主义政治文化的发展，分析政治变革与思想解放的关系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06173"/>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83424"/>
            <a:ext cx="10702925" cy="624786"/>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活动一    走向整体的世界</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572404"/>
            <a:ext cx="10692000" cy="3688382"/>
          </a:xfrm>
        </p:spPr>
        <p:txBody>
          <a:bodyPr/>
          <a:lstStyle/>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一些生物学家认为，自哥伦布大交换发生后，生物系统中</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某些</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曾经截然不同的地方都变得相似了</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冒烟的草叶</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是第一个扩散到欧洲</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亚洲和非洲的产品，成为大交换浪潮的浪头。大交换的影响是多方位的。马克思曾经指出</a:t>
            </a:r>
            <a:r>
              <a:rPr lang="zh-CN" altLang="zh-CN" sz="2600" kern="100" dirty="0">
                <a:latin typeface="宋体" panose="02010600030101010101" pitchFamily="2" charset="-122"/>
                <a:cs typeface="Times New Roman" panose="02020603050405020304" pitchFamily="18" charset="0"/>
              </a:rPr>
              <a:t>：</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世界历史不是过去一直存在的；作为世界史的历史是结果。</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这个历史结果是经历了</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15</a:t>
            </a:r>
            <a:r>
              <a:rPr lang="zh-CN" altLang="zh-CN" sz="2600" kern="100" dirty="0">
                <a:latin typeface="宋体" panose="02010600030101010101" pitchFamily="2" charset="-122"/>
                <a:cs typeface="Times New Roman" panose="02020603050405020304" pitchFamily="18" charset="0"/>
              </a:rPr>
              <a:t>、</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世纪以来一系列重大转折之后才出现的。</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en-US" sz="2600"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查尔斯</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曼恩《</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1493</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物种大交换开创的世界史》</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美洲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上</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通常被说成是一片</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欧洲人来到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之前</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几乎无人居住的荒野。但是数个世纪以来，大多数外来者都是非洲人，而这片土地并不是空荡荡的，而是住满了数以百万计的原住民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当</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人们</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开始认识到这一半球中的大多数人口的构成的时候，这些人也大都被描绘成欧洲人扩张中的无助的受害者</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印第安人在殖民者的袭击到来之前逃跑，非洲人被套上枷锁在种植园中被鞭子驱赶着劳作</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奴隶制迫使数以百万计的非洲人和印第安人忍受痛苦而悲惨的生活，迫使这些地区卷入世界近代化进程。</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摘编自查尔斯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曼恩《</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1493</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物种大交换开创的世界史》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指出材料一中</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冒烟的草叶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的传播路径，结合所学知识简要概括</a:t>
            </a:r>
            <a:r>
              <a:rPr lang="en-US" altLang="zh-CN" kern="100" dirty="0">
                <a:latin typeface="Times New Roman" panose="02020603050405020304" pitchFamily="18" charset="0"/>
                <a:cs typeface="Courier New" panose="02070309020205020404" pitchFamily="49" charset="0"/>
              </a:rPr>
              <a:t>15</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16</a:t>
            </a:r>
            <a:r>
              <a:rPr lang="zh-CN" altLang="zh-CN" kern="100" dirty="0">
                <a:latin typeface="Times New Roman" panose="02020603050405020304" pitchFamily="18" charset="0"/>
                <a:cs typeface="Times New Roman" panose="02020603050405020304" pitchFamily="18" charset="0"/>
              </a:rPr>
              <a:t>世纪以来世界发生的打破各国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各地区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各民族间闭关自守状态的一系列重大转折。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根据材料二并结合所学知识，分析归纳殖民主义者暴富的重要途径，指出</a:t>
            </a:r>
            <a:r>
              <a:rPr lang="en-US" altLang="zh-CN" kern="100" dirty="0">
                <a:latin typeface="Times New Roman" panose="02020603050405020304" pitchFamily="18" charset="0"/>
                <a:cs typeface="Courier New" panose="02070309020205020404" pitchFamily="49" charset="0"/>
              </a:rPr>
              <a:t>16</a:t>
            </a:r>
            <a:r>
              <a:rPr lang="zh-CN" altLang="zh-CN" kern="100" dirty="0">
                <a:latin typeface="Times New Roman" panose="02020603050405020304" pitchFamily="18" charset="0"/>
                <a:cs typeface="Times New Roman" panose="02020603050405020304" pitchFamily="18" charset="0"/>
              </a:rPr>
              <a:t>世纪第一批被掠贩非洲黑人的命运。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48809"/>
          </a:xfrm>
        </p:spPr>
        <p:txBody>
          <a:bodyPr/>
          <a:lstStyle/>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(1)</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第一小问，由材料一</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冒烟的草叶</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是第一个扩散到欧洲</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亚洲和非洲的产品</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可概括出其传播路径为美洲—欧洲—亚非等地；第二小问，首先注意时间</a:t>
            </a:r>
            <a:r>
              <a:rPr lang="zh-CN" altLang="zh-CN" sz="2600" kern="100" dirty="0">
                <a:latin typeface="宋体" panose="02010600030101010101" pitchFamily="2" charset="-122"/>
                <a:cs typeface="Times New Roman" panose="02020603050405020304" pitchFamily="18" charset="0"/>
              </a:rPr>
              <a:t>“</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15</a:t>
            </a:r>
            <a:r>
              <a:rPr lang="zh-CN" altLang="zh-CN" sz="2600" kern="100" dirty="0">
                <a:latin typeface="宋体" panose="02010600030101010101" pitchFamily="2" charset="-122"/>
                <a:cs typeface="Times New Roman" panose="02020603050405020304" pitchFamily="18" charset="0"/>
              </a:rPr>
              <a:t>、</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16</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世纪以来</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，其次结合所学知识，从新航路开辟</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殖民扩张</a:t>
            </a:r>
            <a:r>
              <a:rPr lang="zh-CN" altLang="zh-CN" sz="2600" kern="100" dirty="0">
                <a:latin typeface="宋体" panose="02010600030101010101" pitchFamily="2" charset="-122"/>
                <a:cs typeface="Times New Roman" panose="02020603050405020304" pitchFamily="18" charset="0"/>
              </a:rPr>
              <a:t>、</a:t>
            </a:r>
            <a:r>
              <a:rPr lang="zh-CN" altLang="en-US" sz="2600" kern="100" dirty="0">
                <a:latin typeface="宋体" panose="02010600030101010101" pitchFamily="2" charset="-122"/>
                <a:cs typeface="Times New Roman" panose="02020603050405020304" pitchFamily="18" charset="0"/>
              </a:rPr>
              <a:t>资本主义</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世界市场形成等方面分析，最后点出转折的含义是世界从分散走向整体。</a:t>
            </a: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根据材料二</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欧洲人扩张</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殖民者的袭击</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奴隶制迫使数以百万计的非洲人和印第安人忍受痛苦而悲惨的生活</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等并结合所学知识，从殖民掠夺</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殖民贸易</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种族灭绝等方面回答殖民主义者暴富的途径；进而可以推出被掠贩的非洲黑人成为黑奴，命运十分悲惨。</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路径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欧洲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亚非等地。转折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新航路开辟；海外殖民扩张；</a:t>
            </a:r>
            <a:r>
              <a:rPr lang="zh-CN" altLang="en-US" kern="100" dirty="0">
                <a:latin typeface="Times New Roman" panose="02020603050405020304" pitchFamily="18" charset="0"/>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世界市场</a:t>
            </a:r>
            <a:r>
              <a:rPr lang="zh-CN" altLang="en-US" kern="100" dirty="0">
                <a:latin typeface="Times New Roman" panose="02020603050405020304" pitchFamily="18" charset="0"/>
                <a:cs typeface="Times New Roman" panose="02020603050405020304" pitchFamily="18" charset="0"/>
              </a:rPr>
              <a:t>开始</a:t>
            </a:r>
            <a:r>
              <a:rPr lang="zh-CN" altLang="zh-CN" kern="100" dirty="0">
                <a:latin typeface="Times New Roman" panose="02020603050405020304" pitchFamily="18" charset="0"/>
                <a:cs typeface="Times New Roman" panose="02020603050405020304" pitchFamily="18" charset="0"/>
              </a:rPr>
              <a:t>形成。世界逐渐从分散走向整体。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途径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殖民掠夺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屠戮印第安人和黑人</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种族灭绝</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；不平等贸易。命运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成为黑奴；命运悲惨。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49350"/>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活动二    政治变革和思想解放的关系</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752424"/>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世纪英国确立了君主立宪制的资产阶级政权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可以说英国启蒙运动是在宪政制度已经确立的情况下，充分释放人们的理智</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能量和文化热情。与法国相比，英国的启蒙思想家较少对现实政治进行批判，而更多的是对社会问题的研究和对未知科学领域的探索。</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2222</Words>
  <Application>Microsoft Office PowerPoint</Application>
  <PresentationFormat>自定义</PresentationFormat>
  <Paragraphs>97</Paragraphs>
  <Slides>30</Slides>
  <Notes>10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30</vt:i4>
      </vt:variant>
    </vt:vector>
  </HeadingPairs>
  <TitlesOfParts>
    <vt:vector size="46" baseType="lpstr">
      <vt:lpstr>HelveticaNeueLT Pro 67 MdCn</vt:lpstr>
      <vt:lpstr>阿里巴巴普惠体</vt:lpstr>
      <vt:lpstr>等线</vt:lpstr>
      <vt:lpstr>等线 Light</vt:lpstr>
      <vt:lpstr>黑体</vt:lpstr>
      <vt:lpstr>华文仿宋</vt:lpstr>
      <vt:lpstr>华文楷体</vt:lpstr>
      <vt:lpstr>宋体</vt:lpstr>
      <vt:lpstr>微软雅黑</vt:lpstr>
      <vt:lpstr>Arial</vt:lpstr>
      <vt:lpstr>Calibri</vt:lpstr>
      <vt:lpstr>Calibri Light</vt:lpstr>
      <vt:lpstr>Courier New</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1322</cp:revision>
  <dcterms:created xsi:type="dcterms:W3CDTF">2016-06-29T09:22:00Z</dcterms:created>
  <dcterms:modified xsi:type="dcterms:W3CDTF">2026-03-03T11:12:51Z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