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51"/>
  </p:notesMasterIdLst>
  <p:handoutMasterIdLst>
    <p:handoutMasterId r:id="rId52"/>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876" r:id="rId18"/>
    <p:sldId id="3877" r:id="rId19"/>
    <p:sldId id="3891" r:id="rId20"/>
    <p:sldId id="3892" r:id="rId21"/>
    <p:sldId id="3893" r:id="rId22"/>
    <p:sldId id="3895" r:id="rId23"/>
    <p:sldId id="3664" r:id="rId24"/>
    <p:sldId id="3671" r:id="rId25"/>
    <p:sldId id="3878" r:id="rId26"/>
    <p:sldId id="3879" r:id="rId27"/>
    <p:sldId id="3880" r:id="rId28"/>
    <p:sldId id="3881" r:id="rId29"/>
    <p:sldId id="3882" r:id="rId30"/>
    <p:sldId id="3883" r:id="rId31"/>
    <p:sldId id="3884" r:id="rId32"/>
    <p:sldId id="3896" r:id="rId33"/>
    <p:sldId id="3897" r:id="rId34"/>
    <p:sldId id="3849" r:id="rId35"/>
    <p:sldId id="3860" r:id="rId36"/>
    <p:sldId id="3861" r:id="rId37"/>
    <p:sldId id="3885" r:id="rId38"/>
    <p:sldId id="3886" r:id="rId39"/>
    <p:sldId id="3887" r:id="rId40"/>
    <p:sldId id="3898" r:id="rId41"/>
    <p:sldId id="3888" r:id="rId42"/>
    <p:sldId id="3889" r:id="rId43"/>
    <p:sldId id="3890" r:id="rId44"/>
    <p:sldId id="3899" r:id="rId45"/>
    <p:sldId id="3900" r:id="rId46"/>
    <p:sldId id="3901" r:id="rId47"/>
    <p:sldId id="3784" r:id="rId48"/>
    <p:sldId id="3780" r:id="rId49"/>
    <p:sldId id="2276" r:id="rId50"/>
  </p:sldIdLst>
  <p:sldSz cx="11522075" cy="6480175"/>
  <p:notesSz cx="6858000" cy="9144000"/>
  <p:custDataLst>
    <p:tags r:id="rId53"/>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72"/>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gs" Target="tags/tag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2026/3/9</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35</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39</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46</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47</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48</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33</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34</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7.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7.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slide" Target="../slides/slide22.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8.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8.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20</a:t>
            </a:r>
            <a:r>
              <a:rPr lang="zh-CN" altLang="en-US" sz="1600">
                <a:solidFill>
                  <a:srgbClr val="F2F2F2"/>
                </a:solidFill>
                <a:latin typeface="微软雅黑" panose="020B0503020204020204" pitchFamily="34" charset="-122"/>
                <a:ea typeface="微软雅黑" panose="020B0503020204020204" pitchFamily="34" charset="-122"/>
              </a:rPr>
              <a:t>课　社会主义国家的发展与变化</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20</a:t>
            </a:r>
            <a:r>
              <a:rPr lang="zh-CN" altLang="en-US" sz="1400" b="1">
                <a:solidFill>
                  <a:srgbClr val="C0472D"/>
                </a:solidFill>
                <a:latin typeface="微软雅黑" panose="020B0503020204020204" pitchFamily="34" charset="-122"/>
                <a:ea typeface="微软雅黑" panose="020B0503020204020204" pitchFamily="34" charset="-122"/>
              </a:rPr>
              <a:t>课　社会主义国家的发展与变化</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hyperlink" Target="../3.&#37197;&#22871;&#32451;&#20064;&#39064;/&#35838;&#21518;&#32032;&#20859;&#35780;&#20215;/20%20&#35838;&#21518;&#32032;&#20859;&#35780;&#20215;(&#20108;&#21313;)%20%20%20&#31038;&#20250;&#20027;&#20041;&#22269;&#23478;&#30340;&#21457;&#23637;&#19982;&#21464;&#21270;.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3.png"/></Relationships>
</file>

<file path=ppt/slides/_rels/slide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第八单元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20</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世纪下半叶世界的新变化</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20</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社会主义国家的发展与变化</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板块五  第二次世界大战后的世界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东欧的社会主义建设</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改革和剧变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东欧社会主义建设</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成就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第二次世界大战胜利前后，东欧各国人民在苏联的帮助下建立了一系列</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a:t>
            </a:r>
            <a:r>
              <a:rPr lang="zh-CN" altLang="zh-CN" kern="100" dirty="0">
                <a:latin typeface="Times New Roman" panose="02020603050405020304" pitchFamily="18" charset="0"/>
                <a:cs typeface="Times New Roman" panose="02020603050405020304" pitchFamily="18" charset="0"/>
              </a:rPr>
              <a:t>，战后着手恢复遭到战争破坏的经济，提高了人民的生活水平和教育水平。</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问题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大多采取</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，造成国民经济比例失调。</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2827779" y="2810175"/>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人民民主国家</a:t>
            </a:r>
            <a:endParaRPr lang="zh-CN" altLang="en-US" dirty="0"/>
          </a:p>
        </p:txBody>
      </p:sp>
      <p:sp>
        <p:nvSpPr>
          <p:cNvPr id="4" name="文本框 3"/>
          <p:cNvSpPr txBox="1"/>
          <p:nvPr/>
        </p:nvSpPr>
        <p:spPr>
          <a:xfrm>
            <a:off x="3401707" y="408724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苏联模式</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改革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南斯拉夫改革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成果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建立了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a:t>
            </a:r>
            <a:r>
              <a:rPr lang="zh-CN" altLang="zh-CN" kern="100" dirty="0">
                <a:latin typeface="Times New Roman" panose="02020603050405020304" pitchFamily="18" charset="0"/>
                <a:cs typeface="Times New Roman" panose="02020603050405020304" pitchFamily="18" charset="0"/>
              </a:rPr>
              <a:t>制度，通过权力下放，调动地方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企业和群众的积极性，促进了经济发展。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弊端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改革导致地方主义抬头，</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尖锐，为后来国家的分裂埋下了隐患。</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东欧其他国家的社会主义改革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曾取得显著成效。但是，都没有突破</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的束缚。</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2971795" y="2159967"/>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社会主义自治</a:t>
            </a:r>
            <a:endParaRPr lang="zh-CN" altLang="en-US" dirty="0"/>
          </a:p>
        </p:txBody>
      </p:sp>
      <p:sp>
        <p:nvSpPr>
          <p:cNvPr id="4" name="文本框 3"/>
          <p:cNvSpPr txBox="1"/>
          <p:nvPr/>
        </p:nvSpPr>
        <p:spPr>
          <a:xfrm>
            <a:off x="6049069" y="345611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民族问题</a:t>
            </a:r>
            <a:endParaRPr lang="zh-CN" altLang="en-US" dirty="0"/>
          </a:p>
        </p:txBody>
      </p:sp>
      <p:sp>
        <p:nvSpPr>
          <p:cNvPr id="5" name="文本框 4"/>
          <p:cNvSpPr txBox="1"/>
          <p:nvPr/>
        </p:nvSpPr>
        <p:spPr>
          <a:xfrm>
            <a:off x="1224533" y="536432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苏联模式</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33713"/>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东欧剧变</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原因</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根源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东欧各国的改革都没有突破</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的束缚。</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内部</a:t>
            </a:r>
            <a:r>
              <a:rPr lang="zh-CN" altLang="zh-CN" kern="100" dirty="0">
                <a:latin typeface="宋体" panose="02010600030101010101" pitchFamily="2" charset="-122"/>
                <a:cs typeface="Times New Roman" panose="02020603050405020304" pitchFamily="18" charset="0"/>
              </a:rPr>
              <a:t>：</a:t>
            </a:r>
            <a:r>
              <a:rPr lang="zh-CN" altLang="zh-CN" kern="100" dirty="0">
                <a:latin typeface="宋体" panose="02010600030101010101" pitchFamily="2" charset="-122"/>
                <a:ea typeface="Times New Roman" panose="02020603050405020304" pitchFamily="18" charset="0"/>
                <a:cs typeface="Courier New" panose="02070309020205020404" pitchFamily="49" charset="0"/>
              </a:rPr>
              <a:t> </a:t>
            </a:r>
            <a:r>
              <a:rPr lang="zh-CN" altLang="zh-CN" kern="100" dirty="0">
                <a:latin typeface="Times New Roman" panose="02020603050405020304" pitchFamily="18" charset="0"/>
                <a:cs typeface="Times New Roman" panose="02020603050405020304" pitchFamily="18" charset="0"/>
              </a:rPr>
              <a:t>到</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80</a:t>
            </a:r>
            <a:r>
              <a:rPr lang="zh-CN" altLang="zh-CN" kern="100" dirty="0">
                <a:latin typeface="Times New Roman" panose="02020603050405020304" pitchFamily="18" charset="0"/>
                <a:cs typeface="Times New Roman" panose="02020603050405020304" pitchFamily="18" charset="0"/>
              </a:rPr>
              <a:t>年代，一些东欧国家经济陷入严重困境，政局剧烈动荡。</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外部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苏联鼓励东欧改革和西方</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战略的影响。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思想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东欧执政的共产党或工人党领导人迷失了改革的社会主义方向，否定马克思主义指导，否定社会主义制度，抛弃共产党领导地位，实行政治多元化。</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6229089" y="194394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苏联模式</a:t>
            </a:r>
            <a:endParaRPr lang="zh-CN" altLang="en-US" dirty="0"/>
          </a:p>
        </p:txBody>
      </p:sp>
      <p:sp>
        <p:nvSpPr>
          <p:cNvPr id="4" name="文本框 3"/>
          <p:cNvSpPr txBox="1"/>
          <p:nvPr/>
        </p:nvSpPr>
        <p:spPr>
          <a:xfrm>
            <a:off x="6212577" y="359166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和平演变</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表现</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填序号</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变化相对平稳</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　流血冲突</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　国家统一</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　国家分裂</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r>
              <a:rPr lang="zh-CN" altLang="zh-CN" kern="100" dirty="0">
                <a:latin typeface="Times New Roman" panose="02020603050405020304" pitchFamily="18" charset="0"/>
                <a:cs typeface="Times New Roman" panose="02020603050405020304" pitchFamily="18" charset="0"/>
              </a:rPr>
              <a:t>　解体</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民主德国并入联邦德国　</a:t>
            </a: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南斯拉夫　</a:t>
            </a: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罗马尼亚　</a:t>
            </a: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波兰　</a:t>
            </a:r>
            <a:r>
              <a:rPr lang="en-US" altLang="zh-CN" kern="100" dirty="0">
                <a:latin typeface="宋体" panose="02010600030101010101" pitchFamily="2" charset="-122"/>
                <a:cs typeface="Times New Roman" panose="02020603050405020304" pitchFamily="18" charset="0"/>
              </a:rPr>
              <a:t>⑤</a:t>
            </a:r>
            <a:r>
              <a:rPr lang="zh-CN" altLang="zh-CN" kern="100" dirty="0">
                <a:latin typeface="Times New Roman" panose="02020603050405020304" pitchFamily="18" charset="0"/>
                <a:cs typeface="Times New Roman" panose="02020603050405020304" pitchFamily="18" charset="0"/>
              </a:rPr>
              <a:t>匈牙利　</a:t>
            </a:r>
            <a:r>
              <a:rPr lang="en-US" altLang="zh-CN" kern="100" dirty="0">
                <a:latin typeface="宋体" panose="02010600030101010101" pitchFamily="2" charset="-122"/>
                <a:cs typeface="Times New Roman" panose="02020603050405020304" pitchFamily="18" charset="0"/>
              </a:rPr>
              <a:t>⑥</a:t>
            </a:r>
            <a:r>
              <a:rPr lang="zh-CN" altLang="zh-CN" kern="100" dirty="0">
                <a:latin typeface="Times New Roman" panose="02020603050405020304" pitchFamily="18" charset="0"/>
                <a:cs typeface="Times New Roman" panose="02020603050405020304" pitchFamily="18" charset="0"/>
              </a:rPr>
              <a:t>保加利亚　</a:t>
            </a:r>
            <a:r>
              <a:rPr lang="en-US" altLang="zh-CN" kern="100" dirty="0">
                <a:latin typeface="宋体" panose="02010600030101010101" pitchFamily="2" charset="-122"/>
                <a:cs typeface="Times New Roman" panose="02020603050405020304" pitchFamily="18" charset="0"/>
              </a:rPr>
              <a:t>⑦</a:t>
            </a:r>
            <a:r>
              <a:rPr lang="zh-CN" altLang="zh-CN" kern="100" dirty="0">
                <a:latin typeface="Times New Roman" panose="02020603050405020304" pitchFamily="18" charset="0"/>
                <a:cs typeface="Times New Roman" panose="02020603050405020304" pitchFamily="18" charset="0"/>
              </a:rPr>
              <a:t>捷克斯洛伐克　</a:t>
            </a:r>
            <a:r>
              <a:rPr lang="en-US" altLang="zh-CN" kern="100" dirty="0">
                <a:latin typeface="宋体" panose="02010600030101010101" pitchFamily="2" charset="-122"/>
                <a:cs typeface="Times New Roman" panose="02020603050405020304" pitchFamily="18" charset="0"/>
              </a:rPr>
              <a:t>⑧</a:t>
            </a:r>
            <a:r>
              <a:rPr lang="zh-CN" altLang="zh-CN" kern="100" dirty="0">
                <a:latin typeface="Times New Roman" panose="02020603050405020304" pitchFamily="18" charset="0"/>
                <a:cs typeface="Times New Roman" panose="02020603050405020304" pitchFamily="18" charset="0"/>
              </a:rPr>
              <a:t>阿尔巴尼亚</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2808709" y="1511895"/>
            <a:ext cx="1627369"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④⑤⑥</a:t>
            </a:r>
            <a:r>
              <a:rPr lang="zh-CN" altLang="zh-CN" b="1" dirty="0">
                <a:latin typeface="Calibri" panose="020F0502020204030204" pitchFamily="34" charset="0"/>
                <a:cs typeface="宋体" panose="02010600030101010101" pitchFamily="2" charset="-122"/>
              </a:rPr>
              <a:t>⑧</a:t>
            </a:r>
            <a:endParaRPr lang="zh-CN" altLang="en-US" dirty="0"/>
          </a:p>
        </p:txBody>
      </p:sp>
      <p:sp>
        <p:nvSpPr>
          <p:cNvPr id="4" name="文本框 3"/>
          <p:cNvSpPr txBox="1"/>
          <p:nvPr/>
        </p:nvSpPr>
        <p:spPr>
          <a:xfrm>
            <a:off x="6445113" y="1511895"/>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③</a:t>
            </a:r>
            <a:endParaRPr lang="zh-CN" altLang="en-US" dirty="0"/>
          </a:p>
        </p:txBody>
      </p:sp>
      <p:sp>
        <p:nvSpPr>
          <p:cNvPr id="5" name="文本框 4"/>
          <p:cNvSpPr txBox="1"/>
          <p:nvPr/>
        </p:nvSpPr>
        <p:spPr>
          <a:xfrm>
            <a:off x="9217421" y="1511895"/>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①</a:t>
            </a:r>
            <a:endParaRPr lang="zh-CN" altLang="en-US" dirty="0"/>
          </a:p>
        </p:txBody>
      </p:sp>
      <p:sp>
        <p:nvSpPr>
          <p:cNvPr id="6" name="文本框 5"/>
          <p:cNvSpPr txBox="1"/>
          <p:nvPr/>
        </p:nvSpPr>
        <p:spPr>
          <a:xfrm>
            <a:off x="1332545" y="2156194"/>
            <a:ext cx="545342" cy="523220"/>
          </a:xfrm>
          <a:prstGeom prst="rect">
            <a:avLst/>
          </a:prstGeom>
          <a:noFill/>
        </p:spPr>
        <p:txBody>
          <a:bodyPr wrap="none" rtlCol="0">
            <a:spAutoFit/>
          </a:bodyPr>
          <a:lstStyle/>
          <a:p>
            <a:r>
              <a:rPr lang="zh-CN" altLang="zh-CN" b="1" dirty="0">
                <a:latin typeface="Calibri" panose="020F0502020204030204" pitchFamily="34" charset="0"/>
                <a:cs typeface="宋体" panose="02010600030101010101" pitchFamily="2" charset="-122"/>
              </a:rPr>
              <a:t>⑦</a:t>
            </a:r>
            <a:endParaRPr lang="zh-CN" altLang="en-US" dirty="0"/>
          </a:p>
        </p:txBody>
      </p:sp>
      <p:sp>
        <p:nvSpPr>
          <p:cNvPr id="7" name="文本框 6"/>
          <p:cNvSpPr txBox="1"/>
          <p:nvPr/>
        </p:nvSpPr>
        <p:spPr>
          <a:xfrm>
            <a:off x="3096741" y="2151500"/>
            <a:ext cx="726481"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② </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中国社会主义的发展</a:t>
            </a:r>
            <a:endParaRPr lang="zh-CN" altLang="zh-CN" sz="1050" kern="100" dirty="0">
              <a:latin typeface="宋体" panose="02010600030101010101" pitchFamily="2" charset="-122"/>
              <a:cs typeface="Courier New" panose="02070309020205020404" pitchFamily="49" charset="0"/>
            </a:endParaRPr>
          </a:p>
        </p:txBody>
      </p:sp>
      <p:pic>
        <p:nvPicPr>
          <p:cNvPr id="4098" name="Picture 2" descr="相-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7767" y="1763923"/>
            <a:ext cx="10206540" cy="33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rotWithShape="1">
          <a:blip r:embed="rId3"/>
          <a:srcRect r="15554" b="527"/>
          <a:stretch>
            <a:fillRect/>
          </a:stretch>
        </p:blipFill>
        <p:spPr>
          <a:xfrm>
            <a:off x="720477" y="4536231"/>
            <a:ext cx="2412268" cy="288032"/>
          </a:xfrm>
          <a:prstGeom prst="rect">
            <a:avLst/>
          </a:prstGeom>
        </p:spPr>
      </p:pic>
      <p:pic>
        <p:nvPicPr>
          <p:cNvPr id="5" name="图片 4"/>
          <p:cNvPicPr>
            <a:picLocks noChangeAspect="1"/>
          </p:cNvPicPr>
          <p:nvPr/>
        </p:nvPicPr>
        <p:blipFill rotWithShape="1">
          <a:blip r:embed="rId3"/>
          <a:srcRect r="15554" b="527"/>
          <a:stretch>
            <a:fillRect/>
          </a:stretch>
        </p:blipFill>
        <p:spPr>
          <a:xfrm>
            <a:off x="6229089" y="3150375"/>
            <a:ext cx="1188132" cy="288032"/>
          </a:xfrm>
          <a:prstGeom prst="rect">
            <a:avLst/>
          </a:prstGeom>
        </p:spPr>
      </p:pic>
      <p:pic>
        <p:nvPicPr>
          <p:cNvPr id="6" name="图片 5"/>
          <p:cNvPicPr>
            <a:picLocks noChangeAspect="1"/>
          </p:cNvPicPr>
          <p:nvPr/>
        </p:nvPicPr>
        <p:blipFill rotWithShape="1">
          <a:blip r:embed="rId3"/>
          <a:srcRect r="15554" b="527"/>
          <a:stretch>
            <a:fillRect/>
          </a:stretch>
        </p:blipFill>
        <p:spPr>
          <a:xfrm>
            <a:off x="5581017" y="3546213"/>
            <a:ext cx="936104" cy="288032"/>
          </a:xfrm>
          <a:prstGeom prst="rect">
            <a:avLst/>
          </a:prstGeom>
        </p:spPr>
      </p:pic>
      <p:sp>
        <p:nvSpPr>
          <p:cNvPr id="7" name="文本框 6"/>
          <p:cNvSpPr txBox="1"/>
          <p:nvPr/>
        </p:nvSpPr>
        <p:spPr>
          <a:xfrm>
            <a:off x="603172" y="4449414"/>
            <a:ext cx="2646878" cy="461665"/>
          </a:xfrm>
          <a:prstGeom prst="rect">
            <a:avLst/>
          </a:prstGeom>
          <a:noFill/>
        </p:spPr>
        <p:txBody>
          <a:bodyPr wrap="none" rtlCol="0">
            <a:spAutoFit/>
          </a:bodyPr>
          <a:lstStyle/>
          <a:p>
            <a:r>
              <a:rPr lang="zh-CN" altLang="en-US" sz="2400" b="1" dirty="0">
                <a:ea typeface="华文楷体" panose="02010600040101010101" pitchFamily="2" charset="-122"/>
                <a:cs typeface="Times New Roman" panose="02020603050405020304" pitchFamily="18" charset="0"/>
              </a:rPr>
              <a:t>社会主义三大改造</a:t>
            </a:r>
            <a:endParaRPr lang="zh-CN" altLang="en-US" sz="2400" dirty="0"/>
          </a:p>
        </p:txBody>
      </p:sp>
      <p:sp>
        <p:nvSpPr>
          <p:cNvPr id="8" name="文本框 7"/>
          <p:cNvSpPr txBox="1"/>
          <p:nvPr/>
        </p:nvSpPr>
        <p:spPr>
          <a:xfrm>
            <a:off x="6115269" y="3030645"/>
            <a:ext cx="1415772" cy="461665"/>
          </a:xfrm>
          <a:prstGeom prst="rect">
            <a:avLst/>
          </a:prstGeom>
          <a:noFill/>
        </p:spPr>
        <p:txBody>
          <a:bodyPr wrap="none" rtlCol="0">
            <a:spAutoFit/>
          </a:bodyPr>
          <a:lstStyle/>
          <a:p>
            <a:r>
              <a:rPr lang="zh-CN" altLang="en-US" sz="2400" b="1" dirty="0">
                <a:ea typeface="华文楷体" panose="02010600040101010101" pitchFamily="2" charset="-122"/>
                <a:cs typeface="Times New Roman" panose="02020603050405020304" pitchFamily="18" charset="0"/>
              </a:rPr>
              <a:t>十一届三</a:t>
            </a:r>
            <a:endParaRPr lang="zh-CN" altLang="en-US" sz="2400" dirty="0"/>
          </a:p>
        </p:txBody>
      </p:sp>
      <p:sp>
        <p:nvSpPr>
          <p:cNvPr id="9" name="文本框 8"/>
          <p:cNvSpPr txBox="1"/>
          <p:nvPr/>
        </p:nvSpPr>
        <p:spPr>
          <a:xfrm>
            <a:off x="5533974" y="3433711"/>
            <a:ext cx="1107996" cy="461665"/>
          </a:xfrm>
          <a:prstGeom prst="rect">
            <a:avLst/>
          </a:prstGeom>
          <a:noFill/>
        </p:spPr>
        <p:txBody>
          <a:bodyPr wrap="none" rtlCol="0">
            <a:spAutoFit/>
          </a:bodyPr>
          <a:lstStyle/>
          <a:p>
            <a:r>
              <a:rPr lang="zh-CN" altLang="en-US" sz="2400" b="1" dirty="0">
                <a:ea typeface="华文楷体" panose="02010600040101010101" pitchFamily="2" charset="-122"/>
                <a:cs typeface="Times New Roman" panose="02020603050405020304" pitchFamily="18" charset="0"/>
              </a:rPr>
              <a:t>中全会</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概念阐释</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新经济体制</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新经济体制</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即苏联在工业企业中实行的以利润为核心的管理制度。新经济体制的实质是在计划经济的框架内，有限地利用市场机制，以行政手段为主，辅之以经济手段管理经济。</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29997" y="1089103"/>
            <a:ext cx="10692000" cy="2676525"/>
          </a:xfrm>
        </p:spPr>
        <p:txBody>
          <a:bodyPr/>
          <a:lstStyle/>
          <a:p>
            <a:pPr algn="just" hangingPunct="0">
              <a:lnSpc>
                <a:spcPct val="150000"/>
              </a:lnSpc>
              <a:spcAft>
                <a:spcPts val="0"/>
              </a:spcAft>
              <a:tabLst>
                <a:tab pos="4770755" algn="l"/>
              </a:tabLst>
            </a:pP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赫鲁晓夫是苏联模式的掘墓人，但最终还是扮演了守墓人的角色。</a:t>
            </a:r>
          </a:p>
          <a:p>
            <a:pPr algn="r" hangingPunct="0">
              <a:lnSpc>
                <a:spcPct val="150000"/>
              </a:lnSpc>
              <a:spcAft>
                <a:spcPts val="0"/>
              </a:spcAft>
              <a:tabLst>
                <a:tab pos="4770755" algn="l"/>
              </a:tabLst>
            </a:pPr>
            <a:r>
              <a:rPr lang="zh-CN" altLang="zh-CN" sz="2800" kern="100" dirty="0">
                <a:latin typeface="Times New Roman" panose="02020603050405020304" pitchFamily="18" charset="0"/>
                <a:ea typeface="华文仿宋" panose="02010600040101010101" pitchFamily="2" charset="-122"/>
                <a:cs typeface="Times New Roman" panose="02020603050405020304" pitchFamily="18" charset="0"/>
              </a:rPr>
              <a:t>——摘编自《俄国史》</a:t>
            </a: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概括白黑墓碑的象征意义。</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20421" y="3672135"/>
            <a:ext cx="10692000" cy="2677656"/>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赫鲁晓夫改革一方面冲击了苏联模式，</a:t>
            </a:r>
            <a:r>
              <a:rPr lang="zh-CN" altLang="en-US" b="1" kern="100" dirty="0">
                <a:solidFill>
                  <a:schemeClr val="tx1"/>
                </a:solidFill>
                <a:ea typeface="华文楷体" panose="02010600040101010101" pitchFamily="2" charset="-122"/>
                <a:cs typeface="Times New Roman" panose="02020603050405020304" pitchFamily="18" charset="0"/>
              </a:rPr>
              <a:t>取得了一些成效</a:t>
            </a:r>
            <a:r>
              <a:rPr lang="zh-CN" altLang="zh-CN" b="1" kern="100" dirty="0">
                <a:solidFill>
                  <a:schemeClr val="tx1"/>
                </a:solidFill>
                <a:ea typeface="华文楷体" panose="02010600040101010101" pitchFamily="2" charset="-122"/>
                <a:cs typeface="Times New Roman" panose="02020603050405020304" pitchFamily="18" charset="0"/>
              </a:rPr>
              <a:t>，具有探索性和开创性。但另一方面，由于缺乏正确的理论指导</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总体上的规划和科学的试验，改革虽然取得了一些成果，却未能从根本上打破苏联模式的框架。</a:t>
            </a:r>
            <a:endParaRPr lang="zh-CN" altLang="zh-CN" sz="1050" kern="100" dirty="0">
              <a:solidFill>
                <a:schemeClr val="tx1"/>
              </a:solidFill>
              <a:latin typeface="宋体" panose="02010600030101010101" pitchFamily="2" charset="-122"/>
              <a:cs typeface="Courier New" panose="02070309020205020404" pitchFamily="49" charset="0"/>
            </a:endParaRPr>
          </a:p>
        </p:txBody>
      </p:sp>
      <p:sp>
        <p:nvSpPr>
          <p:cNvPr id="3" name="副标题 1">
            <a:extLst>
              <a:ext uri="{FF2B5EF4-FFF2-40B4-BE49-F238E27FC236}">
                <a16:creationId xmlns:a16="http://schemas.microsoft.com/office/drawing/2014/main" id="{BA3E580F-CD35-4E11-37F1-C44E54076C73}"/>
              </a:ext>
            </a:extLst>
          </p:cNvPr>
          <p:cNvSpPr txBox="1">
            <a:spLocks/>
          </p:cNvSpPr>
          <p:nvPr/>
        </p:nvSpPr>
        <p:spPr>
          <a:xfrm>
            <a:off x="412689" y="539787"/>
            <a:ext cx="10692000" cy="637675"/>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白黑墓碑</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9348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【视野拓展】勃列日涅夫改革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770755" algn="l"/>
              </a:tabLst>
            </a:pPr>
            <a:endParaRPr lang="en-US" altLang="zh-CN" sz="1400"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上</a:t>
            </a:r>
            <a:r>
              <a:rPr lang="zh-CN" altLang="en-US" kern="100" dirty="0">
                <a:latin typeface="Times New Roman" panose="02020603050405020304" pitchFamily="18" charset="0"/>
                <a:cs typeface="Times New Roman" panose="02020603050405020304" pitchFamily="18" charset="0"/>
              </a:rPr>
              <a:t>图为“</a:t>
            </a:r>
            <a:r>
              <a:rPr lang="zh-CN" altLang="zh-CN" kern="100" dirty="0">
                <a:latin typeface="Times New Roman" panose="02020603050405020304" pitchFamily="18" charset="0"/>
                <a:cs typeface="Times New Roman" panose="02020603050405020304" pitchFamily="18" charset="0"/>
              </a:rPr>
              <a:t>苏联与世界</a:t>
            </a:r>
            <a:r>
              <a:rPr lang="en-US" altLang="zh-CN" kern="100" dirty="0">
                <a:latin typeface="Times New Roman" panose="02020603050405020304" pitchFamily="18" charset="0"/>
                <a:cs typeface="Courier New" panose="02070309020205020404" pitchFamily="49" charset="0"/>
              </a:rPr>
              <a:t>GDP</a:t>
            </a:r>
            <a:r>
              <a:rPr lang="zh-CN" altLang="zh-CN" kern="100" dirty="0">
                <a:latin typeface="Times New Roman" panose="02020603050405020304" pitchFamily="18" charset="0"/>
                <a:cs typeface="Times New Roman" panose="02020603050405020304" pitchFamily="18" charset="0"/>
              </a:rPr>
              <a:t>增长</a:t>
            </a:r>
            <a:r>
              <a:rPr lang="zh-CN" altLang="en-US" kern="100" dirty="0">
                <a:latin typeface="Times New Roman" panose="02020603050405020304" pitchFamily="18" charset="0"/>
                <a:cs typeface="Times New Roman" panose="02020603050405020304" pitchFamily="18" charset="0"/>
              </a:rPr>
              <a:t>率</a:t>
            </a:r>
            <a:r>
              <a:rPr lang="zh-CN" altLang="zh-CN" kern="100" dirty="0">
                <a:latin typeface="Times New Roman" panose="02020603050405020304" pitchFamily="18" charset="0"/>
                <a:cs typeface="Times New Roman" panose="02020603050405020304" pitchFamily="18" charset="0"/>
              </a:rPr>
              <a:t>对比图</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，指出勃列日涅夫改革的阶段特点。</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4879428"/>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前期经济改革取得一定成效，后期趋于保守，</a:t>
            </a:r>
            <a:r>
              <a:rPr lang="zh-CN" altLang="en-US" b="1" kern="100" dirty="0">
                <a:solidFill>
                  <a:schemeClr val="tx1"/>
                </a:solidFill>
                <a:ea typeface="华文楷体" panose="02010600040101010101" pitchFamily="2" charset="-122"/>
                <a:cs typeface="Times New Roman" panose="02020603050405020304" pitchFamily="18" charset="0"/>
              </a:rPr>
              <a:t>苏联</a:t>
            </a:r>
            <a:r>
              <a:rPr lang="zh-CN" altLang="zh-CN" b="1" kern="100" dirty="0">
                <a:solidFill>
                  <a:schemeClr val="tx1"/>
                </a:solidFill>
                <a:ea typeface="华文楷体" panose="02010600040101010101" pitchFamily="2" charset="-122"/>
                <a:cs typeface="Times New Roman" panose="02020603050405020304" pitchFamily="18" charset="0"/>
              </a:rPr>
              <a:t>经济发展逐渐停滞。</a:t>
            </a:r>
            <a:endParaRPr lang="zh-CN" altLang="zh-CN" sz="1050" kern="100" dirty="0">
              <a:solidFill>
                <a:schemeClr val="tx1"/>
              </a:solidFill>
              <a:latin typeface="宋体" panose="02010600030101010101" pitchFamily="2" charset="-122"/>
              <a:cs typeface="Courier New" panose="02070309020205020404" pitchFamily="49" charset="0"/>
            </a:endParaRPr>
          </a:p>
        </p:txBody>
      </p:sp>
      <p:pic>
        <p:nvPicPr>
          <p:cNvPr id="6146" name="Picture 2" descr="2025LS9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474" y="1460849"/>
            <a:ext cx="4683125" cy="220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【思维拓展】戈尔巴乔夫改革与苏联解体的联系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戈尔巴乔夫改革是苏联解体的重要因素，但不是根本原因。苏联解体的根本原因是苏联模式的弊端长期得不到纠正，从而积累了大量的矛盾和问题，戈尔巴乔夫改革激化了这些矛盾，从而加速了苏联解体。</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lvl="0" algn="just" hangingPunct="0">
              <a:lnSpc>
                <a:spcPct val="150000"/>
              </a:lnSpc>
              <a:spcAft>
                <a:spcPts val="0"/>
              </a:spcAft>
              <a:tabLst>
                <a:tab pos="4770755" algn="l"/>
              </a:tabLst>
            </a:pPr>
            <a:r>
              <a:rPr lang="zh-CN" altLang="zh-CN" kern="1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【思维拓展】东欧剧变</a:t>
            </a:r>
            <a:endParaRPr lang="zh-CN" altLang="zh-CN" sz="1050" kern="100" dirty="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东欧剧变的实质是共产党执政地位丧失，社会制度发生根本性变化。苏联解体</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东欧剧变是苏联模式的失败，不是社会主义的失败。中国等社会主义国家的改革实践证明，苏联模式的弊端是可以消除的。</a:t>
            </a:r>
            <a:endParaRPr lang="zh-CN" altLang="zh-CN" sz="1050" kern="100" dirty="0">
              <a:solidFill>
                <a:prstClr val="black"/>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323780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概括第二次世界大战后，苏联</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东欧社会主义国家和我国社会主义建设曲折发展的历史，从历史解释角度体会社会主义建设的经验和教训，认识社会主义发展的曲折性</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通过学习苏联解体</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东欧剧变和中国改革开放成功的史实，认识苏联解体</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东欧剧变不是社会主义的失败，只是苏联模式的失败</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P125</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苏联军队开进捷克斯洛伐克首都布拉格</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，从中能得到什么信息？</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40336"/>
            <a:ext cx="10692000" cy="3323987"/>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布拉格之春</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是</a:t>
            </a:r>
            <a:r>
              <a:rPr lang="en-US" altLang="zh-CN" b="1" kern="100" dirty="0">
                <a:solidFill>
                  <a:schemeClr val="tx1"/>
                </a:solidFill>
                <a:ea typeface="华文楷体" panose="02010600040101010101" pitchFamily="2" charset="-122"/>
                <a:cs typeface="Courier New" panose="02070309020205020404" pitchFamily="49" charset="0"/>
              </a:rPr>
              <a:t>1968</a:t>
            </a:r>
            <a:r>
              <a:rPr lang="zh-CN" altLang="zh-CN" b="1" kern="100" dirty="0">
                <a:solidFill>
                  <a:schemeClr val="tx1"/>
                </a:solidFill>
                <a:ea typeface="华文楷体" panose="02010600040101010101" pitchFamily="2" charset="-122"/>
                <a:cs typeface="Times New Roman" panose="02020603050405020304" pitchFamily="18" charset="0"/>
              </a:rPr>
              <a:t>年捷克斯洛伐克根据本国国情，为加速经济发展</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完善社会主义制度而在政治</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经济方面</a:t>
            </a:r>
            <a:r>
              <a:rPr lang="zh-CN" altLang="en-US" b="1" kern="100" dirty="0">
                <a:solidFill>
                  <a:schemeClr val="tx1"/>
                </a:solidFill>
                <a:ea typeface="华文楷体" panose="02010600040101010101" pitchFamily="2" charset="-122"/>
                <a:cs typeface="Times New Roman" panose="02020603050405020304" pitchFamily="18" charset="0"/>
              </a:rPr>
              <a:t>的</a:t>
            </a:r>
            <a:r>
              <a:rPr lang="zh-CN" altLang="zh-CN" b="1" kern="100" dirty="0">
                <a:solidFill>
                  <a:schemeClr val="tx1"/>
                </a:solidFill>
                <a:ea typeface="华文楷体" panose="02010600040101010101" pitchFamily="2" charset="-122"/>
                <a:cs typeface="Times New Roman" panose="02020603050405020304" pitchFamily="18" charset="0"/>
              </a:rPr>
              <a:t>改革</a:t>
            </a:r>
            <a:r>
              <a:rPr lang="zh-CN" altLang="en-US" b="1" kern="100" dirty="0">
                <a:solidFill>
                  <a:schemeClr val="tx1"/>
                </a:solidFill>
                <a:ea typeface="华文楷体" panose="02010600040101010101" pitchFamily="2" charset="-122"/>
                <a:cs typeface="Times New Roman" panose="02020603050405020304" pitchFamily="18" charset="0"/>
              </a:rPr>
              <a:t>，是一种</a:t>
            </a:r>
            <a:r>
              <a:rPr lang="zh-CN" altLang="zh-CN" b="1" kern="100" dirty="0">
                <a:solidFill>
                  <a:schemeClr val="tx1"/>
                </a:solidFill>
                <a:ea typeface="华文楷体" panose="02010600040101010101" pitchFamily="2" charset="-122"/>
                <a:cs typeface="Times New Roman" panose="02020603050405020304" pitchFamily="18" charset="0"/>
              </a:rPr>
              <a:t>有益探索。改革的目的是探索一条适合本国国情的社会主义发展道路。苏联的军事干预标志着华约内部的裂痕逐渐显现，可视为东欧剧变的前奏与导火索。</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【概念阐释】创新型国家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创新型国家是指那些将科技创新作为基本战略，大幅度提高科技创新能力，形成日益强大竞争优势的国家。创新型国家一般具备的特征有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创新投入高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科技进步贡献率大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自主创新能力强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创新产出高。</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547946"/>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苏联的改革与挫折</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325403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赫鲁晓夫揭露的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批判的并力图战胜的是斯大林，而不是斯大林主义。也许，他真诚地相信，整个问题也就是这样，只要揭露斯大林，他就解决了使社会陷于过去极权主义桎梏的全部问题。</a:t>
            </a:r>
            <a:endParaRPr lang="en-US" altLang="zh-CN" kern="100" dirty="0">
              <a:latin typeface="宋体" panose="0201060003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格</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阿</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阿尔巴托夫</a:t>
            </a:r>
            <a:r>
              <a:rPr lang="en-US" altLang="zh-CN"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苏联政治内幕：知情者的见证</a:t>
            </a:r>
            <a:r>
              <a:rPr lang="en-US" altLang="zh-CN" kern="100" dirty="0">
                <a:latin typeface="Times New Roman" panose="02020603050405020304" pitchFamily="18" charset="0"/>
                <a:ea typeface="华文仿宋" panose="0201060004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赫鲁晓夫农业改革的一项重要措施</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1954—1960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年，先后开垦</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4 000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多万公顷荒地。这期间，全国的粮食产量增长了</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50%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以上，其中</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就是由这些新开垦的土地提供的。但由于经营和管理不善，加上粗放耕作，到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60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年代初，垦荒区提供的粮食呈现下降趋势。到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1964</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年，苏联便不得不从国外进口粮食。</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河南大学历史系《世界现代史资料选辑》</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二，概括赫鲁晓夫改革失败的原因。</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87040"/>
            <a:ext cx="10692000"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没有从根本上突破苏联模式；脱离实际，盲目决策；农业经营管理落后，耕作方式简单粗放。</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下面为</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1966—1980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年苏联国民收入</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工业总产值年均增长率简表。</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9" y="2175144"/>
          <a:ext cx="10691999" cy="2524173"/>
        </p:xfrm>
        <a:graphic>
          <a:graphicData uri="http://schemas.openxmlformats.org/drawingml/2006/table">
            <a:tbl>
              <a:tblPr/>
              <a:tblGrid>
                <a:gridCol w="2325607">
                  <a:extLst>
                    <a:ext uri="{9D8B030D-6E8A-4147-A177-3AD203B41FA5}">
                      <a16:colId xmlns:a16="http://schemas.microsoft.com/office/drawing/2014/main" val="20000"/>
                    </a:ext>
                  </a:extLst>
                </a:gridCol>
                <a:gridCol w="4014325">
                  <a:extLst>
                    <a:ext uri="{9D8B030D-6E8A-4147-A177-3AD203B41FA5}">
                      <a16:colId xmlns:a16="http://schemas.microsoft.com/office/drawing/2014/main" val="20001"/>
                    </a:ext>
                  </a:extLst>
                </a:gridCol>
                <a:gridCol w="4352067">
                  <a:extLst>
                    <a:ext uri="{9D8B030D-6E8A-4147-A177-3AD203B41FA5}">
                      <a16:colId xmlns:a16="http://schemas.microsoft.com/office/drawing/2014/main" val="20002"/>
                    </a:ext>
                  </a:extLst>
                </a:gridCol>
              </a:tblGrid>
              <a:tr h="651965">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时间</a:t>
                      </a:r>
                      <a:r>
                        <a:rPr lang="en-US" sz="2800" b="1" kern="100">
                          <a:solidFill>
                            <a:srgbClr val="CC0000"/>
                          </a:solidFill>
                          <a:effectLst/>
                          <a:latin typeface="Times New Roman" panose="02020603050405020304" pitchFamily="18" charset="0"/>
                          <a:ea typeface="宋体" panose="02010600030101010101" pitchFamily="2" charset="-122"/>
                          <a:cs typeface="Courier New" panose="02070309020205020404" pitchFamily="49" charset="0"/>
                        </a:rPr>
                        <a:t>/</a:t>
                      </a: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国民收入年均增长率</a:t>
                      </a:r>
                      <a:r>
                        <a:rPr lang="en-US" sz="2800" b="1" kern="100">
                          <a:solidFill>
                            <a:srgbClr val="CC0000"/>
                          </a:solidFill>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工业总产值年均增长率</a:t>
                      </a:r>
                      <a:r>
                        <a:rPr lang="en-US" sz="2800" b="1" kern="100">
                          <a:solidFill>
                            <a:srgbClr val="CC0000"/>
                          </a:solidFill>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720080">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1966—1970</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7.8</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8.5</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60040">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1971—1975</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5.7</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7.4</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93074">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1976—1980</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4.3</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4.4</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0317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根据史料三并结合所学知识，分析苏联经济增长率在</a:t>
            </a:r>
            <a:r>
              <a:rPr lang="en-US" altLang="zh-CN" kern="100" dirty="0">
                <a:latin typeface="Times New Roman" panose="02020603050405020304" pitchFamily="18" charset="0"/>
                <a:cs typeface="Courier New" panose="02070309020205020404" pitchFamily="49" charset="0"/>
              </a:rPr>
              <a:t>1966</a:t>
            </a:r>
            <a:r>
              <a:rPr lang="zh-CN" altLang="zh-CN" kern="100" dirty="0">
                <a:latin typeface="Times New Roman" panose="02020603050405020304" pitchFamily="18" charset="0"/>
                <a:cs typeface="Times New Roman" panose="02020603050405020304" pitchFamily="18" charset="0"/>
              </a:rPr>
              <a:t>年至</a:t>
            </a:r>
            <a:r>
              <a:rPr lang="en-US" altLang="zh-CN" kern="100" dirty="0">
                <a:latin typeface="Times New Roman" panose="02020603050405020304" pitchFamily="18" charset="0"/>
                <a:cs typeface="Courier New" panose="02070309020205020404" pitchFamily="49" charset="0"/>
              </a:rPr>
              <a:t>1970</a:t>
            </a:r>
            <a:r>
              <a:rPr lang="zh-CN" altLang="zh-CN" kern="100" dirty="0">
                <a:latin typeface="Times New Roman" panose="02020603050405020304" pitchFamily="18" charset="0"/>
                <a:cs typeface="Times New Roman" panose="02020603050405020304" pitchFamily="18" charset="0"/>
              </a:rPr>
              <a:t>年较高及以后下降的原因。</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38595"/>
            <a:ext cx="10692000" cy="2677656"/>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勃列日涅夫执政前期，扩大企业自主权，利用奖金等经济杠杆促进企业改善管理，提高效益，但执政后期趋于保守，体制僵化，各项工作缺乏活力，社会矛盾丛生，加之与美国开展军备竞赛，苏联的经济增长率逐年下降。</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赫鲁晓夫</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勃列日涅夫</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戈尔巴乔夫改革的比较</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900950712"/>
              </p:ext>
            </p:extLst>
          </p:nvPr>
        </p:nvGraphicFramePr>
        <p:xfrm>
          <a:off x="415037" y="1523329"/>
          <a:ext cx="10692000" cy="4550471"/>
        </p:xfrm>
        <a:graphic>
          <a:graphicData uri="http://schemas.openxmlformats.org/drawingml/2006/table">
            <a:tbl>
              <a:tblPr/>
              <a:tblGrid>
                <a:gridCol w="449456">
                  <a:extLst>
                    <a:ext uri="{9D8B030D-6E8A-4147-A177-3AD203B41FA5}">
                      <a16:colId xmlns:a16="http://schemas.microsoft.com/office/drawing/2014/main" val="20000"/>
                    </a:ext>
                  </a:extLst>
                </a:gridCol>
                <a:gridCol w="828092">
                  <a:extLst>
                    <a:ext uri="{9D8B030D-6E8A-4147-A177-3AD203B41FA5}">
                      <a16:colId xmlns:a16="http://schemas.microsoft.com/office/drawing/2014/main" val="20001"/>
                    </a:ext>
                  </a:extLst>
                </a:gridCol>
                <a:gridCol w="3860409">
                  <a:extLst>
                    <a:ext uri="{9D8B030D-6E8A-4147-A177-3AD203B41FA5}">
                      <a16:colId xmlns:a16="http://schemas.microsoft.com/office/drawing/2014/main" val="20002"/>
                    </a:ext>
                  </a:extLst>
                </a:gridCol>
                <a:gridCol w="1504187">
                  <a:extLst>
                    <a:ext uri="{9D8B030D-6E8A-4147-A177-3AD203B41FA5}">
                      <a16:colId xmlns:a16="http://schemas.microsoft.com/office/drawing/2014/main" val="20003"/>
                    </a:ext>
                  </a:extLst>
                </a:gridCol>
                <a:gridCol w="4049856">
                  <a:extLst>
                    <a:ext uri="{9D8B030D-6E8A-4147-A177-3AD203B41FA5}">
                      <a16:colId xmlns:a16="http://schemas.microsoft.com/office/drawing/2014/main" val="20004"/>
                    </a:ext>
                  </a:extLst>
                </a:gridCol>
              </a:tblGrid>
              <a:tr h="1224136">
                <a:tc gridSpan="2">
                  <a:txBody>
                    <a:bodyPr/>
                    <a:lstStyle/>
                    <a:p>
                      <a:pPr algn="ctr" hangingPunct="0">
                        <a:lnSpc>
                          <a:spcPct val="130000"/>
                        </a:lnSpc>
                        <a:spcAft>
                          <a:spcPts val="0"/>
                        </a:spcAft>
                        <a:tabLst>
                          <a:tab pos="4770755" algn="l"/>
                        </a:tabLst>
                      </a:pP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tc>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赫鲁晓夫改革</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勃列日涅夫改革</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戈尔巴乔夫改革</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988092">
                <a:tc rowSpan="3">
                  <a:txBody>
                    <a:bodyPr/>
                    <a:lstStyle/>
                    <a:p>
                      <a:pPr algn="just" hangingPunct="0">
                        <a:lnSpc>
                          <a:spcPct val="13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异</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重点</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农业</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军事工业</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前期是经济领域，后期转向政治领域</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87375">
                <a:tc vMerge="1">
                  <a:txBody>
                    <a:bodyPr/>
                    <a:lstStyle/>
                    <a:p>
                      <a:endParaRPr lang="zh-CN"/>
                    </a:p>
                  </a:txBody>
                  <a:tcPr/>
                </a:tc>
                <a:tc>
                  <a:txBody>
                    <a:bodyPr/>
                    <a:lstStyle/>
                    <a:p>
                      <a:pPr algn="just" hangingPunct="0">
                        <a:lnSpc>
                          <a:spcPct val="13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结果</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取得一定的成效，最后失败</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just" hangingPunct="0">
                        <a:lnSpc>
                          <a:spcPct val="13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失败，直接导致苏联解体</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708164">
                <a:tc vMerge="1">
                  <a:txBody>
                    <a:bodyPr/>
                    <a:lstStyle/>
                    <a:p>
                      <a:endParaRPr lang="zh-CN"/>
                    </a:p>
                  </a:txBody>
                  <a:tcPr/>
                </a:tc>
                <a:tc>
                  <a:txBody>
                    <a:bodyPr/>
                    <a:lstStyle/>
                    <a:p>
                      <a:pPr algn="ctr"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失败原因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未改变原有体制，只是对斯大林时期高度集中的政治经济体制进行修补</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不但没有解决苏联模式的弊端，而且背离了社会主义方向</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61776117"/>
              </p:ext>
            </p:extLst>
          </p:nvPr>
        </p:nvGraphicFramePr>
        <p:xfrm>
          <a:off x="415037" y="827819"/>
          <a:ext cx="10692001" cy="3596380"/>
        </p:xfrm>
        <a:graphic>
          <a:graphicData uri="http://schemas.openxmlformats.org/drawingml/2006/table">
            <a:tbl>
              <a:tblPr/>
              <a:tblGrid>
                <a:gridCol w="377448">
                  <a:extLst>
                    <a:ext uri="{9D8B030D-6E8A-4147-A177-3AD203B41FA5}">
                      <a16:colId xmlns:a16="http://schemas.microsoft.com/office/drawing/2014/main" val="20000"/>
                    </a:ext>
                  </a:extLst>
                </a:gridCol>
                <a:gridCol w="1548172">
                  <a:extLst>
                    <a:ext uri="{9D8B030D-6E8A-4147-A177-3AD203B41FA5}">
                      <a16:colId xmlns:a16="http://schemas.microsoft.com/office/drawing/2014/main" val="20001"/>
                    </a:ext>
                  </a:extLst>
                </a:gridCol>
                <a:gridCol w="2196244">
                  <a:extLst>
                    <a:ext uri="{9D8B030D-6E8A-4147-A177-3AD203B41FA5}">
                      <a16:colId xmlns:a16="http://schemas.microsoft.com/office/drawing/2014/main" val="20002"/>
                    </a:ext>
                  </a:extLst>
                </a:gridCol>
                <a:gridCol w="2736304">
                  <a:extLst>
                    <a:ext uri="{9D8B030D-6E8A-4147-A177-3AD203B41FA5}">
                      <a16:colId xmlns:a16="http://schemas.microsoft.com/office/drawing/2014/main" val="20003"/>
                    </a:ext>
                  </a:extLst>
                </a:gridCol>
                <a:gridCol w="3833833">
                  <a:extLst>
                    <a:ext uri="{9D8B030D-6E8A-4147-A177-3AD203B41FA5}">
                      <a16:colId xmlns:a16="http://schemas.microsoft.com/office/drawing/2014/main" val="20004"/>
                    </a:ext>
                  </a:extLst>
                </a:gridCol>
              </a:tblGrid>
              <a:tr h="756084">
                <a:tc gridSpan="2">
                  <a:txBody>
                    <a:bodyPr/>
                    <a:lstStyle/>
                    <a:p>
                      <a:pPr algn="ctr" hangingPunct="0">
                        <a:lnSpc>
                          <a:spcPct val="150000"/>
                        </a:lnSpc>
                        <a:spcAft>
                          <a:spcPts val="0"/>
                        </a:spcAft>
                        <a:tabLst>
                          <a:tab pos="4770755" algn="l"/>
                        </a:tabLst>
                      </a:pP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tc>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赫鲁晓夫改革</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勃列日涅夫改革</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戈尔巴乔夫改革</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448032">
                <a:tc rowSpan="4">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同</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目的</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解决苏联模式的弊端</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r h="852068">
                <a:tc vMerge="1">
                  <a:txBody>
                    <a:bodyPr/>
                    <a:lstStyle/>
                    <a:p>
                      <a:endParaRPr lang="zh-CN"/>
                    </a:p>
                  </a:txBody>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内容</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在农业</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工业方面进行调整，扩大了企业的自主权，在不同程度上承认或允许公有制形式下私人经济的存在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436004">
                <a:tc vMerge="1">
                  <a:txBody>
                    <a:bodyPr/>
                    <a:lstStyle/>
                    <a:p>
                      <a:endParaRPr lang="zh-CN"/>
                    </a:p>
                  </a:txBody>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指导思想</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没有从实际出发，没有提出全面</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有效的改革思想</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r h="580012">
                <a:tc vMerge="1">
                  <a:txBody>
                    <a:bodyPr/>
                    <a:lstStyle/>
                    <a:p>
                      <a:endParaRPr lang="zh-CN"/>
                    </a:p>
                  </a:txBody>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结果</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hangingPunct="0">
                        <a:lnSpc>
                          <a:spcPct val="150000"/>
                        </a:lnSpc>
                        <a:spcAft>
                          <a:spcPts val="0"/>
                        </a:spcAft>
                        <a:tabLst>
                          <a:tab pos="4770755" algn="l"/>
                        </a:tabLst>
                      </a:pP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脱离了苏联实际，没有达到预期的效果，最终以失败告终</a:t>
                      </a:r>
                      <a:endParaRPr lang="zh-CN" sz="280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4"/>
                  </a:ext>
                </a:extLst>
              </a:tr>
            </a:tbl>
          </a:graphicData>
        </a:graphic>
      </p:graphicFrame>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(1)1963—1973</a:t>
            </a:r>
            <a:r>
              <a:rPr lang="zh-CN" altLang="zh-CN" kern="100" dirty="0">
                <a:latin typeface="Times New Roman" panose="02020603050405020304" pitchFamily="18" charset="0"/>
                <a:cs typeface="Times New Roman" panose="02020603050405020304" pitchFamily="18" charset="0"/>
              </a:rPr>
              <a:t>年，苏联的军费总额为</a:t>
            </a:r>
            <a:r>
              <a:rPr lang="en-US" altLang="zh-CN" kern="100" dirty="0">
                <a:latin typeface="Times New Roman" panose="02020603050405020304" pitchFamily="18" charset="0"/>
                <a:cs typeface="Courier New" panose="02070309020205020404" pitchFamily="49" charset="0"/>
              </a:rPr>
              <a:t>6 740</a:t>
            </a:r>
            <a:r>
              <a:rPr lang="zh-CN" altLang="zh-CN" kern="100" dirty="0">
                <a:latin typeface="Times New Roman" panose="02020603050405020304" pitchFamily="18" charset="0"/>
                <a:cs typeface="Times New Roman" panose="02020603050405020304" pitchFamily="18" charset="0"/>
              </a:rPr>
              <a:t>亿美元，年平均增长率为</a:t>
            </a: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1971</a:t>
            </a:r>
            <a:r>
              <a:rPr lang="zh-CN" altLang="zh-CN" kern="100" dirty="0">
                <a:latin typeface="Times New Roman" panose="02020603050405020304" pitchFamily="18" charset="0"/>
                <a:cs typeface="Times New Roman" panose="02020603050405020304" pitchFamily="18" charset="0"/>
              </a:rPr>
              <a:t>年</a:t>
            </a:r>
            <a:r>
              <a:rPr lang="zh-CN" altLang="en-US" kern="100" dirty="0">
                <a:latin typeface="Times New Roman" panose="02020603050405020304" pitchFamily="18" charset="0"/>
                <a:cs typeface="Times New Roman" panose="02020603050405020304" pitchFamily="18" charset="0"/>
              </a:rPr>
              <a:t>苏联</a:t>
            </a:r>
            <a:r>
              <a:rPr lang="zh-CN" altLang="zh-CN" kern="100" dirty="0">
                <a:latin typeface="Times New Roman" panose="02020603050405020304" pitchFamily="18" charset="0"/>
                <a:cs typeface="Times New Roman" panose="02020603050405020304" pitchFamily="18" charset="0"/>
              </a:rPr>
              <a:t>军费支出为</a:t>
            </a:r>
            <a:r>
              <a:rPr lang="en-US" altLang="zh-CN" kern="100" dirty="0">
                <a:latin typeface="Times New Roman" panose="02020603050405020304" pitchFamily="18" charset="0"/>
                <a:cs typeface="Courier New" panose="02070309020205020404" pitchFamily="49" charset="0"/>
              </a:rPr>
              <a:t>740</a:t>
            </a:r>
            <a:r>
              <a:rPr lang="zh-CN" altLang="zh-CN" kern="100" dirty="0">
                <a:latin typeface="Times New Roman" panose="02020603050405020304" pitchFamily="18" charset="0"/>
                <a:cs typeface="Times New Roman" panose="02020603050405020304" pitchFamily="18" charset="0"/>
              </a:rPr>
              <a:t>亿美元，</a:t>
            </a:r>
            <a:r>
              <a:rPr lang="en-US" altLang="zh-CN" kern="100" dirty="0">
                <a:latin typeface="Times New Roman" panose="02020603050405020304" pitchFamily="18" charset="0"/>
                <a:cs typeface="Courier New" panose="02070309020205020404" pitchFamily="49" charset="0"/>
              </a:rPr>
              <a:t>1973</a:t>
            </a:r>
            <a:r>
              <a:rPr lang="zh-CN" altLang="zh-CN" kern="100" dirty="0">
                <a:latin typeface="Times New Roman" panose="02020603050405020304" pitchFamily="18" charset="0"/>
                <a:cs typeface="Times New Roman" panose="02020603050405020304" pitchFamily="18" charset="0"/>
              </a:rPr>
              <a:t>年为</a:t>
            </a:r>
            <a:r>
              <a:rPr lang="en-US" altLang="zh-CN" kern="100" dirty="0">
                <a:latin typeface="Times New Roman" panose="02020603050405020304" pitchFamily="18" charset="0"/>
                <a:cs typeface="Courier New" panose="02070309020205020404" pitchFamily="49" charset="0"/>
              </a:rPr>
              <a:t>860</a:t>
            </a:r>
            <a:r>
              <a:rPr lang="zh-CN" altLang="zh-CN" kern="100" dirty="0">
                <a:latin typeface="Times New Roman" panose="02020603050405020304" pitchFamily="18" charset="0"/>
                <a:cs typeface="Times New Roman" panose="02020603050405020304" pitchFamily="18" charset="0"/>
              </a:rPr>
              <a:t>亿美元，</a:t>
            </a:r>
            <a:r>
              <a:rPr lang="en-US" altLang="zh-CN" kern="100" dirty="0">
                <a:latin typeface="Times New Roman" panose="02020603050405020304" pitchFamily="18" charset="0"/>
                <a:cs typeface="Courier New" panose="02070309020205020404" pitchFamily="49" charset="0"/>
              </a:rPr>
              <a:t>1975</a:t>
            </a:r>
            <a:r>
              <a:rPr lang="zh-CN" altLang="zh-CN" kern="100" dirty="0">
                <a:latin typeface="Times New Roman" panose="02020603050405020304" pitchFamily="18" charset="0"/>
                <a:cs typeface="Times New Roman" panose="02020603050405020304" pitchFamily="18" charset="0"/>
              </a:rPr>
              <a:t>年增至</a:t>
            </a:r>
            <a:r>
              <a:rPr lang="en-US" altLang="zh-CN" kern="100" dirty="0">
                <a:latin typeface="Times New Roman" panose="02020603050405020304" pitchFamily="18" charset="0"/>
                <a:cs typeface="Courier New" panose="02070309020205020404" pitchFamily="49" charset="0"/>
              </a:rPr>
              <a:t>1 023</a:t>
            </a:r>
            <a:r>
              <a:rPr lang="zh-CN" altLang="zh-CN" kern="100" dirty="0">
                <a:latin typeface="Times New Roman" panose="02020603050405020304" pitchFamily="18" charset="0"/>
                <a:cs typeface="Times New Roman" panose="02020603050405020304" pitchFamily="18" charset="0"/>
              </a:rPr>
              <a:t>亿美元，</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军工基地之大在全世界首屈一指</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。这折射出当时苏联</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．军事实力超过美国</a:t>
            </a:r>
            <a:r>
              <a:rPr lang="en-US" altLang="zh-CN" kern="100" dirty="0">
                <a:latin typeface="Times New Roman" panose="02020603050405020304" pitchFamily="18" charset="0"/>
                <a:cs typeface="Courier New" panose="02070309020205020404" pitchFamily="49" charset="0"/>
              </a:rPr>
              <a:t>    	B</a:t>
            </a:r>
            <a:r>
              <a:rPr lang="zh-CN" altLang="zh-CN" kern="100" dirty="0">
                <a:latin typeface="Times New Roman" panose="02020603050405020304" pitchFamily="18" charset="0"/>
                <a:cs typeface="Times New Roman" panose="02020603050405020304" pitchFamily="18" charset="0"/>
              </a:rPr>
              <a:t>．经济改革无任何成效</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．突破了苏联模式</a:t>
            </a:r>
            <a:r>
              <a:rPr lang="en-US" altLang="zh-CN" kern="100" dirty="0">
                <a:latin typeface="Times New Roman" panose="02020603050405020304" pitchFamily="18" charset="0"/>
                <a:cs typeface="Courier New" panose="02070309020205020404" pitchFamily="49" charset="0"/>
              </a:rPr>
              <a:t>    	D</a:t>
            </a:r>
            <a:r>
              <a:rPr lang="zh-CN" altLang="zh-CN" kern="100" dirty="0">
                <a:latin typeface="Times New Roman" panose="02020603050405020304" pitchFamily="18" charset="0"/>
                <a:cs typeface="Times New Roman" panose="02020603050405020304" pitchFamily="18" charset="0"/>
              </a:rPr>
              <a:t>．经济结构仍畸形发展</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5098583" y="472612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1026" name="Picture 2" descr="24LS2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898" y="2592015"/>
            <a:ext cx="10837204" cy="2012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38756"/>
            <a:ext cx="10692000" cy="1961371"/>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根据材料并结合所学知识可知，苏联军费投入逐年增加，苏</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联自确立苏联模式就一直处于农轻重比例失调的状态，军事工业属于重工业，材料所示情况会造成农轻重比例的进一步失调，故选</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下图为</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世纪六七十年代苏联经济发展情况</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年平均增长率</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。据此可知，当时苏联</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．产业结构失衡加剧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．国民经济日益失去活力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．经济重心转向农业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．人民生活水平急剧下降</a:t>
            </a:r>
            <a:endParaRPr lang="zh-CN" altLang="zh-CN" sz="1050" kern="100" dirty="0">
              <a:latin typeface="宋体" panose="02010600030101010101" pitchFamily="2" charset="-122"/>
              <a:cs typeface="Courier New" panose="02070309020205020404" pitchFamily="49" charset="0"/>
            </a:endParaRPr>
          </a:p>
        </p:txBody>
      </p:sp>
      <p:sp>
        <p:nvSpPr>
          <p:cNvPr id="6" name="矩形 5"/>
          <p:cNvSpPr/>
          <p:nvPr/>
        </p:nvSpPr>
        <p:spPr>
          <a:xfrm>
            <a:off x="288429" y="28800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CCD1A2A1-528A-F1D7-DAAA-CE4F6B8CBCBD}"/>
              </a:ext>
            </a:extLst>
          </p:cNvPr>
          <p:cNvPicPr>
            <a:picLocks noChangeAspect="1"/>
          </p:cNvPicPr>
          <p:nvPr/>
        </p:nvPicPr>
        <p:blipFill>
          <a:blip r:embed="rId2"/>
          <a:stretch>
            <a:fillRect/>
          </a:stretch>
        </p:blipFill>
        <p:spPr>
          <a:xfrm>
            <a:off x="4991193" y="1619907"/>
            <a:ext cx="6115844" cy="349205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63823"/>
            <a:ext cx="10692000" cy="5085303"/>
          </a:xfrm>
        </p:spPr>
        <p:txBody>
          <a:bodyPr/>
          <a:lstStyle/>
          <a:p>
            <a:pPr algn="just" hangingPunct="0">
              <a:lnSpc>
                <a:spcPct val="13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由</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世纪六七十年代苏联经济发展情况图可以看出，苏联的社会总产值</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工业总产值和农业总产值在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60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年代都呈现上升态势，但是在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70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年代则逐渐下降，说明苏联国民经济日益失去活力，故选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项。图表显示工农业占比情况的差距并不是逐步拉大的，所以不能得出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产业结构失衡加剧</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的结论，排除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世纪六七十年代苏联的改革是以工业为中心的，所以</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经济重心转向农业</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说法不符合史实，排除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项；材料主旨是国民经济发展情况，而非人民生活水平情况，根据材料不能得出</a:t>
            </a:r>
            <a:r>
              <a:rPr lang="en-US"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人民生活水平急剧下降</a:t>
            </a:r>
            <a:r>
              <a:rPr lang="en-US"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的结论，排除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79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东欧的社会主义建设、改革和剧变</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692000" cy="1303177"/>
          </a:xfrm>
        </p:spPr>
        <p:txBody>
          <a:bodyPr/>
          <a:lstStyle/>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a:latin typeface="Times New Roman" panose="02020603050405020304" pitchFamily="18" charset="0"/>
                <a:ea typeface="黑体" panose="02010609060101010101" pitchFamily="49" charset="-122"/>
                <a:cs typeface="Courier New" panose="02070309020205020404" pitchFamily="49" charset="0"/>
              </a:rPr>
              <a:t>——</a:t>
            </a:r>
            <a:r>
              <a:rPr lang="zh-CN" altLang="zh-CN" kern="100">
                <a:latin typeface="Times New Roman" panose="02020603050405020304" pitchFamily="18" charset="0"/>
                <a:ea typeface="黑体" panose="02010609060101010101" pitchFamily="49" charset="-122"/>
                <a:cs typeface="Times New Roman" panose="02020603050405020304" pitchFamily="18" charset="0"/>
              </a:rPr>
              <a:t>苏联解体和东欧剧变的原因及影响</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cs typeface="Times New Roman" panose="02020603050405020304" pitchFamily="18" charset="0"/>
              </a:rPr>
              <a:t>原因</a:t>
            </a:r>
            <a:endParaRPr lang="zh-CN" altLang="zh-CN" sz="1050" kern="10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2555964"/>
          <a:ext cx="10710162" cy="3420428"/>
        </p:xfrm>
        <a:graphic>
          <a:graphicData uri="http://schemas.openxmlformats.org/drawingml/2006/table">
            <a:tbl>
              <a:tblPr/>
              <a:tblGrid>
                <a:gridCol w="1601583">
                  <a:extLst>
                    <a:ext uri="{9D8B030D-6E8A-4147-A177-3AD203B41FA5}">
                      <a16:colId xmlns:a16="http://schemas.microsoft.com/office/drawing/2014/main" val="20000"/>
                    </a:ext>
                  </a:extLst>
                </a:gridCol>
                <a:gridCol w="9108579">
                  <a:extLst>
                    <a:ext uri="{9D8B030D-6E8A-4147-A177-3AD203B41FA5}">
                      <a16:colId xmlns:a16="http://schemas.microsoft.com/office/drawing/2014/main" val="20001"/>
                    </a:ext>
                  </a:extLst>
                </a:gridCol>
              </a:tblGrid>
              <a:tr h="1069517">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根本原因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体制僵化成为生产力发展的巨大障碍；缺乏市场调节机制，重工业和轻工业比例失调</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342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历史原因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苏联计划经济体制的弊端和政策错误</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45423">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现实原因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戈尔巴乔夫改革陷入误区</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97421">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内部原因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经济长期困难和政局动荡</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49419">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外部原因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西方国家的</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和平演变</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战略</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257666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使欧洲的政治格局发生变化，两极格局瓦解；加速了欧洲以民族为特征的联邦制国家的分裂，如南斯拉夫解体；加速了欧洲一体化的进程，为欧盟和北约的扩张创造了条件；社会主义在东欧的改革失败，为其他社会主义国家的改革</a:t>
            </a:r>
            <a:r>
              <a:rPr lang="zh-CN" altLang="en-US" kern="100" dirty="0">
                <a:latin typeface="Times New Roman" panose="02020603050405020304" pitchFamily="18" charset="0"/>
                <a:cs typeface="Times New Roman" panose="02020603050405020304" pitchFamily="18" charset="0"/>
              </a:rPr>
              <a:t>和发展提供了教训</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南斯拉夫领导人铁托说</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走向社会主义的道路，在于我们把马克思主义科学应用于现阶段的实践，把它同我国特殊条件尽可能紧密地结合起来。</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为此南斯拉夫</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．建立了社会主义自治制度</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在</a:t>
            </a:r>
            <a:r>
              <a:rPr lang="zh-CN" altLang="zh-CN" kern="100" dirty="0">
                <a:latin typeface="Times New Roman" panose="02020603050405020304" pitchFamily="18" charset="0"/>
                <a:cs typeface="Times New Roman" panose="02020603050405020304" pitchFamily="18" charset="0"/>
              </a:rPr>
              <a:t>工业领域推行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新经济体制</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改革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．实行社会主义市场经济体制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．提出改革的《行动纲领》</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324433" y="344127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根据材料可知，南斯拉夫领导人铁托意在将马克思主义的基本原理与本国的基本国情相结合，基于此，南斯拉夫建立了社会主义自治制度，故选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新经济体制</a:t>
            </a:r>
            <a:r>
              <a:rPr lang="en-US" altLang="zh-CN" kern="100" dirty="0">
                <a:latin typeface="宋体" panose="02010600030101010101" pitchFamily="2" charset="-122"/>
                <a:cs typeface="Times New Roman" panose="02020603050405020304" pitchFamily="18"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改革</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是勃列日涅夫领导的经济改革，排除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项；南斯拉夫并未实行社会主义市场经济体制，排除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项；提出改革的《行动纲领》的是捷克斯洛伐克，排除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有学者认为</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随着波兰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匈牙利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民主德国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保加利亚和罗马尼亚政权的相继崩溃，事态的新的发展所造成的影响又开始溢出，蔓延至苏联，动摇了戈尔巴乔夫的权威并削弱了党和国家的控制力。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该学者旨在表明</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．东欧剧变加速了苏联解体</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．东欧国家希望彻底摆脱苏联模式</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．戈尔巴乔夫改革宣告失败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．东欧国家的改革迷失社会主义方向</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341587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solidFill>
                  <a:srgbClr val="FF0000"/>
                </a:solidFill>
                <a:latin typeface="Times New Roman" panose="02020603050405020304" pitchFamily="18" charset="0"/>
                <a:cs typeface="Courier New" panose="02070309020205020404" pitchFamily="49" charset="0"/>
              </a:rPr>
              <a:t>A</a:t>
            </a:r>
            <a:r>
              <a:rPr lang="zh-CN" altLang="zh-CN" kern="100" dirty="0">
                <a:solidFill>
                  <a:srgbClr val="FF0000"/>
                </a:solidFill>
                <a:latin typeface="Times New Roman" panose="02020603050405020304" pitchFamily="18" charset="0"/>
                <a:cs typeface="Times New Roman" panose="02020603050405020304" pitchFamily="18" charset="0"/>
              </a:rPr>
              <a:t>　</a:t>
            </a: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根据材料并结合所学知识可知，东欧剧变削弱了苏联的国际影响力和苏联共产党的威信，加剧了苏联的国内危机，加速了苏联解体，</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项正确。材料主旨是东欧剧变对苏联的影响，而非东欧剧变的背景和原因，排除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两项；材料本意是东欧剧变动摇了戈尔巴乔夫的权威，未提及戈尔巴乔夫改革结果，排除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79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3</a:t>
            </a:r>
            <a:r>
              <a:rPr lang="zh-CN" altLang="en-US" b="1" kern="100" dirty="0">
                <a:solidFill>
                  <a:schemeClr val="tx1"/>
                </a:solidFill>
                <a:ea typeface="黑体" panose="02010609060101010101" pitchFamily="49" charset="-122"/>
                <a:cs typeface="Times New Roman" panose="02020603050405020304" pitchFamily="18" charset="0"/>
              </a:rPr>
              <a:t>　中国社会主义的发展</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692000" cy="3323987"/>
          </a:xfrm>
        </p:spPr>
        <p:txBody>
          <a:bodyPr/>
          <a:lstStyle/>
          <a:p>
            <a:pPr algn="just" hangingPunct="0">
              <a:lnSpc>
                <a:spcPct val="150000"/>
              </a:lnSpc>
              <a:spcAft>
                <a:spcPts val="0"/>
              </a:spcAft>
              <a:tabLst>
                <a:tab pos="4770755" algn="l"/>
              </a:tabLst>
            </a:pPr>
            <a:r>
              <a:rPr lang="en-US" altLang="zh-CN" kern="100">
                <a:latin typeface="Times New Roman" panose="02020603050405020304" pitchFamily="18" charset="0"/>
                <a:ea typeface="黑体" panose="02010609060101010101" pitchFamily="49" charset="-122"/>
                <a:cs typeface="Courier New" panose="02070309020205020404" pitchFamily="49" charset="0"/>
              </a:rPr>
              <a:t>1.</a:t>
            </a:r>
            <a:r>
              <a:rPr lang="zh-CN" altLang="zh-CN" kern="10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a:latin typeface="Times New Roman" panose="02020603050405020304" pitchFamily="18" charset="0"/>
                <a:ea typeface="黑体" panose="02010609060101010101" pitchFamily="49" charset="-122"/>
                <a:cs typeface="Courier New" panose="02070309020205020404" pitchFamily="49" charset="0"/>
              </a:rPr>
              <a:t>——</a:t>
            </a:r>
            <a:r>
              <a:rPr lang="zh-CN" altLang="zh-CN" kern="100">
                <a:latin typeface="Times New Roman" panose="02020603050405020304" pitchFamily="18" charset="0"/>
                <a:ea typeface="黑体" panose="02010609060101010101" pitchFamily="49" charset="-122"/>
                <a:cs typeface="Times New Roman" panose="02020603050405020304" pitchFamily="18" charset="0"/>
              </a:rPr>
              <a:t>社会主义建设和改革的启示</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cs typeface="Times New Roman" panose="02020603050405020304" pitchFamily="18" charset="0"/>
              </a:rPr>
              <a:t>对于发展道路的启示</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a:latin typeface="宋体" panose="02010600030101010101" pitchFamily="2" charset="-122"/>
                <a:cs typeface="Times New Roman" panose="02020603050405020304" pitchFamily="18" charset="0"/>
              </a:rPr>
              <a:t>①</a:t>
            </a:r>
            <a:r>
              <a:rPr lang="zh-CN" altLang="zh-CN" kern="100">
                <a:latin typeface="Times New Roman" panose="02020603050405020304" pitchFamily="18" charset="0"/>
                <a:cs typeface="Times New Roman" panose="02020603050405020304" pitchFamily="18" charset="0"/>
              </a:rPr>
              <a:t>社会主义建设没有固定的模式，要探索适合本国国情的社会主义建设道路。</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a:latin typeface="宋体" panose="02010600030101010101" pitchFamily="2" charset="-122"/>
                <a:cs typeface="Times New Roman" panose="02020603050405020304" pitchFamily="18" charset="0"/>
              </a:rPr>
              <a:t>②</a:t>
            </a:r>
            <a:r>
              <a:rPr lang="zh-CN" altLang="zh-CN" kern="100">
                <a:latin typeface="Times New Roman" panose="02020603050405020304" pitchFamily="18" charset="0"/>
                <a:cs typeface="Times New Roman" panose="02020603050405020304" pitchFamily="18" charset="0"/>
              </a:rPr>
              <a:t>改革具有复杂性和艰巨性，要坚持科学理论的指导。</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2" name="副标题 1"/>
          <p:cNvSpPr>
            <a:spLocks noGrp="1"/>
          </p:cNvSpPr>
          <p:nvPr>
            <p:ph type="subTitle" idx="1"/>
          </p:nvPr>
        </p:nvSpPr>
        <p:spPr>
          <a:xfrm>
            <a:off x="415037" y="16559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苏联的发展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改革与解体</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苏联的发展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成就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第二次世界大战后，苏联取得了恢复和发展国民经济的巨大成就，相继爆炸了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和氢弹，人民的教育和生活水平也有很大提高。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问题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优先发展</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的政策没有变化，农业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轻工业落后的局面没有改观。</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3672805" y="3685691"/>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原子弹</a:t>
            </a:r>
            <a:endParaRPr lang="zh-CN" altLang="en-US" dirty="0"/>
          </a:p>
        </p:txBody>
      </p:sp>
      <p:sp>
        <p:nvSpPr>
          <p:cNvPr id="4" name="文本框 3"/>
          <p:cNvSpPr txBox="1"/>
          <p:nvPr/>
        </p:nvSpPr>
        <p:spPr>
          <a:xfrm>
            <a:off x="3348769" y="4984131"/>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重工业</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对于经济建设的启示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宋体" panose="02010600030101010101" pitchFamily="2" charset="-122"/>
                <a:cs typeface="Times New Roman" panose="02020603050405020304" pitchFamily="18" charset="0"/>
              </a:rPr>
              <a:t>①</a:t>
            </a:r>
            <a:r>
              <a:rPr lang="zh-CN" altLang="zh-CN" kern="100" spc="100" dirty="0">
                <a:latin typeface="Times New Roman" panose="02020603050405020304" pitchFamily="18" charset="0"/>
                <a:cs typeface="Times New Roman" panose="02020603050405020304" pitchFamily="18" charset="0"/>
              </a:rPr>
              <a:t>要以经济建设为中心，解放和发展生产力，不断提高人民生活水平。</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要遵循经济规律，生产关系要符合生产力的发展水平；注意经济结构按比例协调发展；计划管理与市场调节相结合。</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54269"/>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对于政治改革的启示</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改革不能背离社会主义原则和方向。</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要健全和完善社会主义民主和法治。</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加强执政党自身的建设，始终保持党的先进性。</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正确处理好民族问题，坚决打击民族分裂势力和极端民族主义。</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对于指导思想的启示</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坚持党的正确领导，坚持科学理论指导。</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反对个人崇拜。</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抵制西方国家的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和平演变</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战略。</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88500"/>
          </a:xfrm>
        </p:spPr>
        <p:txBody>
          <a:bodyPr/>
          <a:lstStyle/>
          <a:p>
            <a:pPr algn="just" hangingPunct="0">
              <a:lnSpc>
                <a:spcPct val="150000"/>
              </a:lnSpc>
              <a:spcAft>
                <a:spcPts val="0"/>
              </a:spcAft>
              <a:tabLst>
                <a:tab pos="5918200"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918200" algn="l"/>
              </a:tabLst>
            </a:pPr>
            <a:r>
              <a:rPr lang="en-US" altLang="zh-CN" kern="100" dirty="0">
                <a:latin typeface="Times New Roman" panose="02020603050405020304" pitchFamily="18" charset="0"/>
                <a:cs typeface="Courier New" panose="02070309020205020404" pitchFamily="49" charset="0"/>
              </a:rPr>
              <a:t>(1)</a:t>
            </a:r>
            <a:r>
              <a:rPr lang="zh-CN" altLang="en-US" kern="100" dirty="0">
                <a:latin typeface="Times New Roman" panose="02020603050405020304" pitchFamily="18" charset="0"/>
                <a:cs typeface="Courier New" panose="02070309020205020404" pitchFamily="49" charset="0"/>
              </a:rPr>
              <a:t>社会主义</a:t>
            </a:r>
            <a:r>
              <a:rPr lang="zh-CN" altLang="zh-CN" kern="100" dirty="0">
                <a:latin typeface="Times New Roman" panose="02020603050405020304" pitchFamily="18" charset="0"/>
                <a:cs typeface="Times New Roman" panose="02020603050405020304" pitchFamily="18" charset="0"/>
              </a:rPr>
              <a:t>三大改造后，陈云</a:t>
            </a:r>
            <a:r>
              <a:rPr lang="zh-CN" altLang="en-US" kern="100" dirty="0">
                <a:latin typeface="Times New Roman" panose="02020603050405020304" pitchFamily="18" charset="0"/>
                <a:cs typeface="Times New Roman" panose="02020603050405020304" pitchFamily="18" charset="0"/>
              </a:rPr>
              <a:t>认为，</a:t>
            </a:r>
            <a:r>
              <a:rPr lang="zh-CN" altLang="zh-CN" kern="100" dirty="0">
                <a:latin typeface="Times New Roman" panose="02020603050405020304" pitchFamily="18" charset="0"/>
                <a:cs typeface="Times New Roman" panose="02020603050405020304" pitchFamily="18" charset="0"/>
              </a:rPr>
              <a:t>应当在国家市场指导下允许自由市场存在，没有自由市场，市场就会变死</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在公有制占绝对优势情况下，允许少量非公有经济存在。</a:t>
            </a:r>
            <a:r>
              <a:rPr lang="zh-CN" altLang="zh-CN" kern="100" dirty="0">
                <a:latin typeface="宋体" panose="02010600030101010101" pitchFamily="2" charset="-122"/>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陈云的看法</a:t>
            </a:r>
            <a:r>
              <a:rPr lang="zh-CN" altLang="zh-CN" kern="100" dirty="0">
                <a:latin typeface="Times New Roman" panose="02020603050405020304" pitchFamily="18" charset="0"/>
                <a:cs typeface="Times New Roman" panose="02020603050405020304" pitchFamily="18" charset="0"/>
              </a:rPr>
              <a:t>反映了</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918200"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一五</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计划作出全面总结</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．公有制主体地位受到冲击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918200"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．社会主义市场经济理论的提出</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．对苏联经济模式进行反思</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6229089" y="421219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936236"/>
            <a:ext cx="10692000" cy="2607702"/>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陈云指出</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应</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允许非公有制经济的存在，这是对当时新中国学习苏联模式的思考与反思，</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项正确；材料描述的</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并</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非</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一五</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计划，排除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项；公有制主体地位受到冲击与史实不符，排除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1992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年，中共十四大提出建立社会主义市场经济体制，排除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(2)1978</a:t>
            </a:r>
            <a:r>
              <a:rPr lang="zh-CN" altLang="zh-CN" kern="100" dirty="0">
                <a:latin typeface="Times New Roman" panose="02020603050405020304" pitchFamily="18" charset="0"/>
                <a:cs typeface="Times New Roman" panose="02020603050405020304" pitchFamily="18" charset="0"/>
              </a:rPr>
              <a:t>年以来，河北省先后成功研制小麦和玉米联合收割机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秸秆还田机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马铃薯播种机等新机具，大面积推广了小麦联合收割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夏玉米免耕播种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机械化肥深施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节水灌溉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机械化旱作农业等农机化新技术。这在当时</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．践行了科教兴国战略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．适应了经济体制改革的需求</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．揭开了科技与生产结合的序幕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．为对外开放提供了物质基础</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0681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1978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年以来，河北省在农业机械化技术上的进步，反映了利用科技手段来提升生产力水平的趋势，这适应了当时经济体制改革的需要，提高了农业生产力，</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项正确；科教兴国战略是在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1995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年提出的，与材料时间不符，排除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项；科技与生产结合并非</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1978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年才开始，排除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项；材料主要涉及的是国内农村机械化的技术进步，有利于提高农业产量，</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为对外开放提供了物质基础</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的说法夸大了其影响，排除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descr="2025LS9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73890" y="1727919"/>
            <a:ext cx="6372708" cy="4174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二十</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400800"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社会主义国家的发展与变化</a:t>
            </a:r>
          </a:p>
        </p:txBody>
      </p:sp>
      <p:sp>
        <p:nvSpPr>
          <p:cNvPr id="33" name="矩形 32">
            <a:hlinkClick r:id="rId7" action="ppaction://hlinkfile"/>
          </p:cNvPr>
          <p:cNvSpPr/>
          <p:nvPr/>
        </p:nvSpPr>
        <p:spPr>
          <a:xfrm>
            <a:off x="-9525" y="-21629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93033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苏联的改革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赫鲁晓夫改革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措施</a:t>
            </a:r>
            <a:endParaRPr lang="zh-CN" altLang="zh-CN" sz="1050" kern="100" dirty="0">
              <a:latin typeface="宋体" panose="02010600030101010101" pitchFamily="2" charset="-122"/>
              <a:cs typeface="Courier New" panose="02070309020205020404" pitchFamily="49" charset="0"/>
            </a:endParaRPr>
          </a:p>
        </p:txBody>
      </p:sp>
      <p:pic>
        <p:nvPicPr>
          <p:cNvPr id="2050" name="Picture 2" descr="24LS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4623" y="2808039"/>
            <a:ext cx="7452828" cy="2129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4"/>
          <a:stretch>
            <a:fillRect/>
          </a:stretch>
        </p:blipFill>
        <p:spPr>
          <a:xfrm>
            <a:off x="7921277" y="2844043"/>
            <a:ext cx="1368152" cy="352425"/>
          </a:xfrm>
          <a:prstGeom prst="rect">
            <a:avLst/>
          </a:prstGeom>
        </p:spPr>
      </p:pic>
      <p:pic>
        <p:nvPicPr>
          <p:cNvPr id="5" name="图片 4"/>
          <p:cNvPicPr>
            <a:picLocks noChangeAspect="1"/>
          </p:cNvPicPr>
          <p:nvPr/>
        </p:nvPicPr>
        <p:blipFill>
          <a:blip r:embed="rId4"/>
          <a:stretch>
            <a:fillRect/>
          </a:stretch>
        </p:blipFill>
        <p:spPr>
          <a:xfrm>
            <a:off x="8497341" y="3392478"/>
            <a:ext cx="900100" cy="352425"/>
          </a:xfrm>
          <a:prstGeom prst="rect">
            <a:avLst/>
          </a:prstGeom>
        </p:spPr>
      </p:pic>
      <p:pic>
        <p:nvPicPr>
          <p:cNvPr id="6" name="图片 5"/>
          <p:cNvPicPr>
            <a:picLocks noChangeAspect="1"/>
          </p:cNvPicPr>
          <p:nvPr/>
        </p:nvPicPr>
        <p:blipFill>
          <a:blip r:embed="rId4"/>
          <a:stretch>
            <a:fillRect/>
          </a:stretch>
        </p:blipFill>
        <p:spPr>
          <a:xfrm>
            <a:off x="3799887" y="3943233"/>
            <a:ext cx="2069162" cy="352425"/>
          </a:xfrm>
          <a:prstGeom prst="rect">
            <a:avLst/>
          </a:prstGeom>
        </p:spPr>
      </p:pic>
      <p:sp>
        <p:nvSpPr>
          <p:cNvPr id="7" name="文本框 6"/>
          <p:cNvSpPr txBox="1"/>
          <p:nvPr/>
        </p:nvSpPr>
        <p:spPr>
          <a:xfrm>
            <a:off x="7794874" y="2778422"/>
            <a:ext cx="1415772" cy="461665"/>
          </a:xfrm>
          <a:prstGeom prst="rect">
            <a:avLst/>
          </a:prstGeom>
          <a:noFill/>
        </p:spPr>
        <p:txBody>
          <a:bodyPr wrap="none" rtlCol="0">
            <a:spAutoFit/>
          </a:bodyPr>
          <a:lstStyle/>
          <a:p>
            <a:r>
              <a:rPr lang="zh-CN" altLang="en-US" sz="2400" b="1" dirty="0">
                <a:ea typeface="华文楷体" panose="02010600040101010101" pitchFamily="2" charset="-122"/>
                <a:cs typeface="Times New Roman" panose="02020603050405020304" pitchFamily="18" charset="0"/>
              </a:rPr>
              <a:t>干部制度</a:t>
            </a:r>
            <a:endParaRPr lang="zh-CN" altLang="en-US" sz="2400" dirty="0"/>
          </a:p>
        </p:txBody>
      </p:sp>
      <p:sp>
        <p:nvSpPr>
          <p:cNvPr id="8" name="文本框 7"/>
          <p:cNvSpPr txBox="1"/>
          <p:nvPr/>
        </p:nvSpPr>
        <p:spPr>
          <a:xfrm>
            <a:off x="8393393" y="3361978"/>
            <a:ext cx="1107996" cy="461665"/>
          </a:xfrm>
          <a:prstGeom prst="rect">
            <a:avLst/>
          </a:prstGeom>
          <a:noFill/>
        </p:spPr>
        <p:txBody>
          <a:bodyPr wrap="none" rtlCol="0">
            <a:spAutoFit/>
          </a:bodyPr>
          <a:lstStyle/>
          <a:p>
            <a:r>
              <a:rPr lang="zh-CN" altLang="en-US" sz="2400" b="1" dirty="0">
                <a:ea typeface="华文楷体" panose="02010600040101010101" pitchFamily="2" charset="-122"/>
                <a:cs typeface="Times New Roman" panose="02020603050405020304" pitchFamily="18" charset="0"/>
              </a:rPr>
              <a:t>收购制</a:t>
            </a:r>
            <a:endParaRPr lang="zh-CN" altLang="en-US" sz="2400" dirty="0"/>
          </a:p>
        </p:txBody>
      </p:sp>
      <p:sp>
        <p:nvSpPr>
          <p:cNvPr id="9" name="文本框 8"/>
          <p:cNvSpPr txBox="1"/>
          <p:nvPr/>
        </p:nvSpPr>
        <p:spPr>
          <a:xfrm>
            <a:off x="3693708" y="3900898"/>
            <a:ext cx="2031325" cy="461665"/>
          </a:xfrm>
          <a:prstGeom prst="rect">
            <a:avLst/>
          </a:prstGeom>
          <a:noFill/>
        </p:spPr>
        <p:txBody>
          <a:bodyPr wrap="none" rtlCol="0">
            <a:spAutoFit/>
          </a:bodyPr>
          <a:lstStyle/>
          <a:p>
            <a:r>
              <a:rPr lang="zh-CN" altLang="en-US" sz="2400" b="1" dirty="0">
                <a:ea typeface="华文楷体" panose="02010600040101010101" pitchFamily="2" charset="-122"/>
                <a:cs typeface="Times New Roman" panose="02020603050405020304" pitchFamily="18" charset="0"/>
              </a:rPr>
              <a:t>工业管理体制</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评价</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．积极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改革注入某些</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成分，取得了一些成效；推进了农业的发展；使苏联的科技水平获得较大提高。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．消极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没有突破计划经济体制，国民经济比例仍然严重失调；虽然打破了对斯大林的个人崇拜，但没有对斯大林的功过作出全面科学的分析，造成严重的后遗症。</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4331480" y="1503428"/>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市场经济</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勃列日涅夫改革</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547899"/>
          <a:ext cx="10691999" cy="3060340"/>
        </p:xfrm>
        <a:graphic>
          <a:graphicData uri="http://schemas.openxmlformats.org/drawingml/2006/table">
            <a:tbl>
              <a:tblPr/>
              <a:tblGrid>
                <a:gridCol w="1013854">
                  <a:extLst>
                    <a:ext uri="{9D8B030D-6E8A-4147-A177-3AD203B41FA5}">
                      <a16:colId xmlns:a16="http://schemas.microsoft.com/office/drawing/2014/main" val="20000"/>
                    </a:ext>
                  </a:extLst>
                </a:gridCol>
                <a:gridCol w="9678145">
                  <a:extLst>
                    <a:ext uri="{9D8B030D-6E8A-4147-A177-3AD203B41FA5}">
                      <a16:colId xmlns:a16="http://schemas.microsoft.com/office/drawing/2014/main" val="20001"/>
                    </a:ext>
                  </a:extLst>
                </a:gridCol>
              </a:tblGrid>
              <a:tr h="1008112">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内容</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在工业领域推行</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改革，扩大企业自主权。</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利用奖金等经济杠杆促进企业改善管理</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提高效益</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880192">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评价</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改革只是对传统体制的修修补补，效果有限。</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勃列日涅夫执政后期，热衷于树立个人迷信，专断作风日趋严重；各项工作缺乏活力，社会矛盾丛生，发展缓慢</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文本框 2"/>
          <p:cNvSpPr txBox="1"/>
          <p:nvPr/>
        </p:nvSpPr>
        <p:spPr>
          <a:xfrm>
            <a:off x="4608909" y="1619907"/>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新经济体制</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戈尔巴乔夫改革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戈尔巴乔夫的具体改革措施是什么？</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996260"/>
            <a:ext cx="10692000" cy="2677656"/>
          </a:xfrm>
          <a:prstGeom prst="rect">
            <a:avLst/>
          </a:prstGeom>
        </p:spPr>
        <p:txBody>
          <a:bodyPr wrap="square">
            <a:spAutoFit/>
          </a:bodyPr>
          <a:lstStyle/>
          <a:p>
            <a:pPr algn="just">
              <a:lnSpc>
                <a:spcPct val="150000"/>
              </a:lnSpc>
              <a:spcAft>
                <a:spcPts val="0"/>
              </a:spcAft>
            </a:pPr>
            <a:r>
              <a:rPr lang="zh-CN" altLang="zh-CN" b="1" kern="100" dirty="0">
                <a:ea typeface="华文楷体" panose="02010600040101010101" pitchFamily="2" charset="-122"/>
                <a:cs typeface="Times New Roman" panose="02020603050405020304" pitchFamily="18" charset="0"/>
              </a:rPr>
              <a:t>政治上，取消苏共领导地位，放弃社会主义制度，实行议会制</a:t>
            </a:r>
            <a:r>
              <a:rPr lang="zh-CN"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总统制和多党制；经济上，承认市场调节在社会主义经济中的作用；意识形态上，抛弃马克思主义指导，放任西方资本主义国家对社会主义国家的</a:t>
            </a:r>
            <a:r>
              <a:rPr lang="en-US"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和平演变</a:t>
            </a:r>
            <a:r>
              <a:rPr lang="en-US"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评价</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．经济改革成效甚微。</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．政治改革造成思想混乱，民族分离主义兴起。</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苏联解体</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1990</a:t>
            </a:r>
            <a:r>
              <a:rPr lang="zh-CN" altLang="zh-CN" kern="100" dirty="0">
                <a:latin typeface="Times New Roman" panose="02020603050405020304" pitchFamily="18" charset="0"/>
                <a:cs typeface="Times New Roman" panose="02020603050405020304" pitchFamily="18" charset="0"/>
              </a:rPr>
              <a:t>年，</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率先独立。随后，俄罗斯发表主权宣</a:t>
            </a:r>
            <a:r>
              <a:rPr lang="zh-CN" altLang="zh-CN" kern="100" spc="-100" dirty="0">
                <a:latin typeface="Times New Roman" panose="02020603050405020304" pitchFamily="18" charset="0"/>
                <a:cs typeface="Times New Roman" panose="02020603050405020304" pitchFamily="18" charset="0"/>
              </a:rPr>
              <a:t>言，其他加盟共和国也纷纷效仿。</a:t>
            </a:r>
            <a:r>
              <a:rPr lang="en-US" altLang="zh-CN" kern="100" spc="-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spc="-100" dirty="0">
                <a:latin typeface="Times New Roman" panose="02020603050405020304" pitchFamily="18" charset="0"/>
                <a:cs typeface="Times New Roman" panose="02020603050405020304" pitchFamily="18" charset="0"/>
              </a:rPr>
              <a:t>年</a:t>
            </a:r>
            <a:r>
              <a:rPr lang="en-US" altLang="zh-CN" kern="100" spc="-100" dirty="0">
                <a:latin typeface="Times New Roman" panose="02020603050405020304" pitchFamily="18" charset="0"/>
                <a:cs typeface="Courier New" panose="02070309020205020404" pitchFamily="49" charset="0"/>
              </a:rPr>
              <a:t>12</a:t>
            </a:r>
            <a:r>
              <a:rPr lang="zh-CN" altLang="zh-CN" kern="100" spc="-100" dirty="0">
                <a:latin typeface="Times New Roman" panose="02020603050405020304" pitchFamily="18" charset="0"/>
                <a:cs typeface="Times New Roman" panose="02020603050405020304" pitchFamily="18" charset="0"/>
              </a:rPr>
              <a:t>月</a:t>
            </a:r>
            <a:r>
              <a:rPr lang="en-US" altLang="zh-CN" kern="100" spc="-100" dirty="0">
                <a:latin typeface="Times New Roman" panose="02020603050405020304" pitchFamily="18" charset="0"/>
                <a:cs typeface="Courier New" panose="02070309020205020404" pitchFamily="49" charset="0"/>
              </a:rPr>
              <a:t>26</a:t>
            </a:r>
            <a:r>
              <a:rPr lang="zh-CN" altLang="zh-CN" kern="100" spc="-100" dirty="0">
                <a:latin typeface="Times New Roman" panose="02020603050405020304" pitchFamily="18" charset="0"/>
                <a:cs typeface="Times New Roman" panose="02020603050405020304" pitchFamily="18" charset="0"/>
              </a:rPr>
              <a:t>日，苏联解体。</a:t>
            </a:r>
            <a:endParaRPr lang="zh-CN" altLang="zh-CN" sz="1050" kern="100" spc="-100" dirty="0">
              <a:latin typeface="宋体" panose="02010600030101010101" pitchFamily="2" charset="-122"/>
              <a:cs typeface="Courier New" panose="02070309020205020404" pitchFamily="49" charset="0"/>
            </a:endParaRPr>
          </a:p>
        </p:txBody>
      </p:sp>
      <p:sp>
        <p:nvSpPr>
          <p:cNvPr id="3" name="文本框 2"/>
          <p:cNvSpPr txBox="1"/>
          <p:nvPr/>
        </p:nvSpPr>
        <p:spPr>
          <a:xfrm>
            <a:off x="3924833" y="2808039"/>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立陶宛</a:t>
            </a:r>
            <a:endParaRPr lang="zh-CN" altLang="en-US" dirty="0"/>
          </a:p>
        </p:txBody>
      </p:sp>
      <p:sp>
        <p:nvSpPr>
          <p:cNvPr id="4" name="文本框 3"/>
          <p:cNvSpPr txBox="1"/>
          <p:nvPr/>
        </p:nvSpPr>
        <p:spPr>
          <a:xfrm>
            <a:off x="5761037" y="3456111"/>
            <a:ext cx="902811" cy="523220"/>
          </a:xfrm>
          <a:prstGeom prst="rect">
            <a:avLst/>
          </a:prstGeom>
          <a:noFill/>
        </p:spPr>
        <p:txBody>
          <a:bodyPr wrap="none" rtlCol="0">
            <a:spAutoFit/>
          </a:bodyPr>
          <a:lstStyle/>
          <a:p>
            <a:r>
              <a:rPr lang="en-US" altLang="zh-CN" b="1" dirty="0">
                <a:ea typeface="华文楷体" panose="02010600040101010101" pitchFamily="2" charset="-122"/>
              </a:rPr>
              <a:t>1991</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3186</Words>
  <Application>Microsoft Office PowerPoint</Application>
  <PresentationFormat>自定义</PresentationFormat>
  <Paragraphs>252</Paragraphs>
  <Slides>48</Slides>
  <Notes>14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48</vt:i4>
      </vt:variant>
    </vt:vector>
  </HeadingPairs>
  <TitlesOfParts>
    <vt:vector size="62"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1377</cp:revision>
  <dcterms:created xsi:type="dcterms:W3CDTF">2016-06-29T09:22:00Z</dcterms:created>
  <dcterms:modified xsi:type="dcterms:W3CDTF">2026-03-09T08:53:34Z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