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44"/>
  </p:notesMasterIdLst>
  <p:handoutMasterIdLst>
    <p:handoutMasterId r:id="rId45"/>
  </p:handoutMasterIdLst>
  <p:sldIdLst>
    <p:sldId id="2476" r:id="rId3"/>
    <p:sldId id="3800" r:id="rId4"/>
    <p:sldId id="3815" r:id="rId5"/>
    <p:sldId id="2478" r:id="rId6"/>
    <p:sldId id="3838" r:id="rId7"/>
    <p:sldId id="3865" r:id="rId8"/>
    <p:sldId id="3866" r:id="rId9"/>
    <p:sldId id="3867" r:id="rId10"/>
    <p:sldId id="3868" r:id="rId11"/>
    <p:sldId id="3869" r:id="rId12"/>
    <p:sldId id="3870" r:id="rId13"/>
    <p:sldId id="3871" r:id="rId14"/>
    <p:sldId id="3872" r:id="rId15"/>
    <p:sldId id="3873" r:id="rId16"/>
    <p:sldId id="3874" r:id="rId17"/>
    <p:sldId id="3875" r:id="rId18"/>
    <p:sldId id="3876" r:id="rId19"/>
    <p:sldId id="3877" r:id="rId20"/>
    <p:sldId id="3891" r:id="rId21"/>
    <p:sldId id="3664" r:id="rId22"/>
    <p:sldId id="3671" r:id="rId23"/>
    <p:sldId id="3878" r:id="rId24"/>
    <p:sldId id="3879" r:id="rId25"/>
    <p:sldId id="3880" r:id="rId26"/>
    <p:sldId id="3881" r:id="rId27"/>
    <p:sldId id="3882" r:id="rId28"/>
    <p:sldId id="3883" r:id="rId29"/>
    <p:sldId id="3884" r:id="rId30"/>
    <p:sldId id="3893" r:id="rId31"/>
    <p:sldId id="3849" r:id="rId32"/>
    <p:sldId id="3860" r:id="rId33"/>
    <p:sldId id="3861" r:id="rId34"/>
    <p:sldId id="3885" r:id="rId35"/>
    <p:sldId id="3886" r:id="rId36"/>
    <p:sldId id="3887" r:id="rId37"/>
    <p:sldId id="3888" r:id="rId38"/>
    <p:sldId id="3889" r:id="rId39"/>
    <p:sldId id="3890" r:id="rId40"/>
    <p:sldId id="3784" r:id="rId41"/>
    <p:sldId id="3780" r:id="rId42"/>
    <p:sldId id="2276" r:id="rId43"/>
  </p:sldIdLst>
  <p:sldSz cx="11522075" cy="6480175"/>
  <p:notesSz cx="6858000" cy="9144000"/>
  <p:custDataLst>
    <p:tags r:id="rId46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 varScale="1">
        <p:scale>
          <a:sx n="117" d="100"/>
          <a:sy n="117" d="100"/>
        </p:scale>
        <p:origin x="834" y="90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2026/2/25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4C63FE7-E350-4F14-972C-D83E3A26A349}" type="slidenum">
              <a:rPr lang="zh-CN" altLang="en-US" sz="1200" smtClean="0">
                <a:latin typeface="Calibri" panose="020F0502020204030204" pitchFamily="34" charset="0"/>
              </a:rPr>
              <a:t>39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40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41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4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905326"/>
            <a:ext cx="10980000" cy="66486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中古时期的亚洲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中古时期的亚洲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hyperlink" Target="../3.&#37197;&#22871;&#32451;&#20064;&#39064;/&#35838;&#21518;&#32032;&#20859;&#35780;&#20215;/04%20&#35838;&#21518;&#32032;&#20859;&#35780;&#20215;(&#22235;)%20%20%20&#20013;&#21476;&#26102;&#26399;&#30340;&#20122;&#27954;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1"/>
          <a:stretch>
            <a:fillRect/>
          </a:stretch>
        </p:blipFill>
        <p:spPr>
          <a:xfrm>
            <a:off x="-29757" y="0"/>
            <a:ext cx="11561992" cy="489572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5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15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16" name="梯形 15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5"/>
          <p:cNvSpPr/>
          <p:nvPr>
            <p:custDataLst>
              <p:tags r:id="rId6"/>
            </p:custDataLst>
          </p:nvPr>
        </p:nvSpPr>
        <p:spPr>
          <a:xfrm>
            <a:off x="-4962" y="4754899"/>
            <a:ext cx="11522074" cy="6281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反应热  焓变（基础课）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-29757" y="3600127"/>
            <a:ext cx="11561992" cy="288004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24000">
                <a:srgbClr val="0070C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梯形 22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副标题 1"/>
          <p:cNvSpPr txBox="1"/>
          <p:nvPr/>
        </p:nvSpPr>
        <p:spPr>
          <a:xfrm>
            <a:off x="-25057" y="4205339"/>
            <a:ext cx="11522075" cy="164352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中古时期的世界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　中古时期的亚洲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/>
          <p:nvPr>
            <p:custDataLst>
              <p:tags r:id="rId8"/>
            </p:custDataLst>
          </p:nvPr>
        </p:nvSpPr>
        <p:spPr>
          <a:xfrm>
            <a:off x="1945037" y="3108024"/>
            <a:ext cx="7714369" cy="830997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板块一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古代世界的文明</a:t>
            </a:r>
            <a:endParaRPr lang="zh-CN" altLang="en-US" sz="32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30317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5122" name="Picture 2" descr="扩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37" y="2231975"/>
            <a:ext cx="10692000" cy="159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88" y="2688623"/>
            <a:ext cx="684076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101" y="2688623"/>
            <a:ext cx="1260140" cy="3429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7668" y="264771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水稻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6207989" y="26138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中央集权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幕府政治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1475882"/>
          <a:ext cx="10692000" cy="4376489"/>
        </p:xfrm>
        <a:graphic>
          <a:graphicData uri="http://schemas.openxmlformats.org/drawingml/2006/table">
            <a:tbl>
              <a:tblPr/>
              <a:tblGrid>
                <a:gridCol w="1012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9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88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世纪，中央集权体制开始瓦解；庄园经济形成，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的重要性日益增强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8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12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世纪末，武士集团的首领源赖朝在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建立了自己的军事机构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幕府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11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以天皇为首的朝廷只保有名义上的中央政府称号，以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为首的幕府掌握实权；将军与武士结成主从关系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8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危机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17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世纪建立的德川幕府面对世界变局，意图以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加强统治，抵御外来影响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577461" y="148926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武士集团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345213" y="24840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镰仓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936533" y="365269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将军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126055" y="48242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锁国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古代朝鲜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541557"/>
          <a:ext cx="10692000" cy="3794762"/>
        </p:xfrm>
        <a:graphic>
          <a:graphicData uri="http://schemas.openxmlformats.org/drawingml/2006/table">
            <a:tbl>
              <a:tblPr/>
              <a:tblGrid>
                <a:gridCol w="1541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0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445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新罗统一朝鲜半岛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世纪末，新罗初步统一了朝鲜半岛，模仿中国建立了中央集权国家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513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高丽王朝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10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世纪初，新罗人王建建立高丽王朝。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仿效中国唐朝制度，在中央设三省六部，将地方划分为十道，推行土地国有，引入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选拔官员，中国的儒家经典和辞章之学广为传播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265093" y="42227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科举考试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15037" y="1471855"/>
          <a:ext cx="10692000" cy="2460308"/>
        </p:xfrm>
        <a:graphic>
          <a:graphicData uri="http://schemas.openxmlformats.org/drawingml/2006/table">
            <a:tbl>
              <a:tblPr/>
              <a:tblGrid>
                <a:gridCol w="1541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0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35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朝鲜王朝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14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世纪末，高丽大将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自立为王，迁都汉城，改国号为朝鲜。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16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世纪末，中朝军民联合抗击日本侵略，经过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7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年艰苦战斗，取得胜利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024" marR="200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689029" y="154789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李成桂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31504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【教材开发】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观察教材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P23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阿拉伯人商业活动示意图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图中可以看出阿拉伯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帝国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在传统亚欧非贸易中处于什么地位？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51955"/>
            <a:ext cx="8550356" cy="668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阿拉伯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帝国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是东西方贸易的中转站。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【视野拓展】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许多希腊著作，阿拉伯人不但加以保存，而且广为传播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中国的造纸术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印刷术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指南针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火药和印度的数字等也都是由阿拉伯人传入西方，促进了西方文化的发展。阿拉伯商人频繁来到中国，不仅带来了伊斯兰教，也带来了阿拉伯的数学和天文学知识。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摘编自熊家利《世界通史纲要</a:t>
            </a: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古代部分</a:t>
            </a: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根据上述材料指出阿拉伯人对待外来文化成果的态度。分析阿拉伯人在传播东西方文化方面作出了怎样的贡献。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36854"/>
            <a:ext cx="1069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态度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吸收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保存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传播。贡献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保存并传播了古希腊罗马文化；将中国的四大发明传入西方；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伊斯兰教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数学和天文学知识传入中国；将印度人发明的数字传到西方。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22299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【视野拓展】笈多帝国的统治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笈多帝国统治时期，国王是全国最高的统治者，并被神化为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最高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的神</a:t>
            </a:r>
            <a:r>
              <a:rPr lang="en-US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。全国划分为若干省，省下置县，县下设村，由中央分别派遣总督和县长管理。地方各级官员都直接或间接地受国王领导。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笈多帝国的主要宗教是什么？它的政治统治有何特点？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3943324"/>
            <a:ext cx="106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宗教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印度教。特点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实行中央集权的专制制度；地方上建立了等级分明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管理有序的行政系统。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【视野拓展】日本模仿唐朝服饰设计了日本民族服饰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9218" name="Picture 2" descr="2025LS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763" y="1547899"/>
            <a:ext cx="4932548" cy="408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47080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材料说明了什么？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359148"/>
            <a:ext cx="106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日本服饰和唐朝服饰有很大的相似性，表明唐朝文化对日本产生了深远影响。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88414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了解伊斯兰教的创立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印度教的形成过程，从时空观念的角度认识宗教文明的多样性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通过阿拉伯帝国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奥斯曼帝国的扩张，从唯物史观的角度认识其对东西方文化交流的重要作用和影响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3.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掌握古代日本</a:t>
            </a:r>
            <a:r>
              <a:rPr lang="zh-CN" altLang="zh-CN" dirty="0"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朝鲜仿效中国建立中央集权制度，日本的幕府制度等，从史料实证的角度认识人类政治文明的多样性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422275" y="1547946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东西方文化交流的桥梁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5037" y="2220476"/>
            <a:ext cx="10692000" cy="3254032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史料一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阿拉伯的统治者对异族文化的宽容态度促成了中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古时期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阿拉伯科学的进步。在地理上，阿拉伯联系了东方和西方；在文化上，阿拉伯在东西方之间承当了科学文化交流的桥梁——中国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印度的科学文化有很大一部分是通过阿拉伯人传入欧洲的；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在历史上，阿拉伯文化对欧洲科学的发展也起了承上启下的作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阿拉伯的文化是在同时吸收了古希腊和古东方文化的基础上产生的，阿拉伯科学形成的过程本身就是东西方文化的一次大融合。</a:t>
            </a:r>
            <a:endParaRPr lang="en-US" altLang="zh-CN" kern="100" spc="-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摘编自罗斌《全球通史荟要》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根据史料一并结合所学知识，指出阿拉伯文化的特点。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9199" y="3924163"/>
            <a:ext cx="93482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开放性；兼容性；多元性；创新性。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奥斯曼帝国发展的过程中，对外出口山羊毛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皮革制品和兽皮，还有地毯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矿产品也是奥斯曼帝国对外贸易的重要商品之一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铅被出口到西方和埃及；铜也被卖给热那亚人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在出口金属的同时，奥斯曼帝国也进口金属，如铁和锡，这些都是用于铸造火炮必需的金属。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spc="-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spc="-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摘编自张楚乔《奥斯曼帝国崛起研究</a:t>
            </a:r>
            <a:r>
              <a:rPr lang="en-US" altLang="zh-CN" kern="100" spc="-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spc="-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从文明交往角度探析》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史料三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奥斯曼帝国地处东西文明交汇处，并掌握东西文明的陆上交通线达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个世纪之久。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摘编自宋保军《奥斯曼帝国与</a:t>
            </a: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16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世纪中期旧商路的贸易复兴》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综合史料二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三和所学知识，分析指出奥斯曼帝国在东西方贸易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文化交流中的作用。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3945066"/>
            <a:ext cx="1069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一方面，成为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东西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贸易的中心枢纽，一度成为东西方经济文化交流中心；另一方面，控制传统东西方商路，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一定程度上阻碍了东西方贸易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的发展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阿拉伯</a:t>
            </a:r>
            <a:r>
              <a:rPr lang="zh-CN" altLang="en-US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对世界文化的贡献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存并传播了古代文化。在西罗马帝国灭亡前后的长期动乱中，许多古希腊罗马的文献通过拜占庭流传到阿拉伯帝国。阿拉伯学者将许多古代作品译成阿拉伯文。西欧人后来是通过阿拉伯文译本才又重新认识古希腊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罗马文化的。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阿拉伯人足迹遍及亚欧非三大洲，成为东西方文化沟通的媒介。他们把古代印度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文化成就介绍到西方，又把阿拉伯的科学成就和伊斯兰教传播到东方。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77802"/>
            <a:ext cx="10692000" cy="193033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阿拉伯人不但善于吸收其他文化，而且还在钻研的基础上加以发展，在数学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天文学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医学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物理学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建筑学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文学等方面，都取得了巨大成就。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073440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脍炙人口的《天方夜谭》以波斯的《一千个故事》为基础，吸收印度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希伯来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埃及和阿拉伯等地的民间故事，生动再现了阿拉伯帝国境内各族人民，以及印度和中国等东方各国的风土人情和社会制度。这反映出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．阿拉伯文化兼容并包，吸收并传承了古代世界文化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．阿拉伯人在东西方交流中发挥了桥梁纽带作用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．阿拉伯融汇不同地区文明，形成独特的民族文化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．阿拉伯帝国的军事扩张客观上促进了文化交流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36361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根据材料可知，《天方夜谭》中含有波斯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印度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希伯来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埃及和中国等国或民族的文化元素，这体现了阿拉伯文化吸收并传承了古代世界文化，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项正确；材料并非体现阿拉伯人在东西方交流中的作用，排除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项；材料没有体现阿拉伯独特的民族文化的形成，排除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项；材料并未提及阿拉伯的军事扩张，排除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奥斯曼帝国建立后，不断吸收基督教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希腊罗马的古典文化传统和西亚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北非等地的文化，并继承了东罗马帝国及伊斯兰文化，借鉴地中海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黑海周边地区的传统，创造出自己独具特色的文化。材料意在说明奥斯曼帝国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．发展成为地跨亚非欧的大帝国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．推动了伊斯兰文明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兴起与发展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．成为东西方文明交融的桥梁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．成为文艺复兴运动的起源地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6802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材料说明奥斯曼帝国融合了东西方的文化，成为东西方文明交融的桥梁，故选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项；材料没有反映奥斯曼帝国的疆域，排除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项；奥斯曼帝国继承了伊斯兰文化，而不是推动伊斯兰文化的兴起，排除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项；文艺复兴运动的起源地是意大利，不是奥斯曼帝国，排除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D42FEE-1A38-AED9-6937-AB6D49A48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0" y="2592015"/>
            <a:ext cx="10096500" cy="187642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467779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中古时期的东亚文明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140346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史料一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在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世纪下半叶，日本国内出现统治危机。日本统治阶级中具有革新思想的人物主张参照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中国的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隋唐建制，局部调整生产关系，进而实行全面的社会改革。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646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大化二年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，孝德天皇任用一些从中国归来的留学生，针对日本的政治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经济问题，进行了一系列的改革。日本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由此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建立了中央集权的封建国家，实现了从奴隶社会向封建社会的过渡。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摘编自张玉祥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禹硕基《论日本奴隶制向封建制的过渡》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根据史料一，日本是如何应对统治危机的？对日本产生了怎样的影响？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037" y="2015951"/>
            <a:ext cx="10692000" cy="1961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应对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日本任用从中国归来的留学生，进行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大化改新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；学习中国隋唐政治经济制度，解决统治危机。影响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建立起中央集权国家，使日本从奴隶社会向封建社会过渡，推动了日本的进步。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00363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唐朝与新罗保持了长期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频繁的友好往来。但从文献史料中，我们只知道朝鲜半岛一方港口有唐恩浦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党项城等，而且其均为朝鲜半岛人士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入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唐的出发地。然而，入唐使者返回着陆地是何处？人们知道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得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并不多，也没有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对此给予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应有的关注。金石碑志史料提供了新罗僧侣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使者返回港口的相关资料。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摘编自拜根兴《朝鲜半岛现存金石碑志与古代中韩交往》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根据史料二，指出新罗与唐朝友好交往的方式，说明金石碑志史料的价值。结合所学知识，简述高丽王朝仿效唐朝制度的表现。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15951"/>
            <a:ext cx="1069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方式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海外贸易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派遣遣唐使和留学生等。价值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金石碑志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研究唐朝与新罗之间的往来提供了重要的一手史料。表现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在中央设置三省六部，将地方划分为十道，推行土地国有，引入科举考试选拔官员，中国的儒家经典和辞章之学广为传播。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古代中国对东亚的影响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826012"/>
              </p:ext>
            </p:extLst>
          </p:nvPr>
        </p:nvGraphicFramePr>
        <p:xfrm>
          <a:off x="415038" y="1547899"/>
          <a:ext cx="10691999" cy="3429484"/>
        </p:xfrm>
        <a:graphic>
          <a:graphicData uri="http://schemas.openxmlformats.org/drawingml/2006/table">
            <a:tbl>
              <a:tblPr/>
              <a:tblGrid>
                <a:gridCol w="809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56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途径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各国派学者或使者来华学习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847"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仿照中国建立中央集权国家，实行科举制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36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在小农经济的基础上，推行土地国有制，加强国家对土地和农民的控制，以此扩大国家税源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8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以汉字为基础，创造各民族</a:t>
                      </a:r>
                      <a:r>
                        <a:rPr lang="zh-CN" alt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自己的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文字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1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教育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以儒家经典为教材，建立从中央到地方的儒学教育机构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6316" marR="163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582291"/>
              </p:ext>
            </p:extLst>
          </p:nvPr>
        </p:nvGraphicFramePr>
        <p:xfrm>
          <a:off x="415037" y="1372483"/>
          <a:ext cx="10691999" cy="2191640"/>
        </p:xfrm>
        <a:graphic>
          <a:graphicData uri="http://schemas.openxmlformats.org/drawingml/2006/table">
            <a:tbl>
              <a:tblPr/>
              <a:tblGrid>
                <a:gridCol w="906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1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086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1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2933" marR="629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习俗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2933" marR="629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儒家思想渗透到社会意识形态和生活习俗中，衣食住行都受</a:t>
                      </a:r>
                      <a:r>
                        <a:rPr lang="zh-CN" altLang="en-US" sz="2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lang="zh-CN" sz="2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的影响</a:t>
                      </a:r>
                      <a:endParaRPr lang="zh-CN" sz="1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2933" marR="629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117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600" b="1" kern="100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1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2933" marR="629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东亚各国主动学习；影响广泛，持续而深刻；集中在律令制度</a:t>
                      </a:r>
                      <a:r>
                        <a:rPr lang="zh-CN" sz="26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儒学方面；各国吸收中华文化之后实现了本土化</a:t>
                      </a:r>
                      <a:endParaRPr lang="zh-CN" sz="10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2933" marR="629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世纪中叶，新罗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今朝鲜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半岛地区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在中央设执事省，地方设州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郡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县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乡，采用科举制选拔官吏，以《左传》《礼记》《孝经》为主考科目。这反映了当时的朝鲜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．民族意识淡薄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．仿效唐朝制度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．重视制度创新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．对外交往频繁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0681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(2)(2024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黑吉辽卷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)1069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年，日本后三条天皇颁布法令，规定取缔非法庄园。为此，天皇成立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记录庄园券契所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，任命亲信担任官员，对庄园文书进行严格审查。如果庄园领主相关文书不全，其庄园将被没收。这一措施意在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．遏制地方官员贪腐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．稳定封建主从关系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．维护法律政令统一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．加强朝廷经济基础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53643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1930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并结合所学知识可知，随着庄园制的不断发展，庄园之间以及庄园与国家各级政权之间的矛盾和斗争日趋突出，有实力的庄园主为保护自己的利益，甚至兼并其他庄园，将一部分农民武装起来；将文书不全的庄园没收为公有。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朝廷掌握的状元迅速增加，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这有利于加强朝廷的经济基础，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项正确。材料所述与地方官员贪腐无关，且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遏制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的表述过于绝对，排除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项；材料所示措施是为了打击庄园主，并未起到稳定封建主从关系的作用，排除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项；材料未涉及法律政令的内容，排除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36261"/>
            <a:ext cx="745648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/>
          <p:nvPr/>
        </p:nvPicPr>
        <p:blipFill>
          <a:blip r:embed="rId4"/>
          <a:stretch>
            <a:fillRect/>
          </a:stretch>
        </p:blipFill>
        <p:spPr>
          <a:xfrm>
            <a:off x="3387725" y="1548130"/>
            <a:ext cx="5137150" cy="42608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kern="10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阿拉伯帝国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2339987"/>
          <a:ext cx="10691999" cy="3744416"/>
        </p:xfrm>
        <a:graphic>
          <a:graphicData uri="http://schemas.openxmlformats.org/drawingml/2006/table">
            <a:tbl>
              <a:tblPr/>
              <a:tblGrid>
                <a:gridCol w="891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4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427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 </a:t>
                      </a: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1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最高统治者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掌握政治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军事和宗教大权，下设各部大臣，分掌行政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和宗教等方面的事务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49" name="Picture 1" descr="清换22-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557" y="2477619"/>
            <a:ext cx="694055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176861" y="498385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哈里发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869049" y="554417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财政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2605" y="3519652"/>
            <a:ext cx="1381125" cy="2667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03087" y="34529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伊斯兰教</a:t>
            </a:r>
            <a:endParaRPr lang="zh-CN" alt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72335"/>
            <a:ext cx="6400800" cy="49936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中古时期的亚洲</a:t>
            </a:r>
          </a:p>
        </p:txBody>
      </p:sp>
      <p:sp>
        <p:nvSpPr>
          <p:cNvPr id="33" name="矩形 32">
            <a:hlinkClick r:id="rId7" action="ppaction://hlinkfile"/>
          </p:cNvPr>
          <p:cNvSpPr/>
          <p:nvPr/>
        </p:nvSpPr>
        <p:spPr>
          <a:xfrm>
            <a:off x="-9525" y="-25214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r>
              <a:rPr lang="en-US" altLang="zh-CN" b="1" dirty="0">
                <a:solidFill>
                  <a:prstClr val="white"/>
                </a:solidFill>
              </a:rPr>
              <a:t>1</a:t>
            </a:r>
            <a:endParaRPr lang="zh-CN" altLang="en-US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6" y="729058"/>
          <a:ext cx="10692001" cy="2691049"/>
        </p:xfrm>
        <a:graphic>
          <a:graphicData uri="http://schemas.openxmlformats.org/drawingml/2006/table">
            <a:tbl>
              <a:tblPr/>
              <a:tblGrid>
                <a:gridCol w="809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9490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手工业和商业得到很大发展，陆上和海上贸易繁荣；都城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是当时世界上最大的城市之一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1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阿拉伯人吸收被征服地区的文化，在多个领域取得重要成就；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和旅行家成为东西方文化交流的桥梁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3887" marR="33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80617" y="152257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巴格达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700697" y="283887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阿拉伯商人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133713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奥斯曼帝国的兴起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兴起</a:t>
            </a:r>
            <a:r>
              <a:rPr lang="zh-CN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13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世纪兴起；</a:t>
            </a: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1453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年，灭亡拜占庭帝国，定都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世纪后期，建立起地跨亚非欧三洲的大帝国。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统治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最高统治者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既是宗教领袖，又是国家和军队的主宰，还是全国土地的最高所有者。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和封建主是统治阶级，工商业者和农民承担各种苛捐杂税。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7361" y="136787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伊斯坦布尔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808709" y="359379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苏丹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72505" y="46908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宗教上层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20313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15—16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世纪，伊斯坦布尔成为东西方经济文化交流中心。帝国控制了连接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的商路，对过往商品征收重税，东西方之间的贸易受到一定影响。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6741" y="15352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亚欧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30317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南亚与东亚的国家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4770755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南亚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8" y="2099907"/>
          <a:ext cx="10691999" cy="3660458"/>
        </p:xfrm>
        <a:graphic>
          <a:graphicData uri="http://schemas.openxmlformats.org/drawingml/2006/table">
            <a:tbl>
              <a:tblPr/>
              <a:tblGrid>
                <a:gridCol w="1889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0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8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58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孔雀帝国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公元前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一度统一南亚大部分地区。其衰落后，印度再度分裂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笈多帝国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di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spc="-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帝国政局稳定，经济繁荣，国王直接控制恒河中下游地区，但政令不够统一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逐渐成为印度的主要宗教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721477" y="450022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印度教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15038" y="1111815"/>
          <a:ext cx="10691999" cy="2380298"/>
        </p:xfrm>
        <a:graphic>
          <a:graphicData uri="http://schemas.openxmlformats.org/drawingml/2006/table">
            <a:tbl>
              <a:tblPr/>
              <a:tblGrid>
                <a:gridCol w="1889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0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8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302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德里苏丹国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13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770755" algn="l"/>
                        </a:tabLs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为国教；最高统治者称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，握有最高行政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立法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司法和军事权力；地方划分为行省，行省总督由苏丹任命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4" marR="259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52925" y="169191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伊斯兰教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937501" y="169191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苏丹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2824</Words>
  <Application>Microsoft Office PowerPoint</Application>
  <PresentationFormat>自定义</PresentationFormat>
  <Paragraphs>204</Paragraphs>
  <Slides>41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HelveticaNeueLT Pro 67 MdCn</vt:lpstr>
      <vt:lpstr>等线</vt:lpstr>
      <vt:lpstr>等线 Light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星炽 朱</cp:lastModifiedBy>
  <cp:revision>1347</cp:revision>
  <dcterms:created xsi:type="dcterms:W3CDTF">2016-06-29T09:22:00Z</dcterms:created>
  <dcterms:modified xsi:type="dcterms:W3CDTF">2026-02-25T12:02:14Z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2052-12.1.0.23542</vt:lpwstr>
  </property>
</Properties>
</file>