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52"/>
  </p:notesMasterIdLst>
  <p:handoutMasterIdLst>
    <p:handoutMasterId r:id="rId53"/>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77" r:id="rId20"/>
    <p:sldId id="3891" r:id="rId21"/>
    <p:sldId id="3892" r:id="rId22"/>
    <p:sldId id="3893" r:id="rId23"/>
    <p:sldId id="3894" r:id="rId24"/>
    <p:sldId id="3898" r:id="rId25"/>
    <p:sldId id="3895" r:id="rId26"/>
    <p:sldId id="3897" r:id="rId27"/>
    <p:sldId id="3664" r:id="rId28"/>
    <p:sldId id="3671" r:id="rId29"/>
    <p:sldId id="3878" r:id="rId30"/>
    <p:sldId id="3879" r:id="rId31"/>
    <p:sldId id="3880" r:id="rId32"/>
    <p:sldId id="3881" r:id="rId33"/>
    <p:sldId id="3902" r:id="rId34"/>
    <p:sldId id="3882" r:id="rId35"/>
    <p:sldId id="3883" r:id="rId36"/>
    <p:sldId id="3884" r:id="rId37"/>
    <p:sldId id="3899" r:id="rId38"/>
    <p:sldId id="3900" r:id="rId39"/>
    <p:sldId id="3901" r:id="rId40"/>
    <p:sldId id="3849" r:id="rId41"/>
    <p:sldId id="3860" r:id="rId42"/>
    <p:sldId id="3861" r:id="rId43"/>
    <p:sldId id="3885" r:id="rId44"/>
    <p:sldId id="3886" r:id="rId45"/>
    <p:sldId id="3887" r:id="rId46"/>
    <p:sldId id="3888" r:id="rId47"/>
    <p:sldId id="3889" r:id="rId48"/>
    <p:sldId id="3784" r:id="rId49"/>
    <p:sldId id="3780" r:id="rId50"/>
    <p:sldId id="2276" r:id="rId51"/>
  </p:sldIdLst>
  <p:sldSz cx="11522075" cy="6480175"/>
  <p:notesSz cx="6858000" cy="9144000"/>
  <p:custDataLst>
    <p:tags r:id="rId5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47</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slide" Target="../slides/slide26.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8</a:t>
            </a:r>
            <a:r>
              <a:rPr lang="zh-CN" altLang="en-US" sz="1600">
                <a:solidFill>
                  <a:srgbClr val="F2F2F2"/>
                </a:solidFill>
                <a:latin typeface="微软雅黑" panose="020B0503020204020204" pitchFamily="34" charset="-122"/>
                <a:ea typeface="微软雅黑" panose="020B0503020204020204" pitchFamily="34" charset="-122"/>
              </a:rPr>
              <a:t>课　欧洲的思想解放运动</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8</a:t>
            </a:r>
            <a:r>
              <a:rPr lang="zh-CN" altLang="en-US" sz="1400" b="1">
                <a:solidFill>
                  <a:srgbClr val="C0472D"/>
                </a:solidFill>
                <a:latin typeface="微软雅黑" panose="020B0503020204020204" pitchFamily="34" charset="-122"/>
                <a:ea typeface="微软雅黑" panose="020B0503020204020204" pitchFamily="34" charset="-122"/>
              </a:rPr>
              <a:t>课　欧洲的思想解放运动</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08%20&#35838;&#21518;&#32032;&#20859;&#35780;&#20215;(&#20843;)%20%20%20&#27431;&#27954;&#30340;&#24605;&#24819;&#35299;&#25918;&#36816;&#21160;.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第四单元　资本主义制度的确立</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8</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欧洲的思想解放运动</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板块二  走向近代的世界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进一步解放了人们的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，传播和发展了人文主义。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有利于欧洲</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的成长。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政治文化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推动了欧洲</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的形成和文化教育事业的发展。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220977" y="153416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思想</a:t>
            </a:r>
            <a:endParaRPr lang="zh-CN" altLang="en-US" dirty="0"/>
          </a:p>
        </p:txBody>
      </p:sp>
      <p:sp>
        <p:nvSpPr>
          <p:cNvPr id="4" name="文本框 3"/>
          <p:cNvSpPr txBox="1"/>
          <p:nvPr/>
        </p:nvSpPr>
        <p:spPr>
          <a:xfrm>
            <a:off x="3780817" y="216293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a:t>
            </a:r>
            <a:endParaRPr lang="zh-CN" altLang="en-US" dirty="0"/>
          </a:p>
        </p:txBody>
      </p:sp>
      <p:sp>
        <p:nvSpPr>
          <p:cNvPr id="5" name="文本框 4"/>
          <p:cNvSpPr txBox="1"/>
          <p:nvPr/>
        </p:nvSpPr>
        <p:spPr>
          <a:xfrm>
            <a:off x="4376630" y="281396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民族国家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近代科学的兴起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随着文艺复兴和宗教改革的深入发展，人们对</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的认识也产生了革命性变化。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主要成就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天文学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波兰天文学家哥白尼提出</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，否定天主教会宣扬的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地心说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，建立起一种新的宇宙观。</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073405" y="151189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自然界</a:t>
            </a:r>
            <a:endParaRPr lang="zh-CN" altLang="en-US" dirty="0"/>
          </a:p>
        </p:txBody>
      </p:sp>
      <p:sp>
        <p:nvSpPr>
          <p:cNvPr id="4" name="文本框 3"/>
          <p:cNvSpPr txBox="1"/>
          <p:nvPr/>
        </p:nvSpPr>
        <p:spPr>
          <a:xfrm>
            <a:off x="6553125" y="3456111"/>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日心说</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物理学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英国科学家</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solidFill>
                  <a:prstClr val="black"/>
                </a:solidFill>
                <a:latin typeface="Times New Roman" panose="02020603050405020304" pitchFamily="18" charset="0"/>
                <a:cs typeface="Times New Roman" panose="02020603050405020304" pitchFamily="18" charset="0"/>
              </a:rPr>
              <a:t>发现万有引力定律，确立了较为完整的力学体系，为近代物理学的发展奠定了基础。</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(3)</a:t>
            </a:r>
            <a:r>
              <a:rPr lang="zh-CN" altLang="zh-CN" kern="100" dirty="0">
                <a:solidFill>
                  <a:prstClr val="black"/>
                </a:solidFill>
                <a:latin typeface="Times New Roman" panose="02020603050405020304" pitchFamily="18" charset="0"/>
                <a:cs typeface="Times New Roman" panose="02020603050405020304" pitchFamily="18" charset="0"/>
              </a:rPr>
              <a:t>其他方面</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近代科学在光学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热学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电磁学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解剖学等领域也取得了巨大进步。</a:t>
            </a:r>
            <a:endParaRPr lang="zh-CN" altLang="en-US" dirty="0"/>
          </a:p>
        </p:txBody>
      </p:sp>
      <p:sp>
        <p:nvSpPr>
          <p:cNvPr id="3" name="文本框 2"/>
          <p:cNvSpPr txBox="1"/>
          <p:nvPr/>
        </p:nvSpPr>
        <p:spPr>
          <a:xfrm>
            <a:off x="4229799" y="88075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牛顿</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科学革命形成了重视经验和事实的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思维方式。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确立了通过观察</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分析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归纳和综合等基本途径发现自然规律的科学方法。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科学革命促进了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和社会进步。</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165548" y="153096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理性化</a:t>
            </a:r>
            <a:endParaRPr lang="zh-CN" altLang="en-US" dirty="0"/>
          </a:p>
        </p:txBody>
      </p:sp>
      <p:sp>
        <p:nvSpPr>
          <p:cNvPr id="4" name="文本框 3"/>
          <p:cNvSpPr txBox="1"/>
          <p:nvPr/>
        </p:nvSpPr>
        <p:spPr>
          <a:xfrm>
            <a:off x="3871895" y="217312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实验</a:t>
            </a:r>
            <a:endParaRPr lang="zh-CN" altLang="en-US" dirty="0"/>
          </a:p>
        </p:txBody>
      </p:sp>
      <p:sp>
        <p:nvSpPr>
          <p:cNvPr id="5" name="文本框 4"/>
          <p:cNvSpPr txBox="1"/>
          <p:nvPr/>
        </p:nvSpPr>
        <p:spPr>
          <a:xfrm>
            <a:off x="3384773" y="343071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思想解放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启蒙运动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宗教改革和近代科学的发展，人们的思想得到进一步解放，新兴资产阶级要求摆脱专制王权和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的思想束缚。</a:t>
            </a:r>
            <a:endParaRPr lang="zh-CN" altLang="zh-CN" sz="1050" kern="100" dirty="0">
              <a:latin typeface="宋体" panose="02010600030101010101" pitchFamily="2" charset="-122"/>
              <a:cs typeface="Courier New" panose="02070309020205020404" pitchFamily="49" charset="0"/>
            </a:endParaRPr>
          </a:p>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实质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和科学的光芒，驱散蒙昧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迷信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宗教狂热和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带来的黑暗。</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001397" y="215996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教会</a:t>
            </a:r>
            <a:endParaRPr lang="zh-CN" altLang="en-US" dirty="0"/>
          </a:p>
        </p:txBody>
      </p:sp>
      <p:sp>
        <p:nvSpPr>
          <p:cNvPr id="4" name="文本框 3"/>
          <p:cNvSpPr txBox="1"/>
          <p:nvPr/>
        </p:nvSpPr>
        <p:spPr>
          <a:xfrm>
            <a:off x="2124633" y="345611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理性</a:t>
            </a:r>
            <a:endParaRPr lang="zh-CN" altLang="en-US" dirty="0"/>
          </a:p>
        </p:txBody>
      </p:sp>
      <p:sp>
        <p:nvSpPr>
          <p:cNvPr id="5" name="文本框 4"/>
          <p:cNvSpPr txBox="1"/>
          <p:nvPr/>
        </p:nvSpPr>
        <p:spPr>
          <a:xfrm>
            <a:off x="10117521" y="3430710"/>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专制</a:t>
            </a:r>
            <a:endParaRPr lang="zh-CN" altLang="en-US" dirty="0"/>
          </a:p>
        </p:txBody>
      </p:sp>
      <p:sp>
        <p:nvSpPr>
          <p:cNvPr id="6" name="文本框 5"/>
          <p:cNvSpPr txBox="1"/>
          <p:nvPr/>
        </p:nvSpPr>
        <p:spPr>
          <a:xfrm>
            <a:off x="415037" y="410204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统治</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精神内核</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，强调独立思考与自主精神。</a:t>
            </a:r>
            <a:endParaRPr lang="zh-CN" altLang="zh-CN" sz="1050" kern="100" dirty="0">
              <a:latin typeface="宋体" panose="02010600030101010101" pitchFamily="2" charset="-122"/>
              <a:cs typeface="Courier New" panose="02070309020205020404" pitchFamily="49" charset="0"/>
            </a:endParaRPr>
          </a:p>
        </p:txBody>
      </p:sp>
      <p:pic>
        <p:nvPicPr>
          <p:cNvPr id="5122" name="Picture 2" descr="清换22-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591" y="1511895"/>
            <a:ext cx="8028892" cy="2277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2916721" y="410418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理性</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代表人物及主张</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明-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037" y="1655911"/>
            <a:ext cx="10692000" cy="253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15037" y="4176134"/>
            <a:ext cx="10062524" cy="668709"/>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C</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E</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B</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A</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⑤</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D</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6.</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进一步解放了人们的思想，为</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的建立作了理论准备和舆论宣传。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直接推动了美国独立战争和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，有助于在这些国家建立资产阶级统治。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成为殖民地半殖民地人民争取民族独立的精神武器。</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494211" y="1522498"/>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资本主义制度</a:t>
            </a:r>
            <a:endParaRPr lang="zh-CN" altLang="en-US" dirty="0"/>
          </a:p>
        </p:txBody>
      </p:sp>
      <p:sp>
        <p:nvSpPr>
          <p:cNvPr id="4" name="文本框 3"/>
          <p:cNvSpPr txBox="1"/>
          <p:nvPr/>
        </p:nvSpPr>
        <p:spPr>
          <a:xfrm>
            <a:off x="5168039" y="2801291"/>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法国大革命</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概念阐释</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人文主义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人文主义</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强调</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对人的个性的关怀，注重维护人的尊严，提倡宽容的世俗文化，反对暴力与歧视，主张自由平等和宣扬自我价值，并发展为一种哲学思潮与世界观。</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【视野拓展】人文精神</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人是一件多么了不起的杰作！多么高贵的理性！多么伟大的力量！多么优美的仪表！多么优雅的举动！在行为上多么像一个天使！在智慧上多么像一个天神！宇宙的精华！万物的灵长！</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莎士比亚《哈姆雷特》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材料反映的人文精神的核心是什么？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4616706"/>
            <a:ext cx="8225726"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以人为中心，突出人的价值和地位。</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452130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了解欧洲资本主义的发展，从唯物史观的角度认识文艺复兴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宗教改革和启蒙运动兴起的原因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比较文艺复兴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宗教改革和启蒙运动，对三者的异同作出正确的历史解释</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了解文艺复兴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宗教改革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启蒙运动与近代科学的关系，从史料实证的角度认识近代科学的兴起与近代思想解放的关系</a:t>
            </a:r>
            <a:endParaRPr lang="zh-CN" altLang="zh-CN" sz="1050" kern="100" dirty="0">
              <a:latin typeface="宋体" panose="02010600030101010101" pitchFamily="2" charset="-122"/>
              <a:cs typeface="Courier New" panose="02070309020205020404" pitchFamily="49" charset="0"/>
            </a:endParaRPr>
          </a:p>
          <a:p>
            <a:pPr>
              <a:lnSpc>
                <a:spcPct val="130000"/>
              </a:lnSpc>
            </a:pPr>
            <a:r>
              <a:rPr lang="en-US" altLang="zh-CN" dirty="0">
                <a:latin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了解近代思想家和科学家的事迹，从家国情怀的角度认识他们为思想解放和科学发展献身的精神</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【思维拓展】文艺复兴的局限性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社会</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对人文主义</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过分推崇，</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导致</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文艺复兴晚期个人私欲的膨胀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泛滥和社会混乱。同时，文艺复兴没有彻底抛弃宗教</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外衣，对反封建斗争产生了一定的消极影响。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0313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 P49 </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路德与神圣罗马帝国皇帝辩论的场景</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绘画作品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，指出马丁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路德的观点，并说明这场辩论的影响。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86667"/>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观点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因信称义</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建立民族教会和廉俭教会，力主用民族语言进行宗教活动。影响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进一步解放了人们的思想，传播和发展了人文主义，有利于欧洲资本主义的</a:t>
            </a:r>
            <a:r>
              <a:rPr lang="zh-CN" altLang="en-US" b="1" kern="100" dirty="0">
                <a:solidFill>
                  <a:schemeClr val="tx1"/>
                </a:solidFill>
                <a:ea typeface="华文楷体" panose="02010600040101010101" pitchFamily="2" charset="-122"/>
                <a:cs typeface="Times New Roman" panose="02020603050405020304" pitchFamily="18" charset="0"/>
              </a:rPr>
              <a:t>发展</a:t>
            </a:r>
            <a:r>
              <a:rPr lang="zh-CN" altLang="zh-CN" b="1" kern="100" dirty="0">
                <a:solidFill>
                  <a:schemeClr val="tx1"/>
                </a:solidFill>
                <a:ea typeface="华文楷体" panose="02010600040101010101" pitchFamily="2" charset="-122"/>
                <a:cs typeface="Times New Roman" panose="02020603050405020304" pitchFamily="18" charset="0"/>
              </a:rPr>
              <a:t>，推动了欧洲民族国家的形成和文化教育事业的发展。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36236"/>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【认知升华】宗教改革中人文主义的内涵</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反对天主教会的宗教特权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精神禁锢和腐败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，主张人的个性解放，使人从罗马天主教会</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罗马教廷</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的宗教枷锁中解脱出来，获得更多的个人自由。</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【图解历史】启蒙运动的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理性</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pic>
        <p:nvPicPr>
          <p:cNvPr id="3" name="图片 2"/>
          <p:cNvPicPr/>
          <p:nvPr/>
        </p:nvPicPr>
        <p:blipFill>
          <a:blip r:embed="rId2"/>
          <a:stretch>
            <a:fillRect/>
          </a:stretch>
        </p:blipFill>
        <p:spPr>
          <a:xfrm>
            <a:off x="2232660" y="1799590"/>
            <a:ext cx="6476365" cy="303593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【易混易错】哥白尼与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日心说</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副标题 1"/>
          <p:cNvSpPr txBox="1">
            <a:spLocks/>
          </p:cNvSpPr>
          <p:nvPr/>
        </p:nvSpPr>
        <p:spPr>
          <a:xfrm>
            <a:off x="415037" y="1475891"/>
            <a:ext cx="10692000" cy="1284006"/>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哥白尼的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日心说</a:t>
            </a:r>
            <a:r>
              <a:rPr lang="en-US" altLang="zh-CN" kern="100" dirty="0">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在今天看来</a:t>
            </a:r>
            <a:r>
              <a:rPr lang="zh-CN" altLang="zh-CN" kern="100" dirty="0">
                <a:latin typeface="Times New Roman" panose="02020603050405020304" pitchFamily="18" charset="0"/>
                <a:cs typeface="Times New Roman" panose="02020603050405020304" pitchFamily="18" charset="0"/>
              </a:rPr>
              <a:t>并不</a:t>
            </a:r>
            <a:r>
              <a:rPr lang="zh-CN" altLang="en-US" kern="100" dirty="0">
                <a:latin typeface="Times New Roman" panose="02020603050405020304" pitchFamily="18" charset="0"/>
                <a:cs typeface="Times New Roman" panose="02020603050405020304" pitchFamily="18" charset="0"/>
              </a:rPr>
              <a:t>完全</a:t>
            </a:r>
            <a:r>
              <a:rPr lang="zh-CN" altLang="zh-CN" kern="100" dirty="0">
                <a:latin typeface="Times New Roman" panose="02020603050405020304" pitchFamily="18" charset="0"/>
                <a:cs typeface="Times New Roman" panose="02020603050405020304" pitchFamily="18" charset="0"/>
              </a:rPr>
              <a:t>正确，但为什么它的提出仍被认为是近代科学的独立宣言？</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1023" y="2704615"/>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哥白尼提出</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日心说</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，否定了教会宣扬的</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地心说</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，建立起一种新的宇宙观，有利于冲破教会对科学的束缚，从而促进了</a:t>
            </a:r>
            <a:r>
              <a:rPr lang="zh-CN" altLang="en-US" b="1" kern="100" dirty="0">
                <a:solidFill>
                  <a:schemeClr val="tx1"/>
                </a:solidFill>
                <a:ea typeface="华文楷体" panose="02010600040101010101" pitchFamily="2" charset="-122"/>
                <a:cs typeface="Times New Roman" panose="02020603050405020304" pitchFamily="18" charset="0"/>
              </a:rPr>
              <a:t>近代</a:t>
            </a:r>
            <a:r>
              <a:rPr lang="zh-CN" altLang="zh-CN" b="1" kern="100" dirty="0">
                <a:solidFill>
                  <a:schemeClr val="tx1"/>
                </a:solidFill>
                <a:ea typeface="华文楷体" panose="02010600040101010101" pitchFamily="2" charset="-122"/>
                <a:cs typeface="Times New Roman" panose="02020603050405020304" pitchFamily="18" charset="0"/>
              </a:rPr>
              <a:t>科学的发展。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P50</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史料阅读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，从史料中你能得出什么认识？</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卢梭坚持社会契约论。人民根据个人意志产生公共意志。如果当权者走向公共意志的反面，那么社会契约就遭到破坏；人民有权决定和变更政府形式和执政者的权力，包括用起义的手段推翻统治者。</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22275" y="1579484"/>
            <a:ext cx="10702925" cy="62478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600" b="1" kern="100" dirty="0">
                <a:solidFill>
                  <a:schemeClr val="tx1"/>
                </a:solidFill>
                <a:ea typeface="黑体" panose="02010609060101010101" pitchFamily="49" charset="-122"/>
                <a:cs typeface="Times New Roman" panose="02020603050405020304" pitchFamily="18" charset="0"/>
              </a:rPr>
              <a:t>任务</a:t>
            </a:r>
            <a:r>
              <a:rPr lang="en-US" altLang="zh-CN" sz="2600" b="1" kern="100" dirty="0">
                <a:solidFill>
                  <a:schemeClr val="tx1"/>
                </a:solidFill>
                <a:ea typeface="黑体" panose="02010609060101010101" pitchFamily="49" charset="-122"/>
                <a:cs typeface="Times New Roman" panose="02020603050405020304" pitchFamily="18" charset="0"/>
              </a:rPr>
              <a:t>1</a:t>
            </a:r>
            <a:r>
              <a:rPr lang="zh-CN" altLang="en-US" sz="2600" b="1" kern="100" dirty="0">
                <a:solidFill>
                  <a:schemeClr val="tx1"/>
                </a:solidFill>
                <a:ea typeface="黑体" panose="02010609060101010101" pitchFamily="49" charset="-122"/>
                <a:cs typeface="Times New Roman" panose="02020603050405020304" pitchFamily="18" charset="0"/>
              </a:rPr>
              <a:t>　近代欧洲人文精神兴起和发展</a:t>
            </a:r>
            <a:endParaRPr lang="zh-CN" altLang="en-US" sz="26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195075"/>
            <a:ext cx="10692000" cy="4208524"/>
          </a:xfrm>
        </p:spPr>
        <p:txBody>
          <a:bodyPr/>
          <a:lstStyle/>
          <a:p>
            <a:pPr algn="just" hangingPunct="0">
              <a:lnSpc>
                <a:spcPct val="130000"/>
              </a:lnSpc>
              <a:spcAft>
                <a:spcPts val="0"/>
              </a:spcAft>
              <a:tabLst>
                <a:tab pos="4770755" algn="l"/>
              </a:tabLst>
            </a:pP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6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文艺复兴并非对古典文化的</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亦步亦趋</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的简单模仿，而是在很大程度上是一种创新，是新兴资产阶级反封建斗争在意识形态上的反映</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新生的资产阶级为了求得自身的发展，必须首先在思想上从</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的宗教神学桎梏下解放出来。为此，他们便不得不借用作为基督教神学的对立物的</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富有生活气息的</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世俗的古典文化来表达自己的世界观和人生观。</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sz="26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摘编自吴于廑</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齐世荣主编《世界史</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华文仿宋" panose="02010600040101010101" pitchFamily="2" charset="-122"/>
                <a:cs typeface="Times New Roman" panose="02020603050405020304" pitchFamily="18" charset="0"/>
              </a:rPr>
              <a:t>近代史编》</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根据史料一，指出文艺复兴运动的特点和实质。</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7256"/>
            <a:ext cx="8910396"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资产阶级用古典文化为现实政治服务。</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实质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资产阶级文化运动。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在启蒙思想家中最著名的代表人物有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伏尔泰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孟德斯鸠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卢梭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狄德罗和霍尔巴赫等人。他们强调理性，反对神学；要求自由平等，反对等级特权；提倡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天赋人权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主权在民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，反对君主专制；主张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社会契约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，反对君权至上的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人治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。启蒙运动进一步解放了人们的思想，为资本主义制度的建立作了理论准备和舆论宣传。</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摘编自刘明翰《从文艺复兴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启蒙运动到法国大革命</a:t>
            </a:r>
            <a:endParaRPr lang="en-US" altLang="zh-CN" kern="100" dirty="0">
              <a:latin typeface="Times New Roman" panose="02020603050405020304" pitchFamily="18" charset="0"/>
              <a:ea typeface="华文仿宋" panose="02010600040101010101" pitchFamily="2" charset="-122"/>
              <a:cs typeface="Times New Roman" panose="02020603050405020304" pitchFamily="18" charset="0"/>
            </a:endParaRPr>
          </a:p>
          <a:p>
            <a:pPr algn="r" hangingPunct="0">
              <a:lnSpc>
                <a:spcPct val="150000"/>
              </a:lnSpc>
              <a:spcAft>
                <a:spcPts val="0"/>
              </a:spcAft>
              <a:tabLst>
                <a:tab pos="1617345" algn="l"/>
                <a:tab pos="4770120"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	——</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纪念法国大革命</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200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周年》</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133195"/>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根据史料二并结合所学知识，概括启蒙运动的主要内容，并分析启蒙运动的影响。</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415037" y="1861332"/>
            <a:ext cx="10638588" cy="3964996"/>
          </a:xfrm>
          <a:prstGeom prst="rect">
            <a:avLst/>
          </a:prstGeom>
        </p:spPr>
        <p:txBody>
          <a:bodyPr wrap="square">
            <a:spAutoFit/>
          </a:bodyPr>
          <a:lstStyle/>
          <a:p>
            <a:pPr algn="just" hangingPunct="0">
              <a:lnSpc>
                <a:spcPct val="13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内容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以</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理性</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为核心，强调独立思考与自主精神；要求自由平等，反对等级特权；反对君主专制</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君权至上；宣扬资产阶级民主思想；规划未来资本主义社会蓝图</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提出建设资本主义政治制度的构想</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启蒙运动进一步解放了人们的思想，为资本主义制度的建立作了理论准备和舆论宣传；直接推动了美国独立战争和法国大革命，有助于</a:t>
            </a:r>
            <a:r>
              <a:rPr lang="zh-CN" altLang="en-US" b="1" kern="100" dirty="0">
                <a:solidFill>
                  <a:schemeClr val="tx1"/>
                </a:solidFill>
                <a:ea typeface="华文楷体" panose="02010600040101010101" pitchFamily="2" charset="-122"/>
                <a:cs typeface="Times New Roman" panose="02020603050405020304" pitchFamily="18" charset="0"/>
              </a:rPr>
              <a:t>在</a:t>
            </a:r>
            <a:r>
              <a:rPr lang="zh-CN" altLang="zh-CN" b="1" kern="100" dirty="0">
                <a:solidFill>
                  <a:schemeClr val="tx1"/>
                </a:solidFill>
                <a:ea typeface="华文楷体" panose="02010600040101010101" pitchFamily="2" charset="-122"/>
                <a:cs typeface="Times New Roman" panose="02020603050405020304" pitchFamily="18" charset="0"/>
              </a:rPr>
              <a:t>这些国家建立资产阶级统治；成为殖民地半殖民地人民争取民族独立的精神武器。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898" y="2592015"/>
            <a:ext cx="10837204" cy="229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启蒙运动对人文主义的发展</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621156"/>
          <a:ext cx="10691999" cy="3000376"/>
        </p:xfrm>
        <a:graphic>
          <a:graphicData uri="http://schemas.openxmlformats.org/drawingml/2006/table">
            <a:tbl>
              <a:tblPr/>
              <a:tblGrid>
                <a:gridCol w="1133532">
                  <a:extLst>
                    <a:ext uri="{9D8B030D-6E8A-4147-A177-3AD203B41FA5}">
                      <a16:colId xmlns:a16="http://schemas.microsoft.com/office/drawing/2014/main" val="20000"/>
                    </a:ext>
                  </a:extLst>
                </a:gridCol>
                <a:gridCol w="9558467">
                  <a:extLst>
                    <a:ext uri="{9D8B030D-6E8A-4147-A177-3AD203B41FA5}">
                      <a16:colId xmlns:a16="http://schemas.microsoft.com/office/drawing/2014/main" val="20001"/>
                    </a:ext>
                  </a:extLst>
                </a:gridCol>
              </a:tblGrid>
              <a:tr h="1174750">
                <a:tc>
                  <a:txBody>
                    <a:bodyPr/>
                    <a:lstStyle/>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从批评对象看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0978" marR="20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文艺复兴把矛头指向天主教会的神学世界观。</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启蒙运动既把矛头既指向天主教会，又全面指向封建制度，集中批判的是专制主义</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教权主义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0978" marR="20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74750">
                <a:tc>
                  <a:txBody>
                    <a:bodyPr/>
                    <a:lstStyle/>
                    <a:p>
                      <a:pPr algn="just" hangingPunct="0">
                        <a:lnSpc>
                          <a:spcPct val="150000"/>
                        </a:lnSpc>
                        <a:spcAft>
                          <a:spcPts val="0"/>
                        </a:spcAft>
                        <a:tabLst>
                          <a:tab pos="4770755" algn="l"/>
                        </a:tabLst>
                      </a:pPr>
                      <a:r>
                        <a:rPr lang="zh-CN" sz="2800" b="1" kern="100">
                          <a:effectLst/>
                          <a:latin typeface="宋体" panose="02010600030101010101" pitchFamily="2" charset="-122"/>
                          <a:ea typeface="宋体" panose="02010600030101010101" pitchFamily="2" charset="-122"/>
                          <a:cs typeface="Times New Roman" panose="02020603050405020304" pitchFamily="18" charset="0"/>
                        </a:rPr>
                        <a:t>从批判形式看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0978" marR="20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文艺复兴借助古希腊罗马文化来宣传资产阶级文化。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启蒙运动完全摆脱宗教外衣，直接对封建制度进行批判</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0978" marR="20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7" y="827819"/>
          <a:ext cx="10691999" cy="5067138"/>
        </p:xfrm>
        <a:graphic>
          <a:graphicData uri="http://schemas.openxmlformats.org/drawingml/2006/table">
            <a:tbl>
              <a:tblPr/>
              <a:tblGrid>
                <a:gridCol w="1277548">
                  <a:extLst>
                    <a:ext uri="{9D8B030D-6E8A-4147-A177-3AD203B41FA5}">
                      <a16:colId xmlns:a16="http://schemas.microsoft.com/office/drawing/2014/main" val="20000"/>
                    </a:ext>
                  </a:extLst>
                </a:gridCol>
                <a:gridCol w="9414451">
                  <a:extLst>
                    <a:ext uri="{9D8B030D-6E8A-4147-A177-3AD203B41FA5}">
                      <a16:colId xmlns:a16="http://schemas.microsoft.com/office/drawing/2014/main" val="20001"/>
                    </a:ext>
                  </a:extLst>
                </a:gridCol>
              </a:tblGrid>
              <a:tr h="2304256">
                <a:tc>
                  <a:txBody>
                    <a:bodyPr/>
                    <a:lstStyle/>
                    <a:p>
                      <a:pPr algn="just" hangingPunct="0">
                        <a:lnSpc>
                          <a:spcPct val="130000"/>
                        </a:lnSpc>
                        <a:spcAft>
                          <a:spcPts val="0"/>
                        </a:spcAft>
                        <a:tabLst>
                          <a:tab pos="4770755" algn="l"/>
                        </a:tabLst>
                      </a:pPr>
                      <a:r>
                        <a:rPr lang="zh-CN" sz="2800" b="1" kern="100">
                          <a:effectLst/>
                          <a:latin typeface="宋体" panose="02010600030101010101" pitchFamily="2" charset="-122"/>
                          <a:ea typeface="宋体" panose="02010600030101010101" pitchFamily="2" charset="-122"/>
                          <a:cs typeface="Times New Roman" panose="02020603050405020304" pitchFamily="18" charset="0"/>
                        </a:rPr>
                        <a:t>从思想内容看</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文艺复兴肯定人的价值和尊严，追求现世社会的幸福生活。</a:t>
                      </a:r>
                      <a:endParaRPr lang="zh-CN" sz="105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启蒙思想家主张用理性取代专制和愚昧，由追求人的世俗生活转向追求政治权力，提出建设资本主义的构想，丰富和发展了人文主义的内涵</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88132">
                <a:tc>
                  <a:txBody>
                    <a:bodyPr/>
                    <a:lstStyle/>
                    <a:p>
                      <a:pPr algn="just" hangingPunct="0">
                        <a:lnSpc>
                          <a:spcPct val="130000"/>
                        </a:lnSpc>
                        <a:spcAft>
                          <a:spcPts val="0"/>
                        </a:spcAft>
                        <a:tabLst>
                          <a:tab pos="4770755" algn="l"/>
                        </a:tabLst>
                      </a:pPr>
                      <a:r>
                        <a:rPr lang="zh-CN" sz="2800" b="1" kern="100">
                          <a:effectLst/>
                          <a:latin typeface="宋体" panose="02010600030101010101" pitchFamily="2" charset="-122"/>
                          <a:ea typeface="宋体" panose="02010600030101010101" pitchFamily="2" charset="-122"/>
                          <a:cs typeface="Times New Roman" panose="02020603050405020304" pitchFamily="18" charset="0"/>
                        </a:rPr>
                        <a:t>从涉及领域看</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文艺复兴集中于文学</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艺术领域。</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启蒙运动扩展到宗教</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哲学</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科学等精神文明领域的各个方面</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74750">
                <a:tc>
                  <a:txBody>
                    <a:bodyPr/>
                    <a:lstStyle/>
                    <a:p>
                      <a:pPr algn="just" hangingPunct="0">
                        <a:lnSpc>
                          <a:spcPct val="130000"/>
                        </a:lnSpc>
                        <a:spcAft>
                          <a:spcPts val="0"/>
                        </a:spcAft>
                        <a:tabLst>
                          <a:tab pos="4770755" algn="l"/>
                        </a:tabLst>
                      </a:pPr>
                      <a:r>
                        <a:rPr lang="zh-CN" sz="2800" b="1" kern="100">
                          <a:effectLst/>
                          <a:latin typeface="宋体" panose="02010600030101010101" pitchFamily="2" charset="-122"/>
                          <a:ea typeface="宋体" panose="02010600030101010101" pitchFamily="2" charset="-122"/>
                          <a:cs typeface="Times New Roman" panose="02020603050405020304" pitchFamily="18" charset="0"/>
                        </a:rPr>
                        <a:t>从指导思想看</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文艺复兴的精神内核是人文主义。</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启蒙运动的精神内核是理性主义</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827819"/>
          <a:ext cx="10691999" cy="2304256"/>
        </p:xfrm>
        <a:graphic>
          <a:graphicData uri="http://schemas.openxmlformats.org/drawingml/2006/table">
            <a:tbl>
              <a:tblPr/>
              <a:tblGrid>
                <a:gridCol w="1277548">
                  <a:extLst>
                    <a:ext uri="{9D8B030D-6E8A-4147-A177-3AD203B41FA5}">
                      <a16:colId xmlns:a16="http://schemas.microsoft.com/office/drawing/2014/main" val="20000"/>
                    </a:ext>
                  </a:extLst>
                </a:gridCol>
                <a:gridCol w="9414451">
                  <a:extLst>
                    <a:ext uri="{9D8B030D-6E8A-4147-A177-3AD203B41FA5}">
                      <a16:colId xmlns:a16="http://schemas.microsoft.com/office/drawing/2014/main" val="20001"/>
                    </a:ext>
                  </a:extLst>
                </a:gridCol>
              </a:tblGrid>
              <a:tr h="2304256">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从与近代科学的关系看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近代自然科学的产生是文艺复兴的重要成果。</a:t>
                      </a:r>
                    </a:p>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近代自然科学的发展促进启蒙运动的兴起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(1)16</a:t>
            </a:r>
            <a:r>
              <a:rPr lang="zh-CN" altLang="zh-CN" kern="100" dirty="0">
                <a:latin typeface="Times New Roman" panose="02020603050405020304" pitchFamily="18" charset="0"/>
                <a:cs typeface="Times New Roman" panose="02020603050405020304" pitchFamily="18" charset="0"/>
              </a:rPr>
              <a:t>世纪，一位意大利诗人在自传前言中写道</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命运残酷，无奈我自安然如故；生命，荣誉，财富，还有无价的才华；身的美丽，心的优雅；有此相伴，超越永无极限。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这反映了诗人</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．强调人的个性</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．屈从命运安排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．反对宗教教义</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．相信社会进步</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4561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结合所学知识可知，文艺复兴运动发生于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世纪初的欧洲，其精神内核是人文主义。人文主义主张以人为中心，反对神的权威，提升人的地位，肯定人的价值</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个性和尊严。材料体现了诗人肯定自我价值和强烈的自我认同，故选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马克思认为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路德战胜了虔信造成的奴役制，是因为他用信念造成的奴役制代替了它。他破除了对权威的信仰，是因为他恢复了信仰的权威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他把人从外在的宗教笃诚解放出来，是因为他把宗教笃诚变成了人的内在世界。他把肉体从锁链中解放出来，是因为他给人的心灵套上</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锁链。</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材料指出</a:t>
            </a:r>
            <a:r>
              <a:rPr lang="zh-CN" altLang="en-US" kern="100" dirty="0">
                <a:latin typeface="Times New Roman" panose="02020603050405020304" pitchFamily="18" charset="0"/>
                <a:cs typeface="Times New Roman" panose="02020603050405020304" pitchFamily="18" charset="0"/>
              </a:rPr>
              <a:t>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．契约与自由精神的重要性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．马丁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路德思想的双重作用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．宗教伦理增强教化的影响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．天主教会强化对人的行为约束</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4018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根据材料可知，马克思认为路德的宗教改革一方面冲击了天主教会对人的束缚，推动了人们思想的解放，但同时又</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造成</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了新教对人的束缚，这说明宗教改革具有双重作用，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项正确；契约与自由精神在材料中并未体现，排除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项；马丁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路德的宗教改革冲击了天主教会，没有使宗教伦理增强教化，排除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项；材料说明宗教改革</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给人的心灵套上锁链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没有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体现天主教会强化对人的行为约束，排除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某思想家指出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人民建立了一条有关权力来源和权力正当性的原则。它意味着只有真正自下而上授予的权力，只有表达人民意志的权力，只有以某种得以表达的基本共识为基础的权力，才是正当的权力。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这一思想体现了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．人性的解放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．信仰的自由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．科学的运用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．理性的觉醒</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3724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18776"/>
            <a:ext cx="10692000" cy="260770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材料论述了权力的来源和权力的正当性，认为权力源于</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人民，既不源于神也不源于君主，</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只有体现</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人民意志</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的权力</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才是正当的权力，这是对权力的理性思考，</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spc="-100" dirty="0">
                <a:latin typeface="宋体" panose="02010600030101010101" pitchFamily="2" charset="-122"/>
                <a:cs typeface="Times New Roman" panose="02020603050405020304" pitchFamily="18" charset="0"/>
              </a:rPr>
              <a:t>、</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宋体" panose="02010600030101010101" pitchFamily="2" charset="-122"/>
                <a:cs typeface="Times New Roman" panose="02020603050405020304" pitchFamily="18" charset="0"/>
              </a:rPr>
              <a:t>、</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三项材料未涉及，排除。</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近代思想解放与科学革命的关系</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西方首创科学革命，对于人类文明进步的促进意义，恐怕是无论怎么强调也不会过分。科学革命</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凸</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显了理性的价值，昭示了一种科学主义的世界观，其核心就是要破除迷信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解放思想，克服一切传统偏见，以科学的精神来重塑人类的整个生活方式。</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摘编自马克垚《世界文明史》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194950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文艺复兴</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含义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文艺复兴是</a:t>
            </a:r>
            <a:r>
              <a:rPr lang="en-US" altLang="zh-CN" kern="100" dirty="0">
                <a:latin typeface="Times New Roman" panose="02020603050405020304" pitchFamily="18" charset="0"/>
                <a:cs typeface="Courier New" panose="02070309020205020404" pitchFamily="49" charset="0"/>
              </a:rPr>
              <a:t>14</a:t>
            </a:r>
            <a:r>
              <a:rPr lang="zh-CN" altLang="zh-CN" kern="100" dirty="0">
                <a:latin typeface="Times New Roman" panose="02020603050405020304" pitchFamily="18" charset="0"/>
                <a:cs typeface="Times New Roman" panose="02020603050405020304" pitchFamily="18" charset="0"/>
              </a:rPr>
              <a:t>世纪到</a:t>
            </a:r>
            <a:r>
              <a:rPr lang="en-US" altLang="zh-CN" kern="100" dirty="0">
                <a:latin typeface="Times New Roman" panose="02020603050405020304" pitchFamily="18" charset="0"/>
                <a:cs typeface="Courier New" panose="02070309020205020404" pitchFamily="49" charset="0"/>
              </a:rPr>
              <a:t>17</a:t>
            </a:r>
            <a:r>
              <a:rPr lang="zh-CN" altLang="zh-CN" kern="100" dirty="0">
                <a:latin typeface="Times New Roman" panose="02020603050405020304" pitchFamily="18" charset="0"/>
                <a:cs typeface="Times New Roman" panose="02020603050405020304" pitchFamily="18" charset="0"/>
              </a:rPr>
              <a:t>世纪初发生在欧洲的宣扬新思想的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15037" y="305431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新文化运动</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675336"/>
            <a:ext cx="10692000" cy="1133195"/>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根据史料并结合所学知识，围绕</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人文主义精神与近代科学的关系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拟定一个具体的论题，并进行简要阐述。</a:t>
            </a:r>
            <a:endParaRPr lang="zh-CN" altLang="zh-CN" sz="1050" kern="100" dirty="0">
              <a:latin typeface="宋体" panose="02010600030101010101" pitchFamily="2" charset="-122"/>
              <a:cs typeface="Courier New" panose="02070309020205020404" pitchFamily="49" charset="0"/>
            </a:endParaRPr>
          </a:p>
        </p:txBody>
      </p:sp>
      <p:sp>
        <p:nvSpPr>
          <p:cNvPr id="7" name="矩形 6"/>
          <p:cNvSpPr/>
          <p:nvPr/>
        </p:nvSpPr>
        <p:spPr>
          <a:xfrm>
            <a:off x="415037" y="1773141"/>
            <a:ext cx="10782604" cy="4573560"/>
          </a:xfrm>
          <a:prstGeom prst="rect">
            <a:avLst/>
          </a:prstGeom>
        </p:spPr>
        <p:txBody>
          <a:bodyPr wrap="square">
            <a:spAutoFit/>
          </a:bodyPr>
          <a:lstStyle/>
          <a:p>
            <a:pPr algn="just" hangingPunct="0">
              <a:lnSpc>
                <a:spcPct val="13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人文主义推动近代科学的进步，近代科学促进人文主义的发展。</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或人文主义与近代科学互相促进，共同发展</a:t>
            </a:r>
            <a:r>
              <a:rPr lang="en-US" altLang="zh-CN" b="1" kern="100" dirty="0">
                <a:solidFill>
                  <a:schemeClr val="tx1"/>
                </a:solidFill>
                <a:ea typeface="华文楷体" panose="02010600040101010101" pitchFamily="2" charset="-122"/>
                <a:cs typeface="Courier New" panose="02070309020205020404" pitchFamily="49"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阐述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文艺复兴倡导人文主义，解放了人们的思想，为近代自然科学的发展提供了有利条件；宗教改革时期，个人独立思考和主体意识增强，推动人们重视实验，主动认识自然界；启蒙运动倡导的理性精神有利于近代科学的发展。中古时期的科学研究</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印刷术的传播等为人文主义的发展创造了条件；近代科学特别是经典力学的</a:t>
            </a:r>
            <a:r>
              <a:rPr lang="zh-CN" altLang="en-US" b="1" kern="100" dirty="0">
                <a:solidFill>
                  <a:schemeClr val="tx1"/>
                </a:solidFill>
                <a:ea typeface="华文楷体" panose="02010600040101010101" pitchFamily="2" charset="-122"/>
                <a:cs typeface="Times New Roman" panose="02020603050405020304" pitchFamily="18" charset="0"/>
              </a:rPr>
              <a:t>建立</a:t>
            </a:r>
            <a:r>
              <a:rPr lang="zh-CN" altLang="zh-CN" b="1" kern="100" dirty="0">
                <a:solidFill>
                  <a:schemeClr val="tx1"/>
                </a:solidFill>
                <a:ea typeface="华文楷体" panose="02010600040101010101" pitchFamily="2" charset="-122"/>
                <a:cs typeface="Times New Roman" panose="02020603050405020304" pitchFamily="18" charset="0"/>
              </a:rPr>
              <a:t>为启蒙思想奠定了基础。</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近代思想解放与近代科学革命的关系</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11895"/>
          <a:ext cx="10692000" cy="4324373"/>
        </p:xfrm>
        <a:graphic>
          <a:graphicData uri="http://schemas.openxmlformats.org/drawingml/2006/table">
            <a:tbl>
              <a:tblPr/>
              <a:tblGrid>
                <a:gridCol w="2357668">
                  <a:extLst>
                    <a:ext uri="{9D8B030D-6E8A-4147-A177-3AD203B41FA5}">
                      <a16:colId xmlns:a16="http://schemas.microsoft.com/office/drawing/2014/main" val="20000"/>
                    </a:ext>
                  </a:extLst>
                </a:gridCol>
                <a:gridCol w="8334332">
                  <a:extLst>
                    <a:ext uri="{9D8B030D-6E8A-4147-A177-3AD203B41FA5}">
                      <a16:colId xmlns:a16="http://schemas.microsoft.com/office/drawing/2014/main" val="20001"/>
                    </a:ext>
                  </a:extLst>
                </a:gridCol>
              </a:tblGrid>
              <a:tr h="34263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关系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阐释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3764303">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近代思想解放促进了近代科学革命的产生和发展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文艺复兴把人们从宗教神学的束缚中解放出来，激发了人们对宇宙</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自然和自身的探究热情。</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文艺复兴运动为打破</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地心说</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提供了思想动力和精神基础。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宗教改革</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启蒙运动为人们思想的解放以及近代科学技术的发展提供了思想条件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67411537"/>
              </p:ext>
            </p:extLst>
          </p:nvPr>
        </p:nvGraphicFramePr>
        <p:xfrm>
          <a:off x="415037" y="811755"/>
          <a:ext cx="10692000" cy="4940618"/>
        </p:xfrm>
        <a:graphic>
          <a:graphicData uri="http://schemas.openxmlformats.org/drawingml/2006/table">
            <a:tbl>
              <a:tblPr/>
              <a:tblGrid>
                <a:gridCol w="1601584">
                  <a:extLst>
                    <a:ext uri="{9D8B030D-6E8A-4147-A177-3AD203B41FA5}">
                      <a16:colId xmlns:a16="http://schemas.microsoft.com/office/drawing/2014/main" val="20000"/>
                    </a:ext>
                  </a:extLst>
                </a:gridCol>
                <a:gridCol w="9090416">
                  <a:extLst>
                    <a:ext uri="{9D8B030D-6E8A-4147-A177-3AD203B41FA5}">
                      <a16:colId xmlns:a16="http://schemas.microsoft.com/office/drawing/2014/main" val="20001"/>
                    </a:ext>
                  </a:extLst>
                </a:gridCol>
              </a:tblGrid>
              <a:tr h="34263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关系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阐释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3764303">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近代科学革命的发展促进了思想解放</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近代天文学革命打破了中世纪神学世界观的支柱之一</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地心说</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，给神学以极大冲击。</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牛顿力学体系的确立，促进了思想解放和社会进步。</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近代科学技术的发展对资本主义社会观念产生巨大影响</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，科学革命促进了社会进步</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④</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印刷术等科技的进步与传播为文艺复兴和宗教改革的出现准备了条件</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芬奇认为，绘画是一门科学，真正的科学需具备两个条件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一是要以感性经验为基础，二是要像数学一样可严密论证。这反映了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．自然科学彻底解放人们思想</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．文艺复兴推动近代科学发展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．艺术与数学学科互相促进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．人文主义得到了广泛传播</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芬奇认为绘画既需要基于感性经验又需</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要</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像数学一样严密论证，这体现了他对科学方法的追求。达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芬奇将艺术创作与科学方法相结合，推动了人们对自然规律和科学原理的研究，</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自然科学彻底解放人们思想</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说法过于绝对，</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项；材料主要强调的是绘画与科学的关系，而非艺术与数学学科的互相促进，也未直接体现人文主义的广泛传播，排除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宋体" panose="02010600030101010101" pitchFamily="2" charset="-122"/>
                <a:cs typeface="Times New Roman" panose="02020603050405020304" pitchFamily="18" charset="0"/>
              </a:rPr>
              <a:t>、</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两项。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(2)16</a:t>
            </a:r>
            <a:r>
              <a:rPr lang="zh-CN" altLang="zh-CN" kern="100" dirty="0">
                <a:latin typeface="Times New Roman" panose="02020603050405020304" pitchFamily="18" charset="0"/>
                <a:cs typeface="Times New Roman" panose="02020603050405020304" pitchFamily="18" charset="0"/>
              </a:rPr>
              <a:t>世纪，哥白尼否定天主教会宣扬的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地心说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18</a:t>
            </a:r>
            <a:r>
              <a:rPr lang="zh-CN" altLang="zh-CN" kern="100" dirty="0">
                <a:latin typeface="Times New Roman" panose="02020603050405020304" pitchFamily="18" charset="0"/>
                <a:cs typeface="Times New Roman" panose="02020603050405020304" pitchFamily="18" charset="0"/>
              </a:rPr>
              <a:t>世纪，法国思想家狄德罗则用人的视角展开对世界的认识，组织编纂了《科学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美术与工艺百科全书》。这一变化表明欧洲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．探究宇宙本原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．重视科学创新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．摆脱宗教束缚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．彰显理性精神</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98286"/>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根据材料并结合所学知识可知，材料所述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变化从自然科学和思想解放的角度否定了传统宇宙观念，这一变化体现了理性精神，故选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项；这一变化是对世界的全新认识，并不是只探究宇宙本原，排除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项；狄德罗的认识属于思想领域，而非科学领域，排除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项；材料中并未涉及宗教，排除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descr="2025LS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912" y="1691915"/>
            <a:ext cx="5976664" cy="43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八</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欧洲的思想解放运动</a:t>
            </a:r>
          </a:p>
        </p:txBody>
      </p:sp>
      <p:sp>
        <p:nvSpPr>
          <p:cNvPr id="33" name="矩形 32">
            <a:hlinkClick r:id="rId7" action="ppaction://hlinkfile"/>
          </p:cNvPr>
          <p:cNvSpPr/>
          <p:nvPr/>
        </p:nvSpPr>
        <p:spPr>
          <a:xfrm>
            <a:off x="-9525" y="-25230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594506"/>
          <a:ext cx="10692000" cy="3796172"/>
        </p:xfrm>
        <a:graphic>
          <a:graphicData uri="http://schemas.openxmlformats.org/drawingml/2006/table">
            <a:tbl>
              <a:tblPr/>
              <a:tblGrid>
                <a:gridCol w="1541257">
                  <a:extLst>
                    <a:ext uri="{9D8B030D-6E8A-4147-A177-3AD203B41FA5}">
                      <a16:colId xmlns:a16="http://schemas.microsoft.com/office/drawing/2014/main" val="20000"/>
                    </a:ext>
                  </a:extLst>
                </a:gridCol>
                <a:gridCol w="9150743">
                  <a:extLst>
                    <a:ext uri="{9D8B030D-6E8A-4147-A177-3AD203B41FA5}">
                      <a16:colId xmlns:a16="http://schemas.microsoft.com/office/drawing/2014/main" val="20001"/>
                    </a:ext>
                  </a:extLst>
                </a:gridCol>
              </a:tblGrid>
              <a:tr h="710829">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根本原因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西欧中世纪晚期</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生产关系的萌芽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81394">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文化基础</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西欧文化自身的传承与发展。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意大利拥有丰厚的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积淀，又从东方汲取了大量文化养料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65115">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人才优势</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聚集了一批具有新思想的学者文人，他们成为文艺复兴的中坚力量</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文本框 1"/>
          <p:cNvSpPr txBox="1"/>
          <p:nvPr/>
        </p:nvSpPr>
        <p:spPr>
          <a:xfrm>
            <a:off x="4342083" y="171945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资本主义</a:t>
            </a:r>
            <a:endParaRPr lang="zh-CN" altLang="en-US" dirty="0"/>
          </a:p>
        </p:txBody>
      </p:sp>
      <p:sp>
        <p:nvSpPr>
          <p:cNvPr id="5" name="文本框 4"/>
          <p:cNvSpPr txBox="1"/>
          <p:nvPr/>
        </p:nvSpPr>
        <p:spPr>
          <a:xfrm>
            <a:off x="5161028" y="3022281"/>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古希腊罗马文化</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实质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创立符合新兴</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需要的新文化。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文艺复兴的精神内核是什么？请简要说明。</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852825" y="88075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资产阶级</a:t>
            </a:r>
            <a:endParaRPr lang="zh-CN" altLang="en-US" dirty="0"/>
          </a:p>
        </p:txBody>
      </p:sp>
      <p:sp>
        <p:nvSpPr>
          <p:cNvPr id="5" name="矩形 4"/>
          <p:cNvSpPr/>
          <p:nvPr/>
        </p:nvSpPr>
        <p:spPr>
          <a:xfrm>
            <a:off x="415037" y="1985657"/>
            <a:ext cx="10692000" cy="2677656"/>
          </a:xfrm>
          <a:prstGeom prst="rect">
            <a:avLst/>
          </a:prstGeom>
        </p:spPr>
        <p:txBody>
          <a:bodyPr wrap="square">
            <a:spAutoFit/>
          </a:bodyPr>
          <a:lstStyle/>
          <a:p>
            <a:pPr algn="just">
              <a:lnSpc>
                <a:spcPct val="150000"/>
              </a:lnSpc>
              <a:spcAft>
                <a:spcPts val="0"/>
              </a:spcAft>
            </a:pPr>
            <a:r>
              <a:rPr lang="zh-CN" altLang="zh-CN" b="1" kern="100" dirty="0">
                <a:ea typeface="华文楷体" panose="02010600040101010101" pitchFamily="2" charset="-122"/>
                <a:cs typeface="Times New Roman" panose="02020603050405020304" pitchFamily="18" charset="0"/>
              </a:rPr>
              <a:t>精神内核</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人文主义。说明</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以人为中心，提升人的地位，肯定人的价值和尊严；反对禁欲主义，抨击教会腐败和守旧思想，崇尚理性；重视发挥人的才智和创造力，追求现世社会的幸福生活；提倡探索人与自然的奥秘。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3997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成就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sz="4000"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6.</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在一定程度上冲击了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，解放了长期被宗教戒律压抑和禁锢的人性，使人们开始更多地关注人本身与现世世界。</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明-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9473" y="1497252"/>
            <a:ext cx="8743127" cy="275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15037" y="4284203"/>
            <a:ext cx="8550356" cy="668709"/>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—C—</a:t>
            </a:r>
            <a:r>
              <a:rPr lang="en-US" altLang="zh-CN" b="1" kern="100" dirty="0">
                <a:ea typeface="华文楷体" panose="02010600040101010101" pitchFamily="2" charset="-122"/>
                <a:cs typeface="Courier New" panose="02070309020205020404" pitchFamily="49" charset="0"/>
              </a:rPr>
              <a:t>a</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a:t>
            </a:r>
            <a:r>
              <a:rPr lang="en-US" altLang="zh-CN" b="1" kern="100" dirty="0">
                <a:ea typeface="华文楷体" panose="02010600040101010101" pitchFamily="2" charset="-122"/>
                <a:cs typeface="Courier New" panose="02070309020205020404" pitchFamily="49" charset="0"/>
              </a:rPr>
              <a:t>b</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—B—</a:t>
            </a:r>
            <a:r>
              <a:rPr lang="en-US" altLang="zh-CN" b="1" kern="100" dirty="0">
                <a:ea typeface="华文楷体" panose="02010600040101010101" pitchFamily="2" charset="-122"/>
                <a:cs typeface="Courier New" panose="02070309020205020404" pitchFamily="49" charset="0"/>
              </a:rPr>
              <a:t>c</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112965" y="498498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封建秩序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3033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宗教改革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文艺复兴使</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的权威受到越来越多的质疑，人们对罗马教廷的长期盘剥日益不满。</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617731" y="153096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天主教会</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过程</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450490"/>
          <a:ext cx="10692000" cy="4584527"/>
        </p:xfrm>
        <a:graphic>
          <a:graphicData uri="http://schemas.openxmlformats.org/drawingml/2006/table">
            <a:tbl>
              <a:tblPr/>
              <a:tblGrid>
                <a:gridCol w="1012613">
                  <a:extLst>
                    <a:ext uri="{9D8B030D-6E8A-4147-A177-3AD203B41FA5}">
                      <a16:colId xmlns:a16="http://schemas.microsoft.com/office/drawing/2014/main" val="20000"/>
                    </a:ext>
                  </a:extLst>
                </a:gridCol>
                <a:gridCol w="9679387">
                  <a:extLst>
                    <a:ext uri="{9D8B030D-6E8A-4147-A177-3AD203B41FA5}">
                      <a16:colId xmlns:a16="http://schemas.microsoft.com/office/drawing/2014/main" val="20001"/>
                    </a:ext>
                  </a:extLst>
                </a:gridCol>
              </a:tblGrid>
              <a:tr h="881062">
                <a:tc>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序幕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1517</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年，马丁</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路德撰写了《</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》，拉开了宗教改革的序幕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38921">
                <a:tc>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主张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di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人的灵魂获救靠自己的信仰，不靠烦琐的宗教仪式；上帝面前人人平等；建立独立的民族教会和廉俭教会，力主用</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p>
                    <a:p>
                      <a:pPr algn="just" hangingPunct="0">
                        <a:lnSpc>
                          <a:spcPct val="13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进行宗教活动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0060">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结果</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形成新教中的路德派</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74750">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扩展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西欧其他一些国家也进行宗教改革，建立了独立于罗马教廷的新教，其中瑞士的</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和英国的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影响最大</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1467" marR="314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文本框 2"/>
          <p:cNvSpPr txBox="1"/>
          <p:nvPr/>
        </p:nvSpPr>
        <p:spPr>
          <a:xfrm>
            <a:off x="6210019" y="1450490"/>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九十五条论纲</a:t>
            </a:r>
            <a:endParaRPr lang="zh-CN" altLang="en-US" dirty="0"/>
          </a:p>
        </p:txBody>
      </p:sp>
      <p:sp>
        <p:nvSpPr>
          <p:cNvPr id="5" name="文本框 4"/>
          <p:cNvSpPr txBox="1"/>
          <p:nvPr/>
        </p:nvSpPr>
        <p:spPr>
          <a:xfrm>
            <a:off x="10117521" y="3240087"/>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a:t>
            </a:r>
            <a:endParaRPr lang="zh-CN" altLang="en-US" dirty="0"/>
          </a:p>
        </p:txBody>
      </p:sp>
      <p:sp>
        <p:nvSpPr>
          <p:cNvPr id="6" name="文本框 5"/>
          <p:cNvSpPr txBox="1"/>
          <p:nvPr/>
        </p:nvSpPr>
        <p:spPr>
          <a:xfrm>
            <a:off x="1404553" y="3789429"/>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语言</a:t>
            </a:r>
            <a:endParaRPr lang="zh-CN" altLang="en-US" dirty="0"/>
          </a:p>
        </p:txBody>
      </p:sp>
      <p:sp>
        <p:nvSpPr>
          <p:cNvPr id="7" name="文本框 6"/>
          <p:cNvSpPr txBox="1"/>
          <p:nvPr/>
        </p:nvSpPr>
        <p:spPr>
          <a:xfrm>
            <a:off x="4597529" y="557128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加尔文派</a:t>
            </a:r>
            <a:endParaRPr lang="zh-CN" altLang="en-US" dirty="0"/>
          </a:p>
        </p:txBody>
      </p:sp>
      <p:sp>
        <p:nvSpPr>
          <p:cNvPr id="8" name="文本框 7"/>
          <p:cNvSpPr txBox="1"/>
          <p:nvPr/>
        </p:nvSpPr>
        <p:spPr>
          <a:xfrm>
            <a:off x="7657666" y="5555408"/>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国教</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3338</Words>
  <Application>Microsoft Office PowerPoint</Application>
  <PresentationFormat>自定义</PresentationFormat>
  <Paragraphs>238</Paragraphs>
  <Slides>49</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49</vt:i4>
      </vt:variant>
    </vt:vector>
  </HeadingPairs>
  <TitlesOfParts>
    <vt:vector size="63"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1365</cp:revision>
  <dcterms:created xsi:type="dcterms:W3CDTF">2016-06-29T09:22:00Z</dcterms:created>
  <dcterms:modified xsi:type="dcterms:W3CDTF">2026-03-03T08:21:27Z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