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43"/>
  </p:notesMasterIdLst>
  <p:handoutMasterIdLst>
    <p:handoutMasterId r:id="rId44"/>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875" r:id="rId18"/>
    <p:sldId id="3876" r:id="rId19"/>
    <p:sldId id="3877" r:id="rId20"/>
    <p:sldId id="3891" r:id="rId21"/>
    <p:sldId id="3892" r:id="rId22"/>
    <p:sldId id="3664" r:id="rId23"/>
    <p:sldId id="3671" r:id="rId24"/>
    <p:sldId id="3878" r:id="rId25"/>
    <p:sldId id="3879" r:id="rId26"/>
    <p:sldId id="3880" r:id="rId27"/>
    <p:sldId id="3881" r:id="rId28"/>
    <p:sldId id="3882" r:id="rId29"/>
    <p:sldId id="3849" r:id="rId30"/>
    <p:sldId id="3860" r:id="rId31"/>
    <p:sldId id="3861" r:id="rId32"/>
    <p:sldId id="3885" r:id="rId33"/>
    <p:sldId id="3886" r:id="rId34"/>
    <p:sldId id="3887" r:id="rId35"/>
    <p:sldId id="3888" r:id="rId36"/>
    <p:sldId id="3889" r:id="rId37"/>
    <p:sldId id="3890" r:id="rId38"/>
    <p:sldId id="3893" r:id="rId39"/>
    <p:sldId id="3784" r:id="rId40"/>
    <p:sldId id="3780" r:id="rId41"/>
    <p:sldId id="2276" r:id="rId42"/>
  </p:sldIdLst>
  <p:sldSz cx="11522075" cy="6480175"/>
  <p:notesSz cx="6858000" cy="9144000"/>
  <p:custDataLst>
    <p:tags r:id="rId45"/>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2026/3/5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38</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39</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40</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21</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28</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9.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39.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slide" Target="../slides/slide21.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1.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1.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1.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1.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第</a:t>
            </a:r>
            <a:r>
              <a:rPr lang="en-US" altLang="zh-CN" sz="1600" dirty="0">
                <a:solidFill>
                  <a:srgbClr val="F2F2F2"/>
                </a:solidFill>
                <a:latin typeface="微软雅黑" panose="020B0503020204020204" pitchFamily="34" charset="-122"/>
                <a:ea typeface="微软雅黑" panose="020B0503020204020204" pitchFamily="34" charset="-122"/>
              </a:rPr>
              <a:t>15</a:t>
            </a:r>
            <a:r>
              <a:rPr lang="zh-CN" altLang="en-US" sz="1600" dirty="0">
                <a:solidFill>
                  <a:srgbClr val="F2F2F2"/>
                </a:solidFill>
                <a:latin typeface="微软雅黑" panose="020B0503020204020204" pitchFamily="34" charset="-122"/>
                <a:ea typeface="微软雅黑" panose="020B0503020204020204" pitchFamily="34" charset="-122"/>
              </a:rPr>
              <a:t>课　十月革命的胜利与苏联的社会主义实践</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a:t>
            </a:r>
            <a:r>
              <a:rPr lang="en-US" altLang="zh-CN" sz="1400" b="1" dirty="0">
                <a:solidFill>
                  <a:srgbClr val="C0472D"/>
                </a:solidFill>
                <a:latin typeface="微软雅黑" panose="020B0503020204020204" pitchFamily="34" charset="-122"/>
                <a:ea typeface="微软雅黑" panose="020B0503020204020204" pitchFamily="34" charset="-122"/>
              </a:rPr>
              <a:t>15</a:t>
            </a:r>
            <a:r>
              <a:rPr lang="zh-CN" altLang="en-US" sz="1400" b="1" dirty="0">
                <a:solidFill>
                  <a:srgbClr val="C0472D"/>
                </a:solidFill>
                <a:latin typeface="微软雅黑" panose="020B0503020204020204" pitchFamily="34" charset="-122"/>
                <a:ea typeface="微软雅黑" panose="020B0503020204020204" pitchFamily="34" charset="-122"/>
              </a:rPr>
              <a:t>课　十月革命的胜利与苏联的社会主义实践</a:t>
            </a: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hyperlink" Target="../3.&#37197;&#22871;&#32451;&#20064;&#39064;/&#35838;&#21518;&#32032;&#20859;&#35780;&#20215;/15%20&#35838;&#21518;&#32032;&#20859;&#35780;&#20215;(&#21313;&#20116;)%20%20%20&#21313;&#26376;&#38761;&#21629;&#30340;&#32988;&#21033;&#19982;&#33487;&#32852;&#30340;&#31038;&#20250;&#20027;&#20041;&#23454;&#36341;.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第七单元　两次世界大战</a:t>
            </a:r>
            <a:r>
              <a:rPr lang="zh-CN" altLang="en-US" sz="3600" b="1" dirty="0">
                <a:solidFill>
                  <a:schemeClr val="bg1"/>
                </a:solidFill>
                <a:effectLst>
                  <a:outerShdw blurRad="101600" dist="76200" dir="8100000" algn="tr" rotWithShape="0">
                    <a:schemeClr val="tx1">
                      <a:alpha val="15000"/>
                    </a:schemeClr>
                  </a:outerShdw>
                </a:effectLst>
                <a:latin typeface="宋体" panose="02010600030101010101" pitchFamily="2" charset="-122"/>
                <a:ea typeface="宋体" panose="02010600030101010101" pitchFamily="2" charset="-122"/>
              </a:rPr>
              <a:t>、</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十月革命与国际秩序的演变</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15</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十月革命的胜利与苏联的社会主义实践</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51529"/>
            <a:ext cx="7714369" cy="743986"/>
          </a:xfrm>
          <a:prstGeom prst="rect">
            <a:avLst/>
          </a:prstGeom>
          <a:noFill/>
        </p:spPr>
        <p:txBody>
          <a:bodyPr wrap="square" rtlCol="0" anchor="ctr" anchorCtr="1">
            <a:spAutoFit/>
          </a:bodyPr>
          <a:lstStyle/>
          <a:p>
            <a:pPr algn="ctr">
              <a:lnSpc>
                <a:spcPct val="150000"/>
              </a:lnSpc>
              <a:defRPr/>
            </a:pPr>
            <a:r>
              <a:rPr lang="zh-CN" altLang="en-US" sz="3200" b="1">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板块四  两次世界大战时期的世界</a:t>
            </a:r>
            <a:endPar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苏联建设社会主义的实践</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战时共产主义政策</a:t>
            </a:r>
            <a:r>
              <a:rPr lang="en-US" altLang="zh-CN" kern="100" dirty="0">
                <a:latin typeface="Times New Roman" panose="02020603050405020304" pitchFamily="18" charset="0"/>
                <a:cs typeface="Courier New" panose="02070309020205020404" pitchFamily="49" charset="0"/>
              </a:rPr>
              <a:t>(1918—1921</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十月革命胜利后，国内外的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联合起来，企图扼杀新生的苏维埃政权。他们通过武装干涉，使苏俄陷入内战当中。</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目的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把有限的力量集中起来保证战争的胜利。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内容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实行</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，将农民除口粮</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种子粮以外的一切余粮收集到国家手中。</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6265093" y="2159967"/>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敌对势力</a:t>
            </a:r>
            <a:endParaRPr lang="zh-CN" altLang="en-US" dirty="0"/>
          </a:p>
        </p:txBody>
      </p:sp>
      <p:sp>
        <p:nvSpPr>
          <p:cNvPr id="4" name="文本框 3"/>
          <p:cNvSpPr txBox="1"/>
          <p:nvPr/>
        </p:nvSpPr>
        <p:spPr>
          <a:xfrm>
            <a:off x="2637156" y="4093580"/>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余粮收集制</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964846"/>
            <a:ext cx="10692000" cy="2031325"/>
          </a:xfrm>
        </p:spPr>
        <p:txBody>
          <a:bodyPr/>
          <a:lstStyle/>
          <a:p>
            <a:pPr lvl="0" algn="just" hangingPunct="0">
              <a:lnSpc>
                <a:spcPct val="150000"/>
              </a:lnSpc>
              <a:spcAft>
                <a:spcPts val="0"/>
              </a:spcAft>
              <a:tabLst>
                <a:tab pos="4770755" algn="l"/>
              </a:tabLst>
            </a:pPr>
            <a:r>
              <a:rPr lang="en-US" altLang="zh-CN" kern="100" dirty="0">
                <a:solidFill>
                  <a:prstClr val="black"/>
                </a:solidFill>
                <a:latin typeface="Times New Roman" panose="02020603050405020304" pitchFamily="18" charset="0"/>
                <a:cs typeface="Courier New" panose="02070309020205020404" pitchFamily="49" charset="0"/>
              </a:rPr>
              <a:t>(4)</a:t>
            </a:r>
            <a:r>
              <a:rPr lang="zh-CN" altLang="zh-CN" kern="100" dirty="0">
                <a:solidFill>
                  <a:prstClr val="black"/>
                </a:solidFill>
                <a:latin typeface="Times New Roman" panose="02020603050405020304" pitchFamily="18" charset="0"/>
                <a:cs typeface="Times New Roman" panose="02020603050405020304" pitchFamily="18" charset="0"/>
              </a:rPr>
              <a:t>影响</a:t>
            </a:r>
            <a:endParaRPr lang="zh-CN" altLang="zh-CN" sz="1050" kern="100" dirty="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dirty="0">
                <a:solidFill>
                  <a:prstClr val="black"/>
                </a:solidFill>
                <a:latin typeface="宋体" panose="02010600030101010101" pitchFamily="2" charset="-122"/>
                <a:cs typeface="Times New Roman" panose="02020603050405020304" pitchFamily="18" charset="0"/>
              </a:rPr>
              <a:t>①</a:t>
            </a:r>
            <a:r>
              <a:rPr lang="zh-CN" altLang="zh-CN" kern="100" dirty="0">
                <a:solidFill>
                  <a:prstClr val="black"/>
                </a:solidFill>
                <a:latin typeface="Times New Roman" panose="02020603050405020304" pitchFamily="18" charset="0"/>
                <a:cs typeface="Times New Roman" panose="02020603050405020304" pitchFamily="18" charset="0"/>
              </a:rPr>
              <a:t>积极</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余粮收集制保证了前线的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solidFill>
                  <a:prstClr val="black"/>
                </a:solidFill>
                <a:latin typeface="Times New Roman" panose="02020603050405020304" pitchFamily="18" charset="0"/>
                <a:cs typeface="Times New Roman" panose="02020603050405020304" pitchFamily="18" charset="0"/>
              </a:rPr>
              <a:t>，缓解了城市饥荒。</a:t>
            </a:r>
            <a:endParaRPr lang="zh-CN" altLang="zh-CN" sz="1050" kern="100" dirty="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dirty="0">
                <a:solidFill>
                  <a:prstClr val="black"/>
                </a:solidFill>
                <a:latin typeface="宋体" panose="02010600030101010101" pitchFamily="2" charset="-122"/>
                <a:cs typeface="Times New Roman" panose="02020603050405020304" pitchFamily="18" charset="0"/>
              </a:rPr>
              <a:t>②</a:t>
            </a:r>
            <a:r>
              <a:rPr lang="zh-CN" altLang="zh-CN" kern="100" dirty="0">
                <a:solidFill>
                  <a:prstClr val="black"/>
                </a:solidFill>
                <a:latin typeface="Times New Roman" panose="02020603050405020304" pitchFamily="18" charset="0"/>
                <a:cs typeface="Times New Roman" panose="02020603050405020304" pitchFamily="18" charset="0"/>
              </a:rPr>
              <a:t>消极</a:t>
            </a:r>
            <a:r>
              <a:rPr lang="zh-CN" altLang="zh-CN" kern="100" dirty="0">
                <a:solidFill>
                  <a:prstClr val="black"/>
                </a:solidFill>
                <a:latin typeface="宋体" panose="02010600030101010101" pitchFamily="2" charset="-122"/>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严重损害了农民的利益，导致战后的经济和政治危机。</a:t>
            </a:r>
            <a:endParaRPr lang="zh-CN" altLang="en-US" dirty="0"/>
          </a:p>
        </p:txBody>
      </p:sp>
      <p:sp>
        <p:nvSpPr>
          <p:cNvPr id="3" name="文本框 2"/>
          <p:cNvSpPr txBox="1"/>
          <p:nvPr/>
        </p:nvSpPr>
        <p:spPr>
          <a:xfrm>
            <a:off x="5869049" y="2718898"/>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粮食供应</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新经济政策</a:t>
            </a:r>
            <a:r>
              <a:rPr lang="en-US" altLang="zh-CN" kern="100" dirty="0">
                <a:latin typeface="Times New Roman" panose="02020603050405020304" pitchFamily="18" charset="0"/>
                <a:cs typeface="Courier New" panose="02070309020205020404" pitchFamily="49" charset="0"/>
              </a:rPr>
              <a:t>(1921</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月实行</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1547899"/>
          <a:ext cx="10692000" cy="3312368"/>
        </p:xfrm>
        <a:graphic>
          <a:graphicData uri="http://schemas.openxmlformats.org/drawingml/2006/table">
            <a:tbl>
              <a:tblPr/>
              <a:tblGrid>
                <a:gridCol w="1013853">
                  <a:extLst>
                    <a:ext uri="{9D8B030D-6E8A-4147-A177-3AD203B41FA5}">
                      <a16:colId xmlns:a16="http://schemas.microsoft.com/office/drawing/2014/main" val="20000"/>
                    </a:ext>
                  </a:extLst>
                </a:gridCol>
                <a:gridCol w="9678147">
                  <a:extLst>
                    <a:ext uri="{9D8B030D-6E8A-4147-A177-3AD203B41FA5}">
                      <a16:colId xmlns:a16="http://schemas.microsoft.com/office/drawing/2014/main" val="20001"/>
                    </a:ext>
                  </a:extLst>
                </a:gridCol>
              </a:tblGrid>
              <a:tr h="2592288">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内容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重心是调整国家与农民的关系，通过</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等市场机制建立工农联盟。</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允许</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有一定程度的发展，并以租让制等形式在一些经济部门引入外国资本</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20080">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作用</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稳定和恢复了国民经济，巩固了</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文本框 2"/>
          <p:cNvSpPr txBox="1"/>
          <p:nvPr/>
        </p:nvSpPr>
        <p:spPr>
          <a:xfrm>
            <a:off x="7633245" y="1649580"/>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粮食税</a:t>
            </a:r>
            <a:endParaRPr lang="zh-CN" altLang="en-US" dirty="0"/>
          </a:p>
        </p:txBody>
      </p:sp>
      <p:sp>
        <p:nvSpPr>
          <p:cNvPr id="5" name="文本框 4"/>
          <p:cNvSpPr txBox="1"/>
          <p:nvPr/>
        </p:nvSpPr>
        <p:spPr>
          <a:xfrm>
            <a:off x="2484673" y="292879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私营企业</a:t>
            </a:r>
            <a:endParaRPr lang="zh-CN" altLang="en-US" dirty="0"/>
          </a:p>
        </p:txBody>
      </p:sp>
      <p:sp>
        <p:nvSpPr>
          <p:cNvPr id="6" name="文本框 5"/>
          <p:cNvSpPr txBox="1"/>
          <p:nvPr/>
        </p:nvSpPr>
        <p:spPr>
          <a:xfrm>
            <a:off x="6445113" y="4267175"/>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苏维埃政权</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苏联成立</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1922</a:t>
            </a:r>
            <a:r>
              <a:rPr lang="zh-CN" altLang="zh-CN" kern="100" dirty="0">
                <a:latin typeface="Times New Roman" panose="02020603050405020304" pitchFamily="18" charset="0"/>
                <a:cs typeface="Times New Roman" panose="02020603050405020304" pitchFamily="18" charset="0"/>
              </a:rPr>
              <a:t>年</a:t>
            </a:r>
            <a:r>
              <a:rPr lang="en-US" altLang="zh-CN" kern="100" dirty="0">
                <a:latin typeface="Times New Roman" panose="02020603050405020304" pitchFamily="18" charset="0"/>
                <a:cs typeface="Courier New" panose="02070309020205020404" pitchFamily="49" charset="0"/>
              </a:rPr>
              <a:t>12</a:t>
            </a:r>
            <a:r>
              <a:rPr lang="zh-CN" altLang="zh-CN" kern="100" dirty="0">
                <a:latin typeface="Times New Roman" panose="02020603050405020304" pitchFamily="18" charset="0"/>
                <a:cs typeface="Times New Roman" panose="02020603050405020304" pitchFamily="18" charset="0"/>
              </a:rPr>
              <a:t>月，</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苏维埃社会主义共和国联盟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成立，简称</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苏联</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高度集中的政治经济体制</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苏联模式</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途径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实施</a:t>
            </a:r>
            <a:r>
              <a:rPr lang="en-US"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农业集体化</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成就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经过两个</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五年计划</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，到</a:t>
            </a:r>
            <a:r>
              <a:rPr lang="en-US" altLang="zh-CN" kern="100" dirty="0">
                <a:latin typeface="Times New Roman" panose="02020603050405020304" pitchFamily="18" charset="0"/>
                <a:cs typeface="Courier New" panose="02070309020205020404" pitchFamily="49" charset="0"/>
              </a:rPr>
              <a:t>1937</a:t>
            </a:r>
            <a:r>
              <a:rPr lang="zh-CN" altLang="zh-CN" kern="100" dirty="0">
                <a:latin typeface="Times New Roman" panose="02020603050405020304" pitchFamily="18" charset="0"/>
                <a:cs typeface="Times New Roman" panose="02020603050405020304" pitchFamily="18" charset="0"/>
              </a:rPr>
              <a:t>年，苏联宣布基本实现了</a:t>
            </a:r>
            <a:r>
              <a:rPr lang="en-US"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目标，主要工业部门的产量跃居欧洲首位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世界第二位。</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062862" y="2819459"/>
            <a:ext cx="2698175"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社会主义工业化</a:t>
            </a:r>
            <a:endParaRPr lang="zh-CN" altLang="en-US" dirty="0"/>
          </a:p>
        </p:txBody>
      </p:sp>
      <p:sp>
        <p:nvSpPr>
          <p:cNvPr id="4" name="文本框 3"/>
          <p:cNvSpPr txBox="1"/>
          <p:nvPr/>
        </p:nvSpPr>
        <p:spPr>
          <a:xfrm>
            <a:off x="1080517" y="4104183"/>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工业化</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3371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特点</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经济上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生产资料公有制，实行自上而下的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a:t>
            </a:r>
            <a:r>
              <a:rPr lang="zh-CN" altLang="zh-CN" kern="100" dirty="0">
                <a:latin typeface="Times New Roman" panose="02020603050405020304" pitchFamily="18" charset="0"/>
                <a:cs typeface="Times New Roman" panose="02020603050405020304" pitchFamily="18" charset="0"/>
              </a:rPr>
              <a:t>体制。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政治上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权力高度集中。</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影响</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积极影响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使苏联在较短的时间内实现了工业化，奠定了强大国家的基础，为后来取得</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的胜利创造了物质条件，为苏联赢得了巨大的国际声誉。</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消极影响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排斥市场经济，片面发展重工业，导致国民经济比例失调，农业和轻工业长期落后，影响了苏联的发展。</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7633245" y="1376346"/>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指令性计划</a:t>
            </a:r>
            <a:endParaRPr lang="zh-CN" altLang="en-US" dirty="0"/>
          </a:p>
        </p:txBody>
      </p:sp>
      <p:sp>
        <p:nvSpPr>
          <p:cNvPr id="4" name="文本框 3"/>
          <p:cNvSpPr txBox="1"/>
          <p:nvPr/>
        </p:nvSpPr>
        <p:spPr>
          <a:xfrm>
            <a:off x="4212865" y="358319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卫国战争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概念阐释</a:t>
            </a:r>
            <a:r>
              <a:rPr lang="zh-CN"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列宁主义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列宁主义是帝国主义和无产阶级革命时代的马克思主义，是伟大革命导师列宁同志在领导俄国革命的实践中，将马克思主义和新的历史时代的无产阶级革命运动相结合的产物。列宁深入研究了资本主义发展到帝国主义阶段的规律，总结了无产阶级和资产阶级斗争的新经验，概括了</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世纪初期社会科学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自然科学发展的最新成果，创造性地运用和发展了马克思主义，从而使马克思主义理论达到了一个新阶段。</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61371"/>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P92</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史料阅读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。思考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为什么说</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布尔什维主义作为一种政治思潮，作为一个政党而存在，是从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1903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年开始的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664023"/>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en-US" altLang="zh-CN" b="1" kern="100" dirty="0">
                <a:solidFill>
                  <a:schemeClr val="tx1"/>
                </a:solidFill>
                <a:ea typeface="华文楷体" panose="02010600040101010101" pitchFamily="2" charset="-122"/>
                <a:cs typeface="Courier New" panose="02070309020205020404" pitchFamily="49" charset="0"/>
              </a:rPr>
              <a:t>1903</a:t>
            </a:r>
            <a:r>
              <a:rPr lang="zh-CN" altLang="zh-CN" b="1" kern="100" dirty="0">
                <a:solidFill>
                  <a:schemeClr val="tx1"/>
                </a:solidFill>
                <a:ea typeface="华文楷体" panose="02010600040101010101" pitchFamily="2" charset="-122"/>
                <a:cs typeface="Times New Roman" panose="02020603050405020304" pitchFamily="18" charset="0"/>
              </a:rPr>
              <a:t>年，俄国社会民主工党举行第二次代表大会，布尔什维主义的出现，标志着新型无产阶级政党在俄国的建立，标志着列宁主义的诞生。</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【图解历史】十月革命的进程</a:t>
            </a:r>
            <a:endParaRPr lang="zh-CN" altLang="zh-CN" sz="1050" kern="100" dirty="0">
              <a:latin typeface="宋体" panose="02010600030101010101" pitchFamily="2" charset="-122"/>
              <a:cs typeface="Courier New" panose="02070309020205020404" pitchFamily="49" charset="0"/>
            </a:endParaRPr>
          </a:p>
        </p:txBody>
      </p:sp>
      <p:pic>
        <p:nvPicPr>
          <p:cNvPr id="4" name="图片 3">
            <a:extLst>
              <a:ext uri="{FF2B5EF4-FFF2-40B4-BE49-F238E27FC236}">
                <a16:creationId xmlns:a16="http://schemas.microsoft.com/office/drawing/2014/main" id="{183DFE8A-EE2E-7E84-0DA2-1FD55E766F9B}"/>
              </a:ext>
            </a:extLst>
          </p:cNvPr>
          <p:cNvPicPr>
            <a:picLocks noChangeAspect="1"/>
          </p:cNvPicPr>
          <p:nvPr/>
        </p:nvPicPr>
        <p:blipFill>
          <a:blip r:embed="rId2"/>
          <a:stretch>
            <a:fillRect/>
          </a:stretch>
        </p:blipFill>
        <p:spPr>
          <a:xfrm>
            <a:off x="2322512" y="1949449"/>
            <a:ext cx="6877050" cy="2581275"/>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【视野拓展】对十月革命的正确认识</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十月革命并非历史上最早</a:t>
            </a:r>
            <a:r>
              <a:rPr lang="zh-CN" altLang="en-US" kern="100" spc="-100" dirty="0">
                <a:latin typeface="Times New Roman" panose="02020603050405020304" pitchFamily="18" charset="0"/>
                <a:ea typeface="华文楷体" panose="02010600040101010101" pitchFamily="2" charset="-122"/>
                <a:cs typeface="Times New Roman" panose="02020603050405020304" pitchFamily="18" charset="0"/>
              </a:rPr>
              <a:t>试图</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建立无产阶级政权的事件。</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1871</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年巴黎公社虽然失败了，但它是无产阶级建立政权的第一次伟大尝试。</a:t>
            </a:r>
            <a:endParaRPr lang="zh-CN" altLang="zh-CN" sz="1050" kern="100" spc="-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十月革命的胜利鼓舞了殖民地半殖民地人民的民族解放斗争，但十月革命本身只是社会主义革命，并不具有民族解放战争的性质。</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85303"/>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【思维拓展】战时共产主义政策的局限性</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战时共产主义政策的许多措施超出了战时需要的限度，脱离了当时生产力发展水平，违背了经济发展规律，不是向社会主义过渡的正确途径。</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【概念阐释】租让制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租让制是指苏俄</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联</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为利用先进资本主义国家的资金</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技术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生产设备和管理经验，迅速恢复和发展社会生产力，而由苏维埃国家与外国资本家订立合同，把暂时无力经营或开发的企业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矿山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森林区等租赁给这些资本家经营的一项措施，是国家资本主义的表现。</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任务目标</a:t>
            </a:r>
          </a:p>
        </p:txBody>
      </p:sp>
      <p:sp>
        <p:nvSpPr>
          <p:cNvPr id="3" name="副标题 2"/>
          <p:cNvSpPr>
            <a:spLocks noGrp="1"/>
          </p:cNvSpPr>
          <p:nvPr>
            <p:ph type="subTitle" idx="1"/>
          </p:nvPr>
        </p:nvSpPr>
        <p:spPr>
          <a:xfrm>
            <a:off x="415037" y="1655911"/>
            <a:ext cx="10692000" cy="25914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运用唯物史观分析十月革命爆发的必然性，对十月革命的历史意义作出合理的历史解释</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掌握战时共产主义政策</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新经济政策</a:t>
            </a:r>
            <a:r>
              <a:rPr lang="zh-CN" altLang="zh-CN" dirty="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苏联模式的演变脉络，认识苏俄</a:t>
            </a:r>
            <a:r>
              <a:rPr lang="en-US" altLang="zh-CN" dirty="0">
                <a:latin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联</a:t>
            </a:r>
            <a:r>
              <a:rPr lang="en-US" altLang="zh-CN" dirty="0">
                <a:latin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社会主义建设实践中的经验教训</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38588" cy="388850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【视野拓展】苏联模式的特点</a:t>
            </a:r>
          </a:p>
          <a:p>
            <a:pPr algn="just" hangingPunct="0">
              <a:lnSpc>
                <a:spcPct val="150000"/>
              </a:lnSpc>
              <a:spcAft>
                <a:spcPts val="0"/>
              </a:spcAft>
              <a:tabLst>
                <a:tab pos="4770755" algn="l"/>
              </a:tabLst>
            </a:pPr>
            <a:endParaRPr lang="zh-CN" altLang="zh-CN" sz="1050" kern="100" dirty="0">
              <a:latin typeface="Times New Roman" panose="02020603050405020304" pitchFamily="18" charset="0"/>
              <a:ea typeface="黑体" panose="02010609060101010101" pitchFamily="49" charset="-122"/>
              <a:cs typeface="Times New Roman" panose="02020603050405020304" pitchFamily="18" charset="0"/>
            </a:endParaRPr>
          </a:p>
          <a:p>
            <a:pPr algn="just" hangingPunct="0">
              <a:lnSpc>
                <a:spcPct val="150000"/>
              </a:lnSpc>
              <a:spcAft>
                <a:spcPts val="0"/>
              </a:spcAft>
              <a:tabLst>
                <a:tab pos="4770755" algn="l"/>
              </a:tabLst>
            </a:pPr>
            <a:endParaRPr lang="zh-CN" altLang="zh-CN" sz="1050" kern="100" dirty="0">
              <a:latin typeface="Times New Roman" panose="02020603050405020304" pitchFamily="18" charset="0"/>
              <a:ea typeface="黑体" panose="02010609060101010101" pitchFamily="49" charset="-122"/>
              <a:cs typeface="Times New Roman" panose="02020603050405020304" pitchFamily="18" charset="0"/>
            </a:endParaRPr>
          </a:p>
          <a:p>
            <a:pPr algn="just" hangingPunct="0">
              <a:lnSpc>
                <a:spcPct val="150000"/>
              </a:lnSpc>
              <a:spcAft>
                <a:spcPts val="0"/>
              </a:spcAft>
              <a:tabLst>
                <a:tab pos="4770755" algn="l"/>
              </a:tabLst>
            </a:pPr>
            <a:endParaRPr lang="zh-CN" altLang="zh-CN" sz="1050" kern="100" dirty="0">
              <a:latin typeface="Times New Roman" panose="02020603050405020304" pitchFamily="18" charset="0"/>
              <a:ea typeface="黑体" panose="02010609060101010101" pitchFamily="49" charset="-122"/>
              <a:cs typeface="Times New Roman" panose="02020603050405020304" pitchFamily="18" charset="0"/>
            </a:endParaRPr>
          </a:p>
          <a:p>
            <a:pPr algn="just" hangingPunct="0">
              <a:lnSpc>
                <a:spcPct val="150000"/>
              </a:lnSpc>
              <a:spcAft>
                <a:spcPts val="0"/>
              </a:spcAft>
              <a:tabLst>
                <a:tab pos="4770755" algn="l"/>
              </a:tabLst>
            </a:pPr>
            <a:endParaRPr lang="zh-CN" altLang="zh-CN" sz="1050" kern="100" dirty="0">
              <a:latin typeface="Times New Roman" panose="02020603050405020304" pitchFamily="18" charset="0"/>
              <a:ea typeface="黑体" panose="02010609060101010101" pitchFamily="49" charset="-122"/>
              <a:cs typeface="Times New Roman" panose="02020603050405020304" pitchFamily="18" charset="0"/>
            </a:endParaRPr>
          </a:p>
          <a:p>
            <a:pPr algn="just" hangingPunct="0">
              <a:lnSpc>
                <a:spcPct val="150000"/>
              </a:lnSpc>
              <a:spcAft>
                <a:spcPts val="0"/>
              </a:spcAft>
              <a:tabLst>
                <a:tab pos="4770755" algn="l"/>
              </a:tabLst>
            </a:pPr>
            <a:endParaRPr lang="zh-CN" altLang="zh-CN" sz="1050" kern="100" dirty="0">
              <a:latin typeface="Times New Roman" panose="02020603050405020304" pitchFamily="18" charset="0"/>
              <a:ea typeface="黑体" panose="02010609060101010101" pitchFamily="49" charset="-122"/>
              <a:cs typeface="Times New Roman" panose="02020603050405020304" pitchFamily="18" charset="0"/>
            </a:endParaRPr>
          </a:p>
          <a:p>
            <a:pPr algn="just" hangingPunct="0">
              <a:lnSpc>
                <a:spcPct val="150000"/>
              </a:lnSpc>
              <a:spcAft>
                <a:spcPts val="0"/>
              </a:spcAft>
              <a:tabLst>
                <a:tab pos="4770755" algn="l"/>
              </a:tabLst>
            </a:pPr>
            <a:endParaRPr lang="zh-CN" altLang="zh-CN" sz="1050" kern="100" dirty="0">
              <a:latin typeface="Times New Roman" panose="02020603050405020304" pitchFamily="18" charset="0"/>
              <a:ea typeface="黑体" panose="02010609060101010101" pitchFamily="49" charset="-122"/>
              <a:cs typeface="Times New Roman" panose="02020603050405020304" pitchFamily="18" charset="0"/>
            </a:endParaRPr>
          </a:p>
          <a:p>
            <a:pPr algn="just" hangingPunct="0">
              <a:lnSpc>
                <a:spcPct val="150000"/>
              </a:lnSpc>
              <a:spcAft>
                <a:spcPts val="0"/>
              </a:spcAft>
              <a:tabLst>
                <a:tab pos="4770755" algn="l"/>
              </a:tabLst>
            </a:pPr>
            <a:endParaRPr lang="zh-CN" altLang="zh-CN" sz="1050" kern="100" dirty="0">
              <a:latin typeface="Times New Roman" panose="02020603050405020304" pitchFamily="18" charset="0"/>
              <a:ea typeface="黑体" panose="02010609060101010101" pitchFamily="49" charset="-122"/>
              <a:cs typeface="Times New Roman" panose="02020603050405020304" pitchFamily="18" charset="0"/>
            </a:endParaRPr>
          </a:p>
          <a:p>
            <a:pPr algn="just" hangingPunct="0">
              <a:lnSpc>
                <a:spcPct val="150000"/>
              </a:lnSpc>
              <a:spcAft>
                <a:spcPts val="0"/>
              </a:spcAft>
              <a:tabLst>
                <a:tab pos="4770755" algn="l"/>
              </a:tabLst>
            </a:pP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上图</a:t>
            </a:r>
            <a:r>
              <a:rPr lang="zh-CN" altLang="en-US" kern="100" dirty="0">
                <a:latin typeface="Times New Roman" panose="02020603050405020304" pitchFamily="18" charset="0"/>
                <a:cs typeface="Times New Roman" panose="02020603050405020304" pitchFamily="18" charset="0"/>
              </a:rPr>
              <a:t>为“一五”计划和“二五”计划时期</a:t>
            </a:r>
            <a:r>
              <a:rPr lang="zh-CN" altLang="zh-CN" kern="100" dirty="0">
                <a:latin typeface="Times New Roman" panose="02020603050405020304" pitchFamily="18" charset="0"/>
                <a:cs typeface="Times New Roman" panose="02020603050405020304" pitchFamily="18" charset="0"/>
              </a:rPr>
              <a:t>苏联工农业产值的增长</a:t>
            </a:r>
            <a:r>
              <a:rPr lang="zh-CN" altLang="en-US" kern="100" dirty="0">
                <a:latin typeface="Times New Roman" panose="02020603050405020304" pitchFamily="18" charset="0"/>
                <a:cs typeface="Times New Roman" panose="02020603050405020304" pitchFamily="18" charset="0"/>
              </a:rPr>
              <a:t>率</a:t>
            </a:r>
            <a:r>
              <a:rPr lang="en-US" altLang="zh-CN" kern="100" dirty="0">
                <a:latin typeface="Times New Roman" panose="02020603050405020304" pitchFamily="18" charset="0"/>
                <a:cs typeface="Courier New" panose="02070309020205020404" pitchFamily="49" charset="0"/>
              </a:rPr>
              <a:t>(%)</a:t>
            </a:r>
            <a:r>
              <a:rPr lang="zh-CN" altLang="en-US" kern="100" dirty="0">
                <a:latin typeface="Times New Roman" panose="02020603050405020304" pitchFamily="18" charset="0"/>
                <a:cs typeface="Courier New" panose="02070309020205020404" pitchFamily="49" charset="0"/>
              </a:rPr>
              <a:t>统计表</a:t>
            </a:r>
            <a:r>
              <a:rPr lang="zh-CN" altLang="zh-CN" kern="100" dirty="0">
                <a:latin typeface="Times New Roman" panose="02020603050405020304" pitchFamily="18" charset="0"/>
                <a:cs typeface="Times New Roman" panose="02020603050405020304" pitchFamily="18" charset="0"/>
              </a:rPr>
              <a:t>，这反映了什么现象？说明苏联经济建设的什么特点？</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396240" y="4462145"/>
            <a:ext cx="10765397" cy="20300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反映了苏联工业各项经济指标增长迅速，重工业</a:t>
            </a:r>
            <a:r>
              <a:rPr lang="zh-CN" altLang="en-US" b="1" kern="100" dirty="0">
                <a:solidFill>
                  <a:schemeClr val="tx1"/>
                </a:solidFill>
                <a:ea typeface="华文楷体" panose="02010600040101010101" pitchFamily="2" charset="-122"/>
                <a:cs typeface="Times New Roman" panose="02020603050405020304" pitchFamily="18" charset="0"/>
              </a:rPr>
              <a:t>发展</a:t>
            </a:r>
            <a:r>
              <a:rPr lang="zh-CN" altLang="zh-CN" b="1" kern="100" dirty="0">
                <a:solidFill>
                  <a:schemeClr val="tx1"/>
                </a:solidFill>
                <a:ea typeface="华文楷体" panose="02010600040101010101" pitchFamily="2" charset="-122"/>
                <a:cs typeface="Times New Roman" panose="02020603050405020304" pitchFamily="18" charset="0"/>
              </a:rPr>
              <a:t>遥遥领先，农业增长相对缓慢。特点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注重制定经济发展计划及优先发展重工业。</a:t>
            </a:r>
            <a:endParaRPr lang="zh-CN" altLang="zh-CN" sz="1050" kern="100" dirty="0">
              <a:solidFill>
                <a:schemeClr val="tx1"/>
              </a:solidFill>
              <a:latin typeface="宋体" panose="02010600030101010101" pitchFamily="2" charset="-122"/>
              <a:cs typeface="Courier New" panose="02070309020205020404" pitchFamily="49" charset="0"/>
            </a:endParaRPr>
          </a:p>
        </p:txBody>
      </p:sp>
      <p:pic>
        <p:nvPicPr>
          <p:cNvPr id="4" name="图片 3">
            <a:extLst>
              <a:ext uri="{FF2B5EF4-FFF2-40B4-BE49-F238E27FC236}">
                <a16:creationId xmlns:a16="http://schemas.microsoft.com/office/drawing/2014/main" id="{5ADF6E21-3C57-A782-FCB6-CCAA93489F60}"/>
              </a:ext>
            </a:extLst>
          </p:cNvPr>
          <p:cNvPicPr>
            <a:picLocks noChangeAspect="1"/>
          </p:cNvPicPr>
          <p:nvPr/>
        </p:nvPicPr>
        <p:blipFill>
          <a:blip r:embed="rId2"/>
          <a:stretch>
            <a:fillRect/>
          </a:stretch>
        </p:blipFill>
        <p:spPr>
          <a:xfrm>
            <a:off x="3600797" y="1420235"/>
            <a:ext cx="3679502" cy="204827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547946"/>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十月革命的胜利</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3964996"/>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俄国资产阶级临时政府成立后，列宁曾经设想过和平革命。但由于临时政府的无能，八个月里三次改组，连个像样的施政纲领也没有，于是武装夺取政权成为不可避免</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的趋势</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十月革命在一个落后国家开始了从资本主义向社会主义过渡的新时代，开始了跨越资本主义卡夫丁峡谷的长征。</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摘编自陈新明《俄国十月革命与社会转型》</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根据史料，概括俄国十月革命的特点，并结合所学知识分析其历史作用。</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5951"/>
            <a:ext cx="10692000" cy="3323987"/>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特点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暴力夺权；爆发在经济</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政治落后的资本主义国家；属于社会主义革命。历史作用</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建立了世界上第一个无产阶级领导的国家，使社会主义由空想变为现实；为俄国从传统农业社会向近现代工业社会转型创造了条件；打击了帝国主义，鼓舞了殖民地半殖民地人民的解放斗争。</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多角度认识俄国十月革命的特点</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1559833"/>
          <a:ext cx="10692000" cy="4308545"/>
        </p:xfrm>
        <a:graphic>
          <a:graphicData uri="http://schemas.openxmlformats.org/drawingml/2006/table">
            <a:tbl>
              <a:tblPr/>
              <a:tblGrid>
                <a:gridCol w="1533811">
                  <a:extLst>
                    <a:ext uri="{9D8B030D-6E8A-4147-A177-3AD203B41FA5}">
                      <a16:colId xmlns:a16="http://schemas.microsoft.com/office/drawing/2014/main" val="20000"/>
                    </a:ext>
                  </a:extLst>
                </a:gridCol>
                <a:gridCol w="9158189">
                  <a:extLst>
                    <a:ext uri="{9D8B030D-6E8A-4147-A177-3AD203B41FA5}">
                      <a16:colId xmlns:a16="http://schemas.microsoft.com/office/drawing/2014/main" val="20001"/>
                    </a:ext>
                  </a:extLst>
                </a:gridCol>
              </a:tblGrid>
              <a:tr h="1648813">
                <a:tc>
                  <a:txBody>
                    <a:bodyPr/>
                    <a:lstStyle/>
                    <a:p>
                      <a:pPr algn="just"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理论角度</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打破了马克思主义的传统观念，即社会主义可能在经济相对落后的资本主义国家单独取得胜利，这是对马克思主义的发展</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71936">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革命道路</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由中心城市起义发展到中小城镇和农村地区，这是由俄国国情决定的</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71936">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革命性质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民主革命和社会主义革命紧密相连，形成急剧发展的两个阶段的革命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15860">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革命方式</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由设想和平夺权到运用暴力革命形式夺取政权</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5914" marR="259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(1)1917</a:t>
            </a:r>
            <a:r>
              <a:rPr lang="zh-CN" altLang="zh-CN" kern="100" dirty="0">
                <a:latin typeface="Times New Roman" panose="02020603050405020304" pitchFamily="18" charset="0"/>
                <a:cs typeface="Times New Roman" panose="02020603050405020304" pitchFamily="18" charset="0"/>
              </a:rPr>
              <a:t>年，列宁在《无产阶级在我国革命中的任务》中明确指出</a:t>
            </a:r>
            <a:r>
              <a:rPr lang="zh-CN" altLang="zh-CN" kern="100" dirty="0">
                <a:latin typeface="宋体" panose="02010600030101010101" pitchFamily="2" charset="-122"/>
                <a:cs typeface="Times New Roman" panose="02020603050405020304" pitchFamily="18" charset="0"/>
              </a:rPr>
              <a:t>：</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在一个小农国家里，只要绝大多数居民还没有觉悟到必须进行社会主义革命，无产阶级政党就决不能提出</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实施</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社会主义的目的。</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由此可见，列宁</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．获得农民阶级的广泛支持</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．推动</a:t>
            </a:r>
            <a:r>
              <a:rPr lang="zh-CN" altLang="en-US" kern="100" dirty="0">
                <a:latin typeface="Times New Roman" panose="02020603050405020304" pitchFamily="18" charset="0"/>
                <a:cs typeface="Times New Roman" panose="02020603050405020304" pitchFamily="18" charset="0"/>
              </a:rPr>
              <a:t>了</a:t>
            </a:r>
            <a:r>
              <a:rPr lang="zh-CN" altLang="zh-CN" kern="100" dirty="0">
                <a:latin typeface="Times New Roman" panose="02020603050405020304" pitchFamily="18" charset="0"/>
                <a:cs typeface="Times New Roman" panose="02020603050405020304" pitchFamily="18" charset="0"/>
              </a:rPr>
              <a:t>民主革命的深入发展</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．促成工兵代表苏维埃成立</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．从俄国国情出发制定战略</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288429" y="521149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在一个小农国家里，只要绝大多数居民还没觉悟到必须进行社会主义革命，无产阶级政党就决不能提出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实施</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社会主义的目的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可知，列宁在尊重俄国国情的情况下制定战略，故选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项；材料说明的是列宁的看法，与</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获得农民阶级的广泛支</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持</a:t>
            </a:r>
            <a:r>
              <a:rPr lang="zh-CN"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无关，排除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推动民主革命的深入发展</a:t>
            </a:r>
            <a:r>
              <a:rPr lang="en-US" altLang="zh-CN" kern="100" spc="-100" dirty="0">
                <a:latin typeface="宋体" panose="02010600030101010101" pitchFamily="2" charset="-122"/>
                <a:cs typeface="Times New Roman" panose="02020603050405020304" pitchFamily="18" charset="0"/>
              </a:rPr>
              <a:t>”</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在材料中</a:t>
            </a:r>
            <a:r>
              <a:rPr lang="zh-CN" altLang="en-US" kern="100" spc="-100" dirty="0">
                <a:latin typeface="Times New Roman" panose="02020603050405020304" pitchFamily="18" charset="0"/>
                <a:ea typeface="华文楷体" panose="02010600040101010101" pitchFamily="2" charset="-122"/>
                <a:cs typeface="Times New Roman" panose="02020603050405020304" pitchFamily="18" charset="0"/>
              </a:rPr>
              <a:t>没有</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体现，排除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项；促成工兵代表苏维埃成立的是二月革命，排除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88850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 列宁主义为帝国主义时代的无产阶级革命提供了强大思想武器。列宁主义的创新性体现在提出了</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．以暴力推翻资产阶级专政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．实行国际无产阶级联合斗争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．建立工农联盟的学说</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．社会主义可能在一国首先取得胜利</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417619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结合所学知识可知，马克思</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恩格斯提出无产阶级社会革命必须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同时胜利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，列宁第一次提出经济政治发展不平衡是资本主义的绝对规律，由此</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可知</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，社会主义可能首先在少数甚至单独一个资本主义国家内获得胜利</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。这说明</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列宁进一步发展了马克思</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主义</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三项均不属于创新性的体现，排除。</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394917"/>
            <a:ext cx="10702925" cy="956416"/>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苏俄</a:t>
            </a:r>
            <a:r>
              <a:rPr lang="en-US" altLang="zh-CN" b="1" kern="100" dirty="0">
                <a:solidFill>
                  <a:schemeClr val="tx1"/>
                </a:solidFill>
                <a:ea typeface="黑体" panose="02010609060101010101" pitchFamily="49"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联</a:t>
            </a:r>
            <a:r>
              <a:rPr lang="en-US" altLang="zh-CN" b="1" kern="100" dirty="0">
                <a:solidFill>
                  <a:schemeClr val="tx1"/>
                </a:solidFill>
                <a:ea typeface="黑体" panose="02010609060101010101" pitchFamily="49"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社会主义建设道路的探索</a:t>
            </a:r>
          </a:p>
          <a:p>
            <a:pPr algn="ctr" defTabSz="913130" eaLnBrk="0" hangingPunct="0">
              <a:lnSpc>
                <a:spcPct val="150000"/>
              </a:lnSpc>
              <a:spcAft>
                <a:spcPts val="0"/>
              </a:spcAft>
              <a:tabLst>
                <a:tab pos="4800600" algn="l"/>
                <a:tab pos="10401300" algn="r"/>
              </a:tabLst>
              <a:defRPr/>
            </a:pP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76360"/>
            <a:ext cx="10692000" cy="1303177"/>
          </a:xfrm>
        </p:spPr>
        <p:txBody>
          <a:bodyPr/>
          <a:lstStyle/>
          <a:p>
            <a:pPr algn="just" hangingPunct="0">
              <a:lnSpc>
                <a:spcPct val="150000"/>
              </a:lnSpc>
              <a:spcAft>
                <a:spcPts val="0"/>
              </a:spcAft>
              <a:tabLst>
                <a:tab pos="4770755" algn="l"/>
              </a:tabLst>
            </a:pPr>
            <a:r>
              <a:rPr lang="zh-CN" altLang="zh-CN" kern="100">
                <a:latin typeface="Times New Roman" panose="02020603050405020304" pitchFamily="18" charset="0"/>
                <a:cs typeface="Times New Roman" panose="02020603050405020304" pitchFamily="18" charset="0"/>
              </a:rPr>
              <a:t>苏俄</a:t>
            </a:r>
            <a:r>
              <a:rPr lang="en-US" altLang="zh-CN" kern="100">
                <a:latin typeface="Times New Roman" panose="02020603050405020304" pitchFamily="18" charset="0"/>
                <a:cs typeface="Courier New" panose="02070309020205020404" pitchFamily="49" charset="0"/>
              </a:rPr>
              <a:t>(</a:t>
            </a:r>
            <a:r>
              <a:rPr lang="zh-CN" altLang="zh-CN" kern="100">
                <a:latin typeface="Times New Roman" panose="02020603050405020304" pitchFamily="18" charset="0"/>
                <a:cs typeface="Times New Roman" panose="02020603050405020304" pitchFamily="18" charset="0"/>
              </a:rPr>
              <a:t>联</a:t>
            </a:r>
            <a:r>
              <a:rPr lang="en-US" altLang="zh-CN" kern="100">
                <a:latin typeface="Times New Roman" panose="02020603050405020304" pitchFamily="18" charset="0"/>
                <a:cs typeface="Courier New" panose="02070309020205020404" pitchFamily="49" charset="0"/>
              </a:rPr>
              <a:t>)</a:t>
            </a:r>
            <a:r>
              <a:rPr lang="zh-CN" altLang="zh-CN" kern="100">
                <a:latin typeface="Times New Roman" panose="02020603050405020304" pitchFamily="18" charset="0"/>
                <a:cs typeface="Times New Roman" panose="02020603050405020304" pitchFamily="18" charset="0"/>
              </a:rPr>
              <a:t>社会主义建设道路的探索</a:t>
            </a:r>
            <a:endParaRPr lang="zh-CN" altLang="zh-CN" sz="1050" kern="10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a:latin typeface="Times New Roman" panose="02020603050405020304" pitchFamily="18" charset="0"/>
                <a:ea typeface="黑体" panose="02010609060101010101" pitchFamily="49" charset="-122"/>
                <a:cs typeface="Courier New" panose="02070309020205020404" pitchFamily="49" charset="0"/>
              </a:rPr>
              <a:t>1.</a:t>
            </a:r>
            <a:r>
              <a:rPr lang="zh-CN" altLang="zh-CN" kern="10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22274" y="2592015"/>
          <a:ext cx="10702924" cy="1680210"/>
        </p:xfrm>
        <a:graphic>
          <a:graphicData uri="http://schemas.openxmlformats.org/drawingml/2006/table">
            <a:tbl>
              <a:tblPr/>
              <a:tblGrid>
                <a:gridCol w="4222639">
                  <a:extLst>
                    <a:ext uri="{9D8B030D-6E8A-4147-A177-3AD203B41FA5}">
                      <a16:colId xmlns:a16="http://schemas.microsoft.com/office/drawing/2014/main" val="20000"/>
                    </a:ext>
                  </a:extLst>
                </a:gridCol>
                <a:gridCol w="2160095">
                  <a:extLst>
                    <a:ext uri="{9D8B030D-6E8A-4147-A177-3AD203B41FA5}">
                      <a16:colId xmlns:a16="http://schemas.microsoft.com/office/drawing/2014/main" val="20001"/>
                    </a:ext>
                  </a:extLst>
                </a:gridCol>
                <a:gridCol w="2160095">
                  <a:extLst>
                    <a:ext uri="{9D8B030D-6E8A-4147-A177-3AD203B41FA5}">
                      <a16:colId xmlns:a16="http://schemas.microsoft.com/office/drawing/2014/main" val="20002"/>
                    </a:ext>
                  </a:extLst>
                </a:gridCol>
                <a:gridCol w="2160095">
                  <a:extLst>
                    <a:ext uri="{9D8B030D-6E8A-4147-A177-3AD203B41FA5}">
                      <a16:colId xmlns:a16="http://schemas.microsoft.com/office/drawing/2014/main" val="20003"/>
                    </a:ext>
                  </a:extLst>
                </a:gridCol>
              </a:tblGrid>
              <a:tr h="542366">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年份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1921</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1923</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1925</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14344">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粮食作物耕作面积</a:t>
                      </a:r>
                      <a:r>
                        <a:rPr lang="en-US"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a:t>
                      </a: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万公顷</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6 620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7 860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8 730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8330">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粮食作物产量</a:t>
                      </a:r>
                      <a:r>
                        <a:rPr lang="en-US"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a:t>
                      </a: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亿普特</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23.13</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34.55</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44.24</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5066" marR="550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史料一反映了苏俄</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联</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在农业生产上发生了怎样的变化？导致这一变化的政策因素是什么？对农民有什么影响？</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15951"/>
            <a:ext cx="10692000" cy="3323987"/>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变化</a:t>
            </a:r>
            <a:r>
              <a:rPr lang="zh-CN" altLang="zh-CN" b="1" kern="100" dirty="0">
                <a:solidFill>
                  <a:schemeClr val="tx1"/>
                </a:solidFill>
                <a:latin typeface="宋体" panose="02010600030101010101" pitchFamily="2" charset="-122"/>
                <a:cs typeface="Times New Roman" panose="02020603050405020304" pitchFamily="18" charset="0"/>
              </a:rPr>
              <a:t>：</a:t>
            </a:r>
            <a:r>
              <a:rPr lang="en-US" altLang="zh-CN" b="1" kern="100" dirty="0">
                <a:solidFill>
                  <a:schemeClr val="tx1"/>
                </a:solidFill>
                <a:ea typeface="华文楷体" panose="02010600040101010101" pitchFamily="2" charset="-122"/>
                <a:cs typeface="Courier New" panose="02070309020205020404" pitchFamily="49" charset="0"/>
              </a:rPr>
              <a:t>1921</a:t>
            </a:r>
            <a:r>
              <a:rPr lang="zh-CN" altLang="zh-CN" b="1" kern="100" dirty="0">
                <a:solidFill>
                  <a:schemeClr val="tx1"/>
                </a:solidFill>
                <a:ea typeface="华文楷体" panose="02010600040101010101" pitchFamily="2" charset="-122"/>
                <a:cs typeface="Times New Roman" panose="02020603050405020304" pitchFamily="18" charset="0"/>
              </a:rPr>
              <a:t>年后粮食作物耕作面积及产量不断增长。政策因素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实行新经济政策，以粮食税代替余粮收集制。</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b="1" kern="100" dirty="0">
                <a:solidFill>
                  <a:schemeClr val="tx1"/>
                </a:solidFill>
                <a:ea typeface="华文楷体" panose="02010600040101010101" pitchFamily="2" charset="-122"/>
                <a:cs typeface="Times New Roman" panose="02020603050405020304" pitchFamily="18" charset="0"/>
              </a:rPr>
              <a:t>影响</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减轻了农民的经济负担；调动了农民的生产积极性，使粮食产量大幅度提高；受到农民的欢迎，有利于工农联盟和政权的巩固。</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3" name="图片 2">
            <a:extLst>
              <a:ext uri="{FF2B5EF4-FFF2-40B4-BE49-F238E27FC236}">
                <a16:creationId xmlns:a16="http://schemas.microsoft.com/office/drawing/2014/main" id="{943F68A8-21D0-933F-8DF9-A75EEA90DD22}"/>
              </a:ext>
            </a:extLst>
          </p:cNvPr>
          <p:cNvPicPr>
            <a:picLocks noChangeAspect="1"/>
          </p:cNvPicPr>
          <p:nvPr/>
        </p:nvPicPr>
        <p:blipFill>
          <a:blip r:embed="rId3"/>
          <a:stretch>
            <a:fillRect/>
          </a:stretch>
        </p:blipFill>
        <p:spPr>
          <a:xfrm>
            <a:off x="283673" y="2664023"/>
            <a:ext cx="10954728" cy="2085569"/>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31504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下表是</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苏联</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20—40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年代工业总产值中生产资料和消费资料比例表</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单位</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7" y="2189792"/>
          <a:ext cx="10692000" cy="2922503"/>
        </p:xfrm>
        <a:graphic>
          <a:graphicData uri="http://schemas.openxmlformats.org/drawingml/2006/table">
            <a:tbl>
              <a:tblPr/>
              <a:tblGrid>
                <a:gridCol w="3564000">
                  <a:extLst>
                    <a:ext uri="{9D8B030D-6E8A-4147-A177-3AD203B41FA5}">
                      <a16:colId xmlns:a16="http://schemas.microsoft.com/office/drawing/2014/main" val="20000"/>
                    </a:ext>
                  </a:extLst>
                </a:gridCol>
                <a:gridCol w="3564000">
                  <a:extLst>
                    <a:ext uri="{9D8B030D-6E8A-4147-A177-3AD203B41FA5}">
                      <a16:colId xmlns:a16="http://schemas.microsoft.com/office/drawing/2014/main" val="20001"/>
                    </a:ext>
                  </a:extLst>
                </a:gridCol>
                <a:gridCol w="3564000">
                  <a:extLst>
                    <a:ext uri="{9D8B030D-6E8A-4147-A177-3AD203B41FA5}">
                      <a16:colId xmlns:a16="http://schemas.microsoft.com/office/drawing/2014/main" val="20002"/>
                    </a:ext>
                  </a:extLst>
                </a:gridCol>
              </a:tblGrid>
              <a:tr h="47194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年份</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生产资料</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消费资料</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15931">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1928</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39.5</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60.5</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0720">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1932</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53.4</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46.6</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85271">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1937</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57.8</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42.2</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56768">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1940</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61.2</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38.8</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概括史料二中生产资料和消费资料的发展变化趋势，并结合所学知识，分析出现上述变化的主要原因。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2051955"/>
            <a:ext cx="10692000" cy="1961371"/>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趋势</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生产资料</a:t>
            </a:r>
            <a:r>
              <a:rPr lang="zh-CN" altLang="en-US" b="1" kern="100" dirty="0">
                <a:solidFill>
                  <a:schemeClr val="tx1"/>
                </a:solidFill>
                <a:ea typeface="华文楷体" panose="02010600040101010101" pitchFamily="2" charset="-122"/>
                <a:cs typeface="Times New Roman" panose="02020603050405020304" pitchFamily="18" charset="0"/>
              </a:rPr>
              <a:t>所占</a:t>
            </a:r>
            <a:r>
              <a:rPr lang="zh-CN" altLang="zh-CN" b="1" kern="100" dirty="0">
                <a:solidFill>
                  <a:schemeClr val="tx1"/>
                </a:solidFill>
                <a:ea typeface="华文楷体" panose="02010600040101010101" pitchFamily="2" charset="-122"/>
                <a:cs typeface="Times New Roman" panose="02020603050405020304" pitchFamily="18" charset="0"/>
              </a:rPr>
              <a:t>比例不断上升，消费资料</a:t>
            </a:r>
            <a:r>
              <a:rPr lang="zh-CN" altLang="en-US" b="1" kern="100" dirty="0">
                <a:solidFill>
                  <a:schemeClr val="tx1"/>
                </a:solidFill>
                <a:ea typeface="华文楷体" panose="02010600040101010101" pitchFamily="2" charset="-122"/>
                <a:cs typeface="Times New Roman" panose="02020603050405020304" pitchFamily="18" charset="0"/>
              </a:rPr>
              <a:t>所占</a:t>
            </a:r>
            <a:r>
              <a:rPr lang="zh-CN" altLang="zh-CN" b="1" kern="100" dirty="0">
                <a:solidFill>
                  <a:schemeClr val="tx1"/>
                </a:solidFill>
                <a:ea typeface="华文楷体" panose="02010600040101010101" pitchFamily="2" charset="-122"/>
                <a:cs typeface="Times New Roman" panose="02020603050405020304" pitchFamily="18" charset="0"/>
              </a:rPr>
              <a:t>比例不断下降。主要原因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苏联</a:t>
            </a:r>
            <a:r>
              <a:rPr lang="zh-CN" altLang="zh-CN" b="1" kern="100" dirty="0">
                <a:solidFill>
                  <a:schemeClr val="tx1"/>
                </a:solidFill>
                <a:ea typeface="华文楷体" panose="02010600040101010101" pitchFamily="2" charset="-122"/>
                <a:cs typeface="Times New Roman" panose="02020603050405020304" pitchFamily="18" charset="0"/>
              </a:rPr>
              <a:t>以牺牲农业和轻工业为代价，优先发展重工业。</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sz="2700"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sz="2700"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sz="2700"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sz="2700" kern="100" dirty="0">
                <a:latin typeface="Times New Roman" panose="02020603050405020304" pitchFamily="18" charset="0"/>
                <a:ea typeface="黑体" panose="02010609060101010101" pitchFamily="49" charset="-122"/>
                <a:cs typeface="Times New Roman" panose="02020603050405020304" pitchFamily="18" charset="0"/>
              </a:rPr>
              <a:t>苏联社会主义建设道路的探索</a:t>
            </a:r>
            <a:endParaRPr lang="zh-CN" altLang="zh-CN" sz="270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15038" y="1539432"/>
          <a:ext cx="10692000" cy="4331198"/>
        </p:xfrm>
        <a:graphic>
          <a:graphicData uri="http://schemas.openxmlformats.org/drawingml/2006/table">
            <a:tbl>
              <a:tblPr/>
              <a:tblGrid>
                <a:gridCol w="1745599">
                  <a:extLst>
                    <a:ext uri="{9D8B030D-6E8A-4147-A177-3AD203B41FA5}">
                      <a16:colId xmlns:a16="http://schemas.microsoft.com/office/drawing/2014/main" val="20000"/>
                    </a:ext>
                  </a:extLst>
                </a:gridCol>
                <a:gridCol w="4572508">
                  <a:extLst>
                    <a:ext uri="{9D8B030D-6E8A-4147-A177-3AD203B41FA5}">
                      <a16:colId xmlns:a16="http://schemas.microsoft.com/office/drawing/2014/main" val="20001"/>
                    </a:ext>
                  </a:extLst>
                </a:gridCol>
                <a:gridCol w="4373893">
                  <a:extLst>
                    <a:ext uri="{9D8B030D-6E8A-4147-A177-3AD203B41FA5}">
                      <a16:colId xmlns:a16="http://schemas.microsoft.com/office/drawing/2014/main" val="20002"/>
                    </a:ext>
                  </a:extLst>
                </a:gridCol>
              </a:tblGrid>
              <a:tr h="178766">
                <a:tc>
                  <a:txBody>
                    <a:bodyPr/>
                    <a:lstStyle/>
                    <a:p>
                      <a:pPr algn="ctr" hangingPunct="0">
                        <a:lnSpc>
                          <a:spcPct val="130000"/>
                        </a:lnSpc>
                        <a:spcAft>
                          <a:spcPts val="0"/>
                        </a:spcAft>
                        <a:tabLst>
                          <a:tab pos="4770755" algn="l"/>
                        </a:tabLst>
                      </a:pPr>
                      <a:r>
                        <a:rPr lang="zh-CN" sz="27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政策</a:t>
                      </a:r>
                      <a:endParaRPr lang="zh-CN" sz="27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7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特点</a:t>
                      </a:r>
                      <a:endParaRPr lang="zh-CN" sz="2700" kern="10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30000"/>
                        </a:lnSpc>
                        <a:spcAft>
                          <a:spcPts val="0"/>
                        </a:spcAft>
                        <a:tabLst>
                          <a:tab pos="4770755" algn="l"/>
                        </a:tabLst>
                      </a:pPr>
                      <a:r>
                        <a:rPr lang="zh-CN" sz="27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目的</a:t>
                      </a:r>
                      <a:endParaRPr lang="zh-CN" sz="27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484621">
                <a:tc>
                  <a:txBody>
                    <a:bodyPr/>
                    <a:lstStyle/>
                    <a:p>
                      <a:pPr algn="just" hangingPunct="0">
                        <a:lnSpc>
                          <a:spcPct val="130000"/>
                        </a:lnSpc>
                        <a:spcAft>
                          <a:spcPts val="0"/>
                        </a:spcAft>
                        <a:tabLst>
                          <a:tab pos="4770755" algn="l"/>
                        </a:tabLst>
                      </a:pPr>
                      <a:r>
                        <a:rPr lang="zh-CN" sz="2700" b="1" kern="100" dirty="0">
                          <a:effectLst/>
                          <a:latin typeface="Times New Roman" panose="02020603050405020304" pitchFamily="18" charset="0"/>
                          <a:ea typeface="宋体" panose="02010600030101010101" pitchFamily="2" charset="-122"/>
                          <a:cs typeface="Times New Roman" panose="02020603050405020304" pitchFamily="18" charset="0"/>
                        </a:rPr>
                        <a:t>战时共产主义政策</a:t>
                      </a:r>
                      <a:endParaRPr lang="zh-CN" sz="27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700" b="1" kern="100" dirty="0">
                          <a:effectLst/>
                          <a:latin typeface="Times New Roman" panose="02020603050405020304" pitchFamily="18" charset="0"/>
                          <a:ea typeface="宋体" panose="02010600030101010101" pitchFamily="2" charset="-122"/>
                          <a:cs typeface="Times New Roman" panose="02020603050405020304" pitchFamily="18" charset="0"/>
                        </a:rPr>
                        <a:t>兼有</a:t>
                      </a:r>
                      <a:r>
                        <a:rPr lang="en-US" sz="27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700" b="1" kern="100" dirty="0">
                          <a:effectLst/>
                          <a:latin typeface="Times New Roman" panose="02020603050405020304" pitchFamily="18" charset="0"/>
                          <a:ea typeface="宋体" panose="02010600030101010101" pitchFamily="2" charset="-122"/>
                          <a:cs typeface="Times New Roman" panose="02020603050405020304" pitchFamily="18" charset="0"/>
                        </a:rPr>
                        <a:t>战时</a:t>
                      </a:r>
                      <a:r>
                        <a:rPr lang="en-US" sz="27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700" b="1" kern="100" dirty="0">
                          <a:effectLst/>
                          <a:latin typeface="Times New Roman" panose="02020603050405020304" pitchFamily="18" charset="0"/>
                          <a:ea typeface="宋体" panose="02010600030101010101" pitchFamily="2" charset="-122"/>
                          <a:cs typeface="Times New Roman" panose="02020603050405020304" pitchFamily="18" charset="0"/>
                        </a:rPr>
                        <a:t>与</a:t>
                      </a:r>
                      <a:r>
                        <a:rPr lang="en-US" sz="27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700" b="1" kern="100" dirty="0">
                          <a:effectLst/>
                          <a:latin typeface="Times New Roman" panose="02020603050405020304" pitchFamily="18" charset="0"/>
                          <a:ea typeface="宋体" panose="02010600030101010101" pitchFamily="2" charset="-122"/>
                          <a:cs typeface="Times New Roman" panose="02020603050405020304" pitchFamily="18" charset="0"/>
                        </a:rPr>
                        <a:t>共产主义</a:t>
                      </a:r>
                      <a:r>
                        <a:rPr lang="en-US" sz="27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700" b="1" kern="100" dirty="0">
                          <a:effectLst/>
                          <a:latin typeface="Times New Roman" panose="02020603050405020304" pitchFamily="18" charset="0"/>
                          <a:ea typeface="宋体" panose="02010600030101010101" pitchFamily="2" charset="-122"/>
                          <a:cs typeface="Times New Roman" panose="02020603050405020304" pitchFamily="18" charset="0"/>
                        </a:rPr>
                        <a:t>特色，共产主义在政治</a:t>
                      </a:r>
                      <a:r>
                        <a:rPr lang="zh-CN" sz="27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700" b="1" kern="100" dirty="0">
                          <a:effectLst/>
                          <a:latin typeface="Times New Roman" panose="02020603050405020304" pitchFamily="18" charset="0"/>
                          <a:ea typeface="宋体" panose="02010600030101010101" pitchFamily="2" charset="-122"/>
                          <a:cs typeface="Times New Roman" panose="02020603050405020304" pitchFamily="18" charset="0"/>
                        </a:rPr>
                        <a:t>军事</a:t>
                      </a:r>
                      <a:r>
                        <a:rPr lang="zh-CN" sz="27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700" b="1" kern="100" dirty="0">
                          <a:effectLst/>
                          <a:latin typeface="Times New Roman" panose="02020603050405020304" pitchFamily="18" charset="0"/>
                          <a:ea typeface="宋体" panose="02010600030101010101" pitchFamily="2" charset="-122"/>
                          <a:cs typeface="Times New Roman" panose="02020603050405020304" pitchFamily="18" charset="0"/>
                        </a:rPr>
                        <a:t>经济上的全面运用</a:t>
                      </a:r>
                      <a:endParaRPr lang="zh-CN" sz="27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700" b="1" kern="100">
                          <a:effectLst/>
                          <a:latin typeface="Times New Roman" panose="02020603050405020304" pitchFamily="18" charset="0"/>
                          <a:ea typeface="宋体" panose="02010600030101010101" pitchFamily="2" charset="-122"/>
                          <a:cs typeface="Times New Roman" panose="02020603050405020304" pitchFamily="18" charset="0"/>
                        </a:rPr>
                        <a:t>战胜国内外敌人，保证战争的胜利</a:t>
                      </a:r>
                      <a:endParaRPr lang="zh-CN" sz="2700" kern="10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23962">
                <a:tc>
                  <a:txBody>
                    <a:bodyPr/>
                    <a:lstStyle/>
                    <a:p>
                      <a:pPr algn="just" hangingPunct="0">
                        <a:lnSpc>
                          <a:spcPct val="130000"/>
                        </a:lnSpc>
                        <a:spcAft>
                          <a:spcPts val="0"/>
                        </a:spcAft>
                        <a:tabLst>
                          <a:tab pos="4770755" algn="l"/>
                        </a:tabLst>
                      </a:pPr>
                      <a:r>
                        <a:rPr lang="zh-CN" sz="27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新经济政策</a:t>
                      </a:r>
                      <a:endParaRPr lang="zh-CN" sz="270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700" b="1" kern="100" dirty="0">
                          <a:effectLst/>
                          <a:latin typeface="Times New Roman" panose="02020603050405020304" pitchFamily="18" charset="0"/>
                          <a:ea typeface="宋体" panose="02010600030101010101" pitchFamily="2" charset="-122"/>
                          <a:cs typeface="Times New Roman" panose="02020603050405020304" pitchFamily="18" charset="0"/>
                        </a:rPr>
                        <a:t>利用商品货币关系发展经济；在坚持社会主义经济占主导的前提下，一定限度内恢复和发展资本主义</a:t>
                      </a:r>
                      <a:endParaRPr lang="zh-CN" sz="27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30000"/>
                        </a:lnSpc>
                        <a:spcAft>
                          <a:spcPts val="0"/>
                        </a:spcAft>
                        <a:tabLst>
                          <a:tab pos="4770755" algn="l"/>
                        </a:tabLst>
                      </a:pPr>
                      <a:r>
                        <a:rPr lang="zh-CN" sz="2700" b="1" kern="100" dirty="0">
                          <a:effectLst/>
                          <a:latin typeface="Times New Roman" panose="02020603050405020304" pitchFamily="18" charset="0"/>
                          <a:ea typeface="宋体" panose="02010600030101010101" pitchFamily="2" charset="-122"/>
                          <a:cs typeface="Times New Roman" panose="02020603050405020304" pitchFamily="18" charset="0"/>
                        </a:rPr>
                        <a:t>利用资本主义发展社会主义，巩固工农联盟，恢复和发展经济；建立社会主义经济基础，最终战胜资本主义</a:t>
                      </a:r>
                      <a:endParaRPr lang="zh-CN" sz="27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9154" marR="191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nvGraphicFramePr>
        <p:xfrm>
          <a:off x="415038" y="1183815"/>
          <a:ext cx="10691999" cy="3020378"/>
        </p:xfrm>
        <a:graphic>
          <a:graphicData uri="http://schemas.openxmlformats.org/drawingml/2006/table">
            <a:tbl>
              <a:tblPr/>
              <a:tblGrid>
                <a:gridCol w="2285659">
                  <a:extLst>
                    <a:ext uri="{9D8B030D-6E8A-4147-A177-3AD203B41FA5}">
                      <a16:colId xmlns:a16="http://schemas.microsoft.com/office/drawing/2014/main" val="20000"/>
                    </a:ext>
                  </a:extLst>
                </a:gridCol>
                <a:gridCol w="4320480">
                  <a:extLst>
                    <a:ext uri="{9D8B030D-6E8A-4147-A177-3AD203B41FA5}">
                      <a16:colId xmlns:a16="http://schemas.microsoft.com/office/drawing/2014/main" val="20001"/>
                    </a:ext>
                  </a:extLst>
                </a:gridCol>
                <a:gridCol w="4085860">
                  <a:extLst>
                    <a:ext uri="{9D8B030D-6E8A-4147-A177-3AD203B41FA5}">
                      <a16:colId xmlns:a16="http://schemas.microsoft.com/office/drawing/2014/main" val="20002"/>
                    </a:ext>
                  </a:extLst>
                </a:gridCol>
              </a:tblGrid>
              <a:tr h="342635">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政策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特点</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目的</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060220">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工业化与农业集体化政策</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强制推行农业集体化；牺牲农业和农民利益，优先发展重工业；采取高度集中的计划经济体制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利用国家政权力量尽快发展经济，实现工业化，增强国防力量，以维护社会主义政权</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83803"/>
            <a:ext cx="10692000" cy="5693866"/>
          </a:xfrm>
        </p:spPr>
        <p:txBody>
          <a:bodyPr/>
          <a:lstStyle/>
          <a:p>
            <a:pPr algn="just" hangingPunct="0">
              <a:lnSpc>
                <a:spcPct val="130000"/>
              </a:lnSpc>
              <a:spcAft>
                <a:spcPts val="0"/>
              </a:spcAft>
              <a:tabLst>
                <a:tab pos="4770120" algn="l"/>
                <a:tab pos="6096000"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120" algn="l"/>
                <a:tab pos="6096000"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下面为</a:t>
            </a:r>
            <a:r>
              <a:rPr lang="en-US" altLang="zh-CN" kern="100" dirty="0">
                <a:latin typeface="Times New Roman" panose="02020603050405020304" pitchFamily="18" charset="0"/>
                <a:cs typeface="Courier New" panose="02070309020205020404" pitchFamily="49" charset="0"/>
              </a:rPr>
              <a:t>1928</a:t>
            </a:r>
            <a:r>
              <a:rPr lang="zh-CN" altLang="zh-CN" kern="100" dirty="0">
                <a:latin typeface="Times New Roman" panose="02020603050405020304" pitchFamily="18" charset="0"/>
                <a:cs typeface="Times New Roman" panose="02020603050405020304" pitchFamily="18" charset="0"/>
              </a:rPr>
              <a:t>年</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1932</a:t>
            </a:r>
            <a:r>
              <a:rPr lang="zh-CN" altLang="zh-CN" kern="100" dirty="0">
                <a:latin typeface="Times New Roman" panose="02020603050405020304" pitchFamily="18" charset="0"/>
                <a:cs typeface="Times New Roman" panose="02020603050405020304" pitchFamily="18" charset="0"/>
              </a:rPr>
              <a:t>年和</a:t>
            </a:r>
            <a:r>
              <a:rPr lang="en-US" altLang="zh-CN" kern="100" dirty="0">
                <a:latin typeface="Times New Roman" panose="02020603050405020304" pitchFamily="18" charset="0"/>
                <a:cs typeface="Courier New" panose="02070309020205020404" pitchFamily="49" charset="0"/>
              </a:rPr>
              <a:t>1937</a:t>
            </a:r>
            <a:r>
              <a:rPr lang="zh-CN" altLang="zh-CN" kern="100" dirty="0">
                <a:latin typeface="Times New Roman" panose="02020603050405020304" pitchFamily="18" charset="0"/>
                <a:cs typeface="Times New Roman" panose="02020603050405020304" pitchFamily="18" charset="0"/>
              </a:rPr>
              <a:t>年苏联工业生产总值排位与农业集体化发展状况</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统计表。这反映出苏联</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120" algn="l"/>
                <a:tab pos="60960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4770120" algn="l"/>
                <a:tab pos="60960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4770120" algn="l"/>
                <a:tab pos="60960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4770120" algn="l"/>
                <a:tab pos="60960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4770120" algn="l"/>
                <a:tab pos="6096000" algn="l"/>
              </a:tabLst>
            </a:pPr>
            <a:endParaRPr lang="en-US" altLang="zh-CN" kern="100" dirty="0">
              <a:latin typeface="Times New Roman" panose="02020603050405020304" pitchFamily="18" charset="0"/>
              <a:cs typeface="Courier New" panose="02070309020205020404" pitchFamily="49" charset="0"/>
            </a:endParaRPr>
          </a:p>
          <a:p>
            <a:pPr algn="just" hangingPunct="0">
              <a:lnSpc>
                <a:spcPct val="130000"/>
              </a:lnSpc>
              <a:spcAft>
                <a:spcPts val="0"/>
              </a:spcAft>
              <a:tabLst>
                <a:tab pos="4770120" algn="l"/>
                <a:tab pos="6096000"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由农业国变为强盛的工业国</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国际政治经济地位提升</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120" algn="l"/>
                <a:tab pos="6096000"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．农业集体化推动工业化发展</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．国民经济结构比例失调</a:t>
            </a:r>
            <a:endParaRPr lang="zh-CN" altLang="zh-CN" sz="1050" kern="100" dirty="0">
              <a:latin typeface="宋体" panose="02010600030101010101" pitchFamily="2" charset="-122"/>
              <a:cs typeface="Courier New" panose="02070309020205020404" pitchFamily="49" charset="0"/>
            </a:endParaRPr>
          </a:p>
        </p:txBody>
      </p:sp>
      <p:graphicFrame>
        <p:nvGraphicFramePr>
          <p:cNvPr id="5" name="表格 4"/>
          <p:cNvGraphicFramePr>
            <a:graphicFrameLocks noGrp="1"/>
          </p:cNvGraphicFramePr>
          <p:nvPr/>
        </p:nvGraphicFramePr>
        <p:xfrm>
          <a:off x="415037" y="2447999"/>
          <a:ext cx="10692000" cy="2535936"/>
        </p:xfrm>
        <a:graphic>
          <a:graphicData uri="http://schemas.openxmlformats.org/drawingml/2006/table">
            <a:tbl>
              <a:tblPr/>
              <a:tblGrid>
                <a:gridCol w="1190070">
                  <a:extLst>
                    <a:ext uri="{9D8B030D-6E8A-4147-A177-3AD203B41FA5}">
                      <a16:colId xmlns:a16="http://schemas.microsoft.com/office/drawing/2014/main" val="20000"/>
                    </a:ext>
                  </a:extLst>
                </a:gridCol>
                <a:gridCol w="4397916">
                  <a:extLst>
                    <a:ext uri="{9D8B030D-6E8A-4147-A177-3AD203B41FA5}">
                      <a16:colId xmlns:a16="http://schemas.microsoft.com/office/drawing/2014/main" val="20001"/>
                    </a:ext>
                  </a:extLst>
                </a:gridCol>
                <a:gridCol w="5104014">
                  <a:extLst>
                    <a:ext uri="{9D8B030D-6E8A-4147-A177-3AD203B41FA5}">
                      <a16:colId xmlns:a16="http://schemas.microsoft.com/office/drawing/2014/main" val="20002"/>
                    </a:ext>
                  </a:extLst>
                </a:gridCol>
              </a:tblGrid>
              <a:tr h="908215">
                <a:tc>
                  <a:txBody>
                    <a:bodyPr/>
                    <a:lstStyle/>
                    <a:p>
                      <a:pPr algn="ctr"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时间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工业生产总值在世界</a:t>
                      </a:r>
                      <a:r>
                        <a:rPr lang="zh-CN" sz="2800" b="1" kern="100">
                          <a:solidFill>
                            <a:srgbClr val="CC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欧洲的排位</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参加农业集体组织农户占全国农户比例</a:t>
                      </a:r>
                      <a:r>
                        <a:rPr lang="en-US"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17457">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1928</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世界第五</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1.7</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70483">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1932</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世界第三</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欧洲第二</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61.5</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1937</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世界第二</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欧洲第一</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93.0</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6711" marR="367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矩形 5"/>
          <p:cNvSpPr/>
          <p:nvPr/>
        </p:nvSpPr>
        <p:spPr>
          <a:xfrm>
            <a:off x="324433" y="568835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根据材料可知，随着参加农业集体组织的农户所占比例不断增加，苏联工业生产总值排位也不断上升，说明农业集体化推动工业化发展，故选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项。工业化之前的苏联并非农业国，排除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项；苏联当时受西方国家孤立</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排挤，其政治地位并没有变化，排除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项；材料没有涉及农业和轻工业的数据，不能推断国民经济结构的比例问题，排除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4217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下表为苏俄</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联</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建设社会主义的探索。这些探索</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最大限度地维护了农民的利益</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．都以指令性计划管理经济</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．都在一定程度上巩固了政权</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．都强调优先发展重工业</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5617021" y="1512206"/>
          <a:ext cx="5490017" cy="3355340"/>
        </p:xfrm>
        <a:graphic>
          <a:graphicData uri="http://schemas.openxmlformats.org/drawingml/2006/table">
            <a:tbl>
              <a:tblPr/>
              <a:tblGrid>
                <a:gridCol w="1404156">
                  <a:extLst>
                    <a:ext uri="{9D8B030D-6E8A-4147-A177-3AD203B41FA5}">
                      <a16:colId xmlns:a16="http://schemas.microsoft.com/office/drawing/2014/main" val="20000"/>
                    </a:ext>
                  </a:extLst>
                </a:gridCol>
                <a:gridCol w="4085861">
                  <a:extLst>
                    <a:ext uri="{9D8B030D-6E8A-4147-A177-3AD203B41FA5}">
                      <a16:colId xmlns:a16="http://schemas.microsoft.com/office/drawing/2014/main" val="20001"/>
                    </a:ext>
                  </a:extLst>
                </a:gridCol>
              </a:tblGrid>
              <a:tr h="548217">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时间</a:t>
                      </a:r>
                      <a:r>
                        <a:rPr lang="en-US"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a:t>
                      </a: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年</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探索</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548052">
                <a:tc>
                  <a:txBody>
                    <a:bodyPr/>
                    <a:lstStyle/>
                    <a:p>
                      <a:pPr algn="ctr" hangingPunct="0">
                        <a:lnSpc>
                          <a:spcPct val="15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1918</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实行战时共产主义政策</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2931">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1921</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实行新经济政策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41949">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1925</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提出社会主义工业化方针</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86951">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1930</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加快推广农业集体化</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81026">
                <a:tc>
                  <a:txBody>
                    <a:bodyPr/>
                    <a:lstStyle/>
                    <a:p>
                      <a:pPr algn="ctr" hangingPunct="0">
                        <a:lnSpc>
                          <a:spcPct val="150000"/>
                        </a:lnSpc>
                        <a:spcAft>
                          <a:spcPts val="0"/>
                        </a:spcAft>
                        <a:tabLst>
                          <a:tab pos="4770755" algn="l"/>
                        </a:tabLst>
                      </a:pPr>
                      <a:r>
                        <a:rPr lang="en-US" sz="2800" b="1" kern="100">
                          <a:effectLst/>
                          <a:latin typeface="Times New Roman" panose="02020603050405020304" pitchFamily="18" charset="0"/>
                          <a:ea typeface="宋体" panose="02010600030101010101" pitchFamily="2" charset="-122"/>
                          <a:cs typeface="Courier New" panose="02070309020205020404" pitchFamily="49" charset="0"/>
                        </a:rPr>
                        <a:t>1936</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苏联模式形成</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9369" marR="293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矩形 4"/>
          <p:cNvSpPr/>
          <p:nvPr/>
        </p:nvSpPr>
        <p:spPr>
          <a:xfrm>
            <a:off x="324433" y="275059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结合所学知识可知，材料所涉事件的根本目的是巩固政权，故选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项；苏联模式强调优先发展重工业，农业则是国家资金的积累者，</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因此</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损害了农民的利益，排除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项；实行新经济政策是利用商品货币</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和市场交易</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来发展生产力，而不是用国家指令性计划来发展经济，排除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项；实行新经济政策强调利用商品货币</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和市场交易</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来发展经济，没有强调优先发展重工业，排除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2" name="Picture 2" descr="2025LS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0099" y="1691915"/>
            <a:ext cx="5900290" cy="368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十五</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80225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十月革命的胜利与苏联的社会主义实践</a:t>
            </a:r>
          </a:p>
        </p:txBody>
      </p:sp>
      <p:sp>
        <p:nvSpPr>
          <p:cNvPr id="33" name="矩形 32">
            <a:hlinkClick r:id="rId7" action="ppaction://hlinkfile"/>
          </p:cNvPr>
          <p:cNvSpPr/>
          <p:nvPr/>
        </p:nvSpPr>
        <p:spPr>
          <a:xfrm>
            <a:off x="-9525" y="-21629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2" name="副标题 1"/>
          <p:cNvSpPr>
            <a:spLocks noGrp="1"/>
          </p:cNvSpPr>
          <p:nvPr>
            <p:ph type="subTitle" idx="1"/>
          </p:nvPr>
        </p:nvSpPr>
        <p:spPr>
          <a:xfrm>
            <a:off x="415037" y="1638977"/>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列宁主义的形成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列宁主义形成的历史条件有哪些？</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经济条件</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政治条件</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阶级条件</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组织条件</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(5)</a:t>
            </a:r>
            <a:r>
              <a:rPr lang="zh-CN" altLang="zh-CN" kern="100" dirty="0">
                <a:latin typeface="Times New Roman" panose="02020603050405020304" pitchFamily="18" charset="0"/>
                <a:cs typeface="Times New Roman" panose="02020603050405020304" pitchFamily="18" charset="0"/>
              </a:rPr>
              <a:t>个人努力</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____________________________________________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2664693" y="3024063"/>
            <a:ext cx="7725192" cy="523220"/>
          </a:xfrm>
          <a:prstGeom prst="rect">
            <a:avLst/>
          </a:prstGeom>
          <a:noFill/>
        </p:spPr>
        <p:txBody>
          <a:bodyPr wrap="none" rtlCol="0">
            <a:spAutoFit/>
          </a:bodyPr>
          <a:lstStyle/>
          <a:p>
            <a:r>
              <a:rPr lang="en-US" altLang="zh-CN" b="1" dirty="0">
                <a:ea typeface="华文楷体" panose="02010600040101010101" pitchFamily="2" charset="-122"/>
              </a:rPr>
              <a:t>19</a:t>
            </a:r>
            <a:r>
              <a:rPr lang="zh-CN" altLang="zh-CN" b="1" dirty="0">
                <a:ea typeface="华文楷体" panose="02010600040101010101" pitchFamily="2" charset="-122"/>
                <a:cs typeface="Times New Roman" panose="02020603050405020304" pitchFamily="18" charset="0"/>
              </a:rPr>
              <a:t>世纪末</a:t>
            </a:r>
            <a:r>
              <a:rPr lang="en-US" altLang="zh-CN" b="1" dirty="0">
                <a:ea typeface="华文楷体" panose="02010600040101010101" pitchFamily="2" charset="-122"/>
              </a:rPr>
              <a:t>20</a:t>
            </a:r>
            <a:r>
              <a:rPr lang="zh-CN" altLang="zh-CN" b="1" dirty="0">
                <a:ea typeface="华文楷体" panose="02010600040101010101" pitchFamily="2" charset="-122"/>
                <a:cs typeface="Times New Roman" panose="02020603050405020304" pitchFamily="18" charset="0"/>
              </a:rPr>
              <a:t>世纪初，俄国资本主义经济不断发展</a:t>
            </a:r>
            <a:endParaRPr lang="zh-CN" altLang="en-US" dirty="0"/>
          </a:p>
        </p:txBody>
      </p:sp>
      <p:sp>
        <p:nvSpPr>
          <p:cNvPr id="4" name="文本框 3"/>
          <p:cNvSpPr txBox="1"/>
          <p:nvPr/>
        </p:nvSpPr>
        <p:spPr>
          <a:xfrm>
            <a:off x="2666909" y="3660290"/>
            <a:ext cx="7007046"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沙皇专制统治持续强化，社会矛盾日益尖锐</a:t>
            </a:r>
            <a:endParaRPr lang="zh-CN" altLang="en-US" dirty="0"/>
          </a:p>
        </p:txBody>
      </p:sp>
      <p:sp>
        <p:nvSpPr>
          <p:cNvPr id="5" name="文本框 4"/>
          <p:cNvSpPr txBox="1"/>
          <p:nvPr/>
        </p:nvSpPr>
        <p:spPr>
          <a:xfrm>
            <a:off x="2664693" y="4318032"/>
            <a:ext cx="628890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工业的发展造就了俄国第一代产业工人</a:t>
            </a:r>
            <a:endParaRPr lang="zh-CN" altLang="en-US" dirty="0"/>
          </a:p>
        </p:txBody>
      </p:sp>
      <p:sp>
        <p:nvSpPr>
          <p:cNvPr id="6" name="文本框 5"/>
          <p:cNvSpPr txBox="1"/>
          <p:nvPr/>
        </p:nvSpPr>
        <p:spPr>
          <a:xfrm>
            <a:off x="2664693" y="4950373"/>
            <a:ext cx="5929828" cy="523220"/>
          </a:xfrm>
          <a:prstGeom prst="rect">
            <a:avLst/>
          </a:prstGeom>
          <a:noFill/>
        </p:spPr>
        <p:txBody>
          <a:bodyPr wrap="none" rtlCol="0">
            <a:spAutoFit/>
          </a:bodyPr>
          <a:lstStyle/>
          <a:p>
            <a:r>
              <a:rPr lang="en-US" altLang="zh-CN" b="1" dirty="0">
                <a:ea typeface="华文楷体" panose="02010600040101010101" pitchFamily="2" charset="-122"/>
              </a:rPr>
              <a:t>1898</a:t>
            </a:r>
            <a:r>
              <a:rPr lang="zh-CN" altLang="zh-CN" b="1" dirty="0">
                <a:ea typeface="华文楷体" panose="02010600040101010101" pitchFamily="2" charset="-122"/>
                <a:cs typeface="Times New Roman" panose="02020603050405020304" pitchFamily="18" charset="0"/>
              </a:rPr>
              <a:t>年，俄国社会民主工党宣告成立</a:t>
            </a:r>
            <a:endParaRPr lang="zh-CN" altLang="en-US" dirty="0"/>
          </a:p>
        </p:txBody>
      </p:sp>
      <p:sp>
        <p:nvSpPr>
          <p:cNvPr id="7" name="文本框 6"/>
          <p:cNvSpPr txBox="1"/>
          <p:nvPr/>
        </p:nvSpPr>
        <p:spPr>
          <a:xfrm>
            <a:off x="2664693" y="5591093"/>
            <a:ext cx="7725192" cy="523220"/>
          </a:xfrm>
          <a:prstGeom prst="rect">
            <a:avLst/>
          </a:prstGeom>
          <a:noFill/>
        </p:spPr>
        <p:txBody>
          <a:bodyPr wrap="none" rtlCol="0">
            <a:spAutoFit/>
          </a:bodyPr>
          <a:lstStyle/>
          <a:p>
            <a:r>
              <a:rPr lang="en-US" altLang="zh-CN" b="1" dirty="0">
                <a:ea typeface="华文楷体" panose="02010600040101010101" pitchFamily="2" charset="-122"/>
              </a:rPr>
              <a:t>1900</a:t>
            </a:r>
            <a:r>
              <a:rPr lang="zh-CN" altLang="zh-CN" b="1" dirty="0">
                <a:ea typeface="华文楷体" panose="02010600040101010101" pitchFamily="2" charset="-122"/>
                <a:cs typeface="Times New Roman" panose="02020603050405020304" pitchFamily="18" charset="0"/>
              </a:rPr>
              <a:t>年，列宁创办《火星报》，宣传马克思主义</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2000850"/>
            <a:ext cx="10692000" cy="2031325"/>
          </a:xfrm>
        </p:spPr>
        <p:txBody>
          <a:bodyPr/>
          <a:lstStyle/>
          <a:p>
            <a:pPr algn="di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形成</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1903</a:t>
            </a:r>
            <a:r>
              <a:rPr lang="zh-CN" altLang="zh-CN" kern="100" dirty="0">
                <a:latin typeface="Times New Roman" panose="02020603050405020304" pitchFamily="18" charset="0"/>
                <a:cs typeface="Times New Roman" panose="02020603050405020304" pitchFamily="18" charset="0"/>
              </a:rPr>
              <a:t>年，俄国社会民主工党举行第二次代表大会，这次代表大会标志着布尔什维克党的建立。党的指导思想是</a:t>
            </a:r>
            <a:r>
              <a:rPr lang="en-US"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p>
          <a:p>
            <a:pPr algn="just" hangingPunct="0">
              <a:lnSpc>
                <a:spcPct val="150000"/>
              </a:lnSpc>
              <a:spcAft>
                <a:spcPts val="0"/>
              </a:spcAft>
              <a:tabLst>
                <a:tab pos="4770755" algn="l"/>
              </a:tabLst>
            </a:pP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，也就是列宁主义。</a:t>
            </a:r>
            <a:endParaRPr lang="zh-CN" altLang="zh-CN" sz="1050" kern="100" dirty="0">
              <a:latin typeface="宋体" panose="02010600030101010101" pitchFamily="2" charset="-122"/>
              <a:cs typeface="Courier New" panose="02070309020205020404" pitchFamily="49" charset="0"/>
            </a:endParaRPr>
          </a:p>
        </p:txBody>
      </p:sp>
      <p:sp>
        <p:nvSpPr>
          <p:cNvPr id="2" name="文本框 1"/>
          <p:cNvSpPr txBox="1"/>
          <p:nvPr/>
        </p:nvSpPr>
        <p:spPr>
          <a:xfrm>
            <a:off x="9127008" y="2754902"/>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布尔什维主</a:t>
            </a:r>
            <a:endParaRPr lang="zh-CN" altLang="en-US" dirty="0"/>
          </a:p>
        </p:txBody>
      </p:sp>
      <p:sp>
        <p:nvSpPr>
          <p:cNvPr id="4" name="文本框 3"/>
          <p:cNvSpPr txBox="1"/>
          <p:nvPr/>
        </p:nvSpPr>
        <p:spPr>
          <a:xfrm>
            <a:off x="415037" y="3424076"/>
            <a:ext cx="54373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lvl="0" algn="just" hangingPunct="0">
              <a:lnSpc>
                <a:spcPct val="150000"/>
              </a:lnSpc>
              <a:spcAft>
                <a:spcPts val="0"/>
              </a:spcAft>
              <a:tabLst>
                <a:tab pos="4770755" algn="l"/>
              </a:tabLst>
            </a:pPr>
            <a:r>
              <a:rPr lang="en-US" altLang="zh-CN" kern="100">
                <a:solidFill>
                  <a:prstClr val="black"/>
                </a:solidFill>
                <a:latin typeface="Times New Roman" panose="02020603050405020304" pitchFamily="18" charset="0"/>
                <a:cs typeface="Courier New" panose="02070309020205020404" pitchFamily="49" charset="0"/>
              </a:rPr>
              <a:t>3.</a:t>
            </a:r>
            <a:r>
              <a:rPr lang="zh-CN" altLang="zh-CN" kern="100">
                <a:solidFill>
                  <a:prstClr val="black"/>
                </a:solidFill>
                <a:latin typeface="Times New Roman" panose="02020603050405020304" pitchFamily="18" charset="0"/>
                <a:cs typeface="Times New Roman" panose="02020603050405020304" pitchFamily="18" charset="0"/>
              </a:rPr>
              <a:t>内容</a:t>
            </a:r>
            <a:r>
              <a:rPr lang="en-US" altLang="zh-CN" kern="100">
                <a:solidFill>
                  <a:prstClr val="black"/>
                </a:solidFill>
                <a:latin typeface="Times New Roman" panose="02020603050405020304" pitchFamily="18" charset="0"/>
                <a:cs typeface="Courier New" panose="02070309020205020404" pitchFamily="49" charset="0"/>
              </a:rPr>
              <a:t>(</a:t>
            </a:r>
            <a:r>
              <a:rPr lang="zh-CN" altLang="zh-CN" kern="100">
                <a:solidFill>
                  <a:prstClr val="black"/>
                </a:solidFill>
                <a:latin typeface="Times New Roman" panose="02020603050405020304" pitchFamily="18" charset="0"/>
                <a:cs typeface="Times New Roman" panose="02020603050405020304" pitchFamily="18" charset="0"/>
              </a:rPr>
              <a:t>判断正误</a:t>
            </a:r>
            <a:r>
              <a:rPr lang="en-US" altLang="zh-CN" kern="100">
                <a:solidFill>
                  <a:prstClr val="black"/>
                </a:solidFill>
                <a:latin typeface="Times New Roman" panose="02020603050405020304" pitchFamily="18" charset="0"/>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a:solidFill>
                  <a:prstClr val="black"/>
                </a:solidFill>
                <a:latin typeface="Times New Roman" panose="02020603050405020304" pitchFamily="18" charset="0"/>
                <a:cs typeface="Courier New" panose="02070309020205020404" pitchFamily="49" charset="0"/>
              </a:rPr>
              <a:t>(1)</a:t>
            </a:r>
            <a:r>
              <a:rPr lang="zh-CN" altLang="zh-CN" kern="100">
                <a:solidFill>
                  <a:prstClr val="black"/>
                </a:solidFill>
                <a:latin typeface="Times New Roman" panose="02020603050405020304" pitchFamily="18" charset="0"/>
                <a:cs typeface="Times New Roman" panose="02020603050405020304" pitchFamily="18" charset="0"/>
              </a:rPr>
              <a:t>帝国主义是资本主义发展的最高阶段，</a:t>
            </a:r>
            <a:r>
              <a:rPr lang="en-US" altLang="zh-CN" kern="100">
                <a:solidFill>
                  <a:prstClr val="black"/>
                </a:solidFill>
                <a:latin typeface="宋体" panose="02010600030101010101" pitchFamily="2" charset="-122"/>
                <a:cs typeface="Times New Roman" panose="02020603050405020304" pitchFamily="18" charset="0"/>
              </a:rPr>
              <a:t>“</a:t>
            </a:r>
            <a:r>
              <a:rPr lang="zh-CN" altLang="zh-CN" kern="100">
                <a:solidFill>
                  <a:prstClr val="black"/>
                </a:solidFill>
                <a:latin typeface="Times New Roman" panose="02020603050405020304" pitchFamily="18" charset="0"/>
                <a:cs typeface="Times New Roman" panose="02020603050405020304" pitchFamily="18" charset="0"/>
              </a:rPr>
              <a:t>是无产阶级社会革命的前夜</a:t>
            </a:r>
            <a:r>
              <a:rPr lang="en-US" altLang="zh-CN" kern="100">
                <a:solidFill>
                  <a:prstClr val="black"/>
                </a:solidFill>
                <a:latin typeface="宋体" panose="02010600030101010101" pitchFamily="2" charset="-122"/>
                <a:cs typeface="Times New Roman" panose="02020603050405020304" pitchFamily="18" charset="0"/>
              </a:rPr>
              <a:t>”</a:t>
            </a:r>
            <a:r>
              <a:rPr lang="zh-CN" altLang="zh-CN" kern="100">
                <a:solidFill>
                  <a:prstClr val="black"/>
                </a:solidFill>
                <a:latin typeface="Times New Roman" panose="02020603050405020304" pitchFamily="18" charset="0"/>
                <a:cs typeface="Times New Roman" panose="02020603050405020304" pitchFamily="18" charset="0"/>
              </a:rPr>
              <a:t>。</a:t>
            </a:r>
            <a:r>
              <a:rPr lang="en-US" altLang="zh-CN" kern="100">
                <a:solidFill>
                  <a:prstClr val="black"/>
                </a:solidFill>
                <a:latin typeface="Times New Roman" panose="02020603050405020304" pitchFamily="18" charset="0"/>
                <a:cs typeface="Courier New" panose="02070309020205020404" pitchFamily="49" charset="0"/>
              </a:rPr>
              <a:t>(</a:t>
            </a:r>
            <a:r>
              <a:rPr lang="zh-CN" altLang="zh-CN" kern="100">
                <a:solidFill>
                  <a:srgbClr val="FF0000"/>
                </a:solidFill>
                <a:latin typeface="Times New Roman" panose="02020603050405020304" pitchFamily="18" charset="0"/>
                <a:cs typeface="Times New Roman" panose="02020603050405020304" pitchFamily="18" charset="0"/>
              </a:rPr>
              <a:t>　　</a:t>
            </a:r>
            <a:r>
              <a:rPr lang="en-US" altLang="zh-CN" kern="100">
                <a:solidFill>
                  <a:prstClr val="black"/>
                </a:solidFill>
                <a:latin typeface="Times New Roman" panose="02020603050405020304" pitchFamily="18" charset="0"/>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a:solidFill>
                  <a:prstClr val="black"/>
                </a:solidFill>
                <a:latin typeface="Times New Roman" panose="02020603050405020304" pitchFamily="18" charset="0"/>
                <a:cs typeface="Courier New" panose="02070309020205020404" pitchFamily="49" charset="0"/>
              </a:rPr>
              <a:t>(2)</a:t>
            </a:r>
            <a:r>
              <a:rPr lang="zh-CN" altLang="zh-CN" kern="100">
                <a:solidFill>
                  <a:prstClr val="black"/>
                </a:solidFill>
                <a:latin typeface="Times New Roman" panose="02020603050405020304" pitchFamily="18" charset="0"/>
                <a:cs typeface="Times New Roman" panose="02020603050405020304" pitchFamily="18" charset="0"/>
              </a:rPr>
              <a:t>由于资本主义发展的不平衡规律，俄国是</a:t>
            </a:r>
            <a:r>
              <a:rPr lang="zh-CN" altLang="zh-CN" kern="100">
                <a:solidFill>
                  <a:prstClr val="black"/>
                </a:solidFill>
                <a:latin typeface="宋体" panose="02010600030101010101" pitchFamily="2" charset="-122"/>
                <a:cs typeface="Times New Roman" panose="02020603050405020304" pitchFamily="18" charset="0"/>
              </a:rPr>
              <a:t>“</a:t>
            </a:r>
            <a:r>
              <a:rPr lang="zh-CN" altLang="zh-CN" kern="100">
                <a:solidFill>
                  <a:prstClr val="black"/>
                </a:solidFill>
                <a:latin typeface="Times New Roman" panose="02020603050405020304" pitchFamily="18" charset="0"/>
                <a:cs typeface="Times New Roman" panose="02020603050405020304" pitchFamily="18" charset="0"/>
              </a:rPr>
              <a:t>帝国主义链条中最薄弱的一环</a:t>
            </a:r>
            <a:r>
              <a:rPr lang="zh-CN" altLang="zh-CN" kern="100">
                <a:solidFill>
                  <a:prstClr val="black"/>
                </a:solidFill>
                <a:latin typeface="宋体" panose="02010600030101010101" pitchFamily="2" charset="-122"/>
                <a:cs typeface="Times New Roman" panose="02020603050405020304" pitchFamily="18" charset="0"/>
              </a:rPr>
              <a:t>”</a:t>
            </a:r>
            <a:r>
              <a:rPr lang="zh-CN" altLang="zh-CN" kern="100">
                <a:solidFill>
                  <a:prstClr val="black"/>
                </a:solidFill>
                <a:latin typeface="Times New Roman" panose="02020603050405020304" pitchFamily="18" charset="0"/>
                <a:cs typeface="Times New Roman" panose="02020603050405020304" pitchFamily="18" charset="0"/>
              </a:rPr>
              <a:t>。</a:t>
            </a:r>
            <a:r>
              <a:rPr lang="en-US" altLang="zh-CN" kern="100">
                <a:solidFill>
                  <a:prstClr val="black"/>
                </a:solidFill>
                <a:latin typeface="Times New Roman" panose="02020603050405020304" pitchFamily="18" charset="0"/>
                <a:cs typeface="Courier New" panose="02070309020205020404" pitchFamily="49" charset="0"/>
              </a:rPr>
              <a:t>(</a:t>
            </a:r>
            <a:r>
              <a:rPr lang="zh-CN" altLang="zh-CN" kern="100">
                <a:solidFill>
                  <a:srgbClr val="FF0000"/>
                </a:solidFill>
                <a:latin typeface="Times New Roman" panose="02020603050405020304" pitchFamily="18" charset="0"/>
                <a:cs typeface="Times New Roman" panose="02020603050405020304" pitchFamily="18" charset="0"/>
              </a:rPr>
              <a:t>　　</a:t>
            </a:r>
            <a:r>
              <a:rPr lang="en-US" altLang="zh-CN" kern="100">
                <a:solidFill>
                  <a:prstClr val="black"/>
                </a:solidFill>
                <a:latin typeface="Times New Roman" panose="02020603050405020304" pitchFamily="18" charset="0"/>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a:solidFill>
                  <a:prstClr val="black"/>
                </a:solidFill>
                <a:latin typeface="Times New Roman" panose="02020603050405020304" pitchFamily="18" charset="0"/>
                <a:cs typeface="Courier New" panose="02070309020205020404" pitchFamily="49" charset="0"/>
              </a:rPr>
              <a:t>(3)</a:t>
            </a:r>
            <a:r>
              <a:rPr lang="zh-CN" altLang="zh-CN" kern="100">
                <a:solidFill>
                  <a:prstClr val="black"/>
                </a:solidFill>
                <a:latin typeface="Times New Roman" panose="02020603050405020304" pitchFamily="18" charset="0"/>
                <a:cs typeface="Times New Roman" panose="02020603050405020304" pitchFamily="18" charset="0"/>
              </a:rPr>
              <a:t>社会主义不可能在单独一个资本主义国家内获得胜利。</a:t>
            </a:r>
            <a:r>
              <a:rPr lang="en-US" altLang="zh-CN" kern="100">
                <a:solidFill>
                  <a:prstClr val="black"/>
                </a:solidFill>
                <a:latin typeface="Times New Roman" panose="02020603050405020304" pitchFamily="18" charset="0"/>
                <a:cs typeface="Courier New" panose="02070309020205020404" pitchFamily="49" charset="0"/>
              </a:rPr>
              <a:t>(</a:t>
            </a:r>
            <a:r>
              <a:rPr lang="zh-CN" altLang="zh-CN" kern="100">
                <a:solidFill>
                  <a:srgbClr val="FF0000"/>
                </a:solidFill>
                <a:latin typeface="Times New Roman" panose="02020603050405020304" pitchFamily="18" charset="0"/>
                <a:cs typeface="Times New Roman" panose="02020603050405020304" pitchFamily="18" charset="0"/>
              </a:rPr>
              <a:t>　　</a:t>
            </a:r>
            <a:r>
              <a:rPr lang="en-US" altLang="zh-CN" kern="100">
                <a:solidFill>
                  <a:prstClr val="black"/>
                </a:solidFill>
                <a:latin typeface="Times New Roman" panose="02020603050405020304" pitchFamily="18" charset="0"/>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a:p>
            <a:pPr lvl="0" algn="just" hangingPunct="0">
              <a:lnSpc>
                <a:spcPct val="150000"/>
              </a:lnSpc>
              <a:spcAft>
                <a:spcPts val="0"/>
              </a:spcAft>
              <a:tabLst>
                <a:tab pos="4770755" algn="l"/>
              </a:tabLst>
            </a:pPr>
            <a:r>
              <a:rPr lang="en-US" altLang="zh-CN" kern="100">
                <a:solidFill>
                  <a:prstClr val="black"/>
                </a:solidFill>
                <a:latin typeface="Times New Roman" panose="02020603050405020304" pitchFamily="18" charset="0"/>
                <a:cs typeface="Courier New" panose="02070309020205020404" pitchFamily="49" charset="0"/>
              </a:rPr>
              <a:t>(4)</a:t>
            </a:r>
            <a:r>
              <a:rPr lang="zh-CN" altLang="zh-CN" kern="100">
                <a:solidFill>
                  <a:prstClr val="black"/>
                </a:solidFill>
                <a:latin typeface="Times New Roman" panose="02020603050405020304" pitchFamily="18" charset="0"/>
                <a:cs typeface="Times New Roman" panose="02020603050405020304" pitchFamily="18" charset="0"/>
              </a:rPr>
              <a:t>工人阶级必须用和平方式推翻资产阶级政权，建立无产阶级专政。</a:t>
            </a:r>
            <a:r>
              <a:rPr lang="zh-CN" altLang="zh-CN" kern="100">
                <a:solidFill>
                  <a:prstClr val="black"/>
                </a:solidFill>
                <a:latin typeface="宋体" panose="02010600030101010101" pitchFamily="2" charset="-122"/>
                <a:ea typeface="Times New Roman" panose="02020603050405020304" pitchFamily="18" charset="0"/>
                <a:cs typeface="Courier New" panose="02070309020205020404" pitchFamily="49" charset="0"/>
              </a:rPr>
              <a:t> </a:t>
            </a:r>
            <a:r>
              <a:rPr lang="en-US" altLang="zh-CN" kern="100">
                <a:solidFill>
                  <a:prstClr val="black"/>
                </a:solidFill>
                <a:latin typeface="宋体" panose="02010600030101010101" pitchFamily="2" charset="-122"/>
                <a:ea typeface="Times New Roman" panose="02020603050405020304" pitchFamily="18" charset="0"/>
                <a:cs typeface="Courier New" panose="02070309020205020404" pitchFamily="49" charset="0"/>
              </a:rPr>
              <a:t>(</a:t>
            </a:r>
            <a:r>
              <a:rPr lang="zh-CN" altLang="zh-CN" kern="100">
                <a:solidFill>
                  <a:srgbClr val="FF0000"/>
                </a:solidFill>
                <a:latin typeface="Times New Roman" panose="02020603050405020304" pitchFamily="18" charset="0"/>
                <a:cs typeface="Times New Roman" panose="02020603050405020304" pitchFamily="18" charset="0"/>
              </a:rPr>
              <a:t>　　</a:t>
            </a:r>
            <a:r>
              <a:rPr lang="en-US" altLang="zh-CN" kern="100">
                <a:solidFill>
                  <a:prstClr val="black"/>
                </a:solidFill>
                <a:latin typeface="Times New Roman" panose="02020603050405020304" pitchFamily="18" charset="0"/>
                <a:cs typeface="Courier New" panose="02070309020205020404" pitchFamily="49" charset="0"/>
              </a:rPr>
              <a:t>)</a:t>
            </a:r>
            <a:endParaRPr lang="zh-CN" altLang="en-US"/>
          </a:p>
        </p:txBody>
      </p:sp>
      <p:sp>
        <p:nvSpPr>
          <p:cNvPr id="3" name="文本框 2"/>
          <p:cNvSpPr txBox="1"/>
          <p:nvPr/>
        </p:nvSpPr>
        <p:spPr>
          <a:xfrm>
            <a:off x="2124633" y="2231975"/>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4" name="文本框 3"/>
          <p:cNvSpPr txBox="1"/>
          <p:nvPr/>
        </p:nvSpPr>
        <p:spPr>
          <a:xfrm>
            <a:off x="2844713" y="3492115"/>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5" name="文本框 4"/>
          <p:cNvSpPr txBox="1"/>
          <p:nvPr/>
        </p:nvSpPr>
        <p:spPr>
          <a:xfrm>
            <a:off x="9721477" y="4140187"/>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
        <p:nvSpPr>
          <p:cNvPr id="6" name="文本框 5"/>
          <p:cNvSpPr txBox="1"/>
          <p:nvPr/>
        </p:nvSpPr>
        <p:spPr>
          <a:xfrm>
            <a:off x="1656581" y="5400327"/>
            <a:ext cx="545342" cy="523220"/>
          </a:xfrm>
          <a:prstGeom prst="rect">
            <a:avLst/>
          </a:prstGeom>
          <a:noFill/>
        </p:spPr>
        <p:txBody>
          <a:bodyPr wrap="none" rtlCol="0">
            <a:spAutoFit/>
          </a:bodyPr>
          <a:lstStyle/>
          <a:p>
            <a:r>
              <a:rPr lang="en-US" altLang="zh-CN" b="1" dirty="0">
                <a:latin typeface="宋体" panose="02010600030101010101" pitchFamily="2" charset="-122"/>
                <a:cs typeface="Times New Roman" panose="02020603050405020304" pitchFamily="18" charset="0"/>
              </a:rPr>
              <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49810"/>
            <a:ext cx="10692000" cy="2031325"/>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意义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把</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a:t>
            </a:r>
            <a:r>
              <a:rPr lang="zh-CN" altLang="zh-CN" kern="100" dirty="0">
                <a:latin typeface="Times New Roman" panose="02020603050405020304" pitchFamily="18" charset="0"/>
                <a:cs typeface="Times New Roman" panose="02020603050405020304" pitchFamily="18" charset="0"/>
              </a:rPr>
              <a:t>基本原理与俄国革命具体实际结合起来，形成了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，创造性地提出一系列社会主义革命和社会主义建设理论，为帝国主义时代的无产阶级革命提供了强大思想武器。</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2196641" y="1979947"/>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马克思主义</a:t>
            </a:r>
            <a:endParaRPr lang="zh-CN" altLang="en-US" dirty="0"/>
          </a:p>
        </p:txBody>
      </p:sp>
      <p:sp>
        <p:nvSpPr>
          <p:cNvPr id="4" name="文本框 3"/>
          <p:cNvSpPr txBox="1"/>
          <p:nvPr/>
        </p:nvSpPr>
        <p:spPr>
          <a:xfrm>
            <a:off x="1404553" y="2664023"/>
            <a:ext cx="184731" cy="523220"/>
          </a:xfrm>
          <a:prstGeom prst="rect">
            <a:avLst/>
          </a:prstGeom>
          <a:noFill/>
        </p:spPr>
        <p:txBody>
          <a:bodyPr wrap="none" rtlCol="0">
            <a:spAutoFit/>
          </a:bodyPr>
          <a:lstStyle/>
          <a:p>
            <a:endParaRPr lang="zh-CN" altLang="en-US" dirty="0"/>
          </a:p>
        </p:txBody>
      </p:sp>
      <p:sp>
        <p:nvSpPr>
          <p:cNvPr id="5" name="文本框 4"/>
          <p:cNvSpPr txBox="1"/>
          <p:nvPr/>
        </p:nvSpPr>
        <p:spPr>
          <a:xfrm>
            <a:off x="1260537" y="260408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列宁主义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42170"/>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十月革命的胜利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二月革命胜利后，</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________________</a:t>
            </a:r>
            <a:r>
              <a:rPr lang="zh-CN" altLang="zh-CN" kern="100" dirty="0">
                <a:latin typeface="Times New Roman" panose="02020603050405020304" pitchFamily="18" charset="0"/>
                <a:cs typeface="Times New Roman" panose="02020603050405020304" pitchFamily="18" charset="0"/>
              </a:rPr>
              <a:t>继续进行帝国主义战争，一直没有满足人民群众对</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和平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面包和土地</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的要求，并镇压人民的反抗。</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过程</a:t>
            </a:r>
            <a:endParaRPr lang="zh-CN" altLang="zh-CN" sz="1050" kern="100" dirty="0">
              <a:latin typeface="宋体" panose="02010600030101010101" pitchFamily="2" charset="-122"/>
              <a:cs typeface="Courier New" panose="02070309020205020404" pitchFamily="49" charset="0"/>
            </a:endParaRPr>
          </a:p>
        </p:txBody>
      </p:sp>
      <p:pic>
        <p:nvPicPr>
          <p:cNvPr id="3074" name="Picture 2" descr="LSGY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9356" y="4176191"/>
            <a:ext cx="10063362" cy="16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4716921" y="1511895"/>
            <a:ext cx="305724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资产阶级临时政府</a:t>
            </a:r>
            <a:endParaRPr lang="zh-CN" altLang="en-US" dirty="0"/>
          </a:p>
        </p:txBody>
      </p:sp>
      <p:pic>
        <p:nvPicPr>
          <p:cNvPr id="4" name="图片 3"/>
          <p:cNvPicPr>
            <a:picLocks noChangeAspect="1"/>
          </p:cNvPicPr>
          <p:nvPr/>
        </p:nvPicPr>
        <p:blipFill>
          <a:blip r:embed="rId3"/>
          <a:stretch>
            <a:fillRect/>
          </a:stretch>
        </p:blipFill>
        <p:spPr>
          <a:xfrm>
            <a:off x="2656226" y="4481157"/>
            <a:ext cx="2232248" cy="352425"/>
          </a:xfrm>
          <a:prstGeom prst="rect">
            <a:avLst/>
          </a:prstGeom>
        </p:spPr>
      </p:pic>
      <p:pic>
        <p:nvPicPr>
          <p:cNvPr id="6" name="图片 5"/>
          <p:cNvPicPr>
            <a:picLocks noChangeAspect="1"/>
          </p:cNvPicPr>
          <p:nvPr/>
        </p:nvPicPr>
        <p:blipFill>
          <a:blip r:embed="rId3"/>
          <a:stretch>
            <a:fillRect/>
          </a:stretch>
        </p:blipFill>
        <p:spPr>
          <a:xfrm>
            <a:off x="7993285" y="4481157"/>
            <a:ext cx="2124236" cy="352425"/>
          </a:xfrm>
          <a:prstGeom prst="rect">
            <a:avLst/>
          </a:prstGeom>
        </p:spPr>
      </p:pic>
      <p:sp>
        <p:nvSpPr>
          <p:cNvPr id="7" name="文本框 6"/>
          <p:cNvSpPr txBox="1"/>
          <p:nvPr/>
        </p:nvSpPr>
        <p:spPr>
          <a:xfrm>
            <a:off x="2548214" y="4436686"/>
            <a:ext cx="2031325" cy="461665"/>
          </a:xfrm>
          <a:prstGeom prst="rect">
            <a:avLst/>
          </a:prstGeom>
          <a:noFill/>
        </p:spPr>
        <p:txBody>
          <a:bodyPr wrap="none" rtlCol="0">
            <a:spAutoFit/>
          </a:bodyPr>
          <a:lstStyle/>
          <a:p>
            <a:r>
              <a:rPr lang="zh-CN" altLang="en-US" sz="2400" b="1" dirty="0">
                <a:ea typeface="华文楷体" panose="02010600040101010101" pitchFamily="2" charset="-122"/>
                <a:cs typeface="Times New Roman" panose="02020603050405020304" pitchFamily="18" charset="0"/>
              </a:rPr>
              <a:t>社会主义革命</a:t>
            </a:r>
            <a:endParaRPr lang="zh-CN" altLang="en-US" sz="2400" dirty="0"/>
          </a:p>
        </p:txBody>
      </p:sp>
      <p:sp>
        <p:nvSpPr>
          <p:cNvPr id="8" name="文本框 7"/>
          <p:cNvSpPr txBox="1"/>
          <p:nvPr/>
        </p:nvSpPr>
        <p:spPr>
          <a:xfrm>
            <a:off x="7921277" y="4441714"/>
            <a:ext cx="1415772" cy="461665"/>
          </a:xfrm>
          <a:prstGeom prst="rect">
            <a:avLst/>
          </a:prstGeom>
          <a:noFill/>
        </p:spPr>
        <p:txBody>
          <a:bodyPr wrap="square" rtlCol="0">
            <a:spAutoFit/>
          </a:bodyPr>
          <a:lstStyle/>
          <a:p>
            <a:r>
              <a:rPr lang="zh-CN" altLang="en-US" sz="2400" b="1" dirty="0">
                <a:ea typeface="华文楷体" panose="02010600040101010101" pitchFamily="2" charset="-122"/>
                <a:cs typeface="Times New Roman" panose="02020603050405020304" pitchFamily="18" charset="0"/>
              </a:rPr>
              <a:t>社会主义</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28895"/>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意义</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十月革命的胜利是俄国与世界历史进程中的划时代事件。建立了人类历史上第一个</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领导的国家，打破了资本主义一统天下的世界格局，实现了社会主义从理想到现实的伟大飞跃，开辟了人类探索社会主义道路的新纪元。</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沉重打击了</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对世界的统治，极大地鼓舞了殖民地半殖民地人民的解放斗争，改变了</a:t>
            </a:r>
            <a:r>
              <a:rPr lang="en-US" altLang="zh-CN" kern="100" dirty="0">
                <a:latin typeface="Times New Roman" panose="02020603050405020304" pitchFamily="18" charset="0"/>
                <a:cs typeface="Courier New" panose="02070309020205020404" pitchFamily="49" charset="0"/>
              </a:rPr>
              <a:t>20</a:t>
            </a:r>
            <a:r>
              <a:rPr lang="zh-CN" altLang="zh-CN" kern="100" dirty="0">
                <a:latin typeface="Times New Roman" panose="02020603050405020304" pitchFamily="18" charset="0"/>
                <a:cs typeface="Times New Roman" panose="02020603050405020304" pitchFamily="18" charset="0"/>
              </a:rPr>
              <a:t>世纪的世界格局。</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资本主义和社会主义两种社会制度的</a:t>
            </a:r>
            <a:r>
              <a:rPr lang="en-US" altLang="zh-CN" b="0"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a:t>
            </a:r>
            <a:r>
              <a:rPr lang="zh-CN" altLang="zh-CN" b="0"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成为世界历史的重要内容。</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3456781" y="1907939"/>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无产阶级</a:t>
            </a:r>
            <a:endParaRPr lang="zh-CN" altLang="en-US" dirty="0"/>
          </a:p>
        </p:txBody>
      </p:sp>
      <p:sp>
        <p:nvSpPr>
          <p:cNvPr id="4" name="文本框 3"/>
          <p:cNvSpPr txBox="1"/>
          <p:nvPr/>
        </p:nvSpPr>
        <p:spPr>
          <a:xfrm>
            <a:off x="2736701" y="3583287"/>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帝国主义</a:t>
            </a:r>
            <a:endParaRPr lang="zh-CN" altLang="en-US" dirty="0"/>
          </a:p>
        </p:txBody>
      </p:sp>
      <p:sp>
        <p:nvSpPr>
          <p:cNvPr id="5" name="文本框 4"/>
          <p:cNvSpPr txBox="1"/>
          <p:nvPr/>
        </p:nvSpPr>
        <p:spPr>
          <a:xfrm>
            <a:off x="6841157" y="4699317"/>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并存与竞争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TotalTime>
  <Words>2776</Words>
  <Application>Microsoft Office PowerPoint</Application>
  <PresentationFormat>自定义</PresentationFormat>
  <Paragraphs>261</Paragraphs>
  <Slides>40</Slides>
  <Notes>13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40</vt:i4>
      </vt:variant>
    </vt:vector>
  </HeadingPairs>
  <TitlesOfParts>
    <vt:vector size="54"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1367</cp:revision>
  <dcterms:created xsi:type="dcterms:W3CDTF">2016-06-29T09:22:00Z</dcterms:created>
  <dcterms:modified xsi:type="dcterms:W3CDTF">2026-03-05T08:35:59Z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