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 id="2147483662" r:id="rId3"/>
  </p:sldMasterIdLst>
  <p:notesMasterIdLst>
    <p:notesMasterId r:id="rId45"/>
  </p:notesMasterIdLst>
  <p:handoutMasterIdLst>
    <p:handoutMasterId r:id="rId46"/>
  </p:handoutMasterIdLst>
  <p:sldIdLst>
    <p:sldId id="2476" r:id="rId4"/>
    <p:sldId id="2363" r:id="rId5"/>
    <p:sldId id="3908" r:id="rId6"/>
    <p:sldId id="3804" r:id="rId7"/>
    <p:sldId id="3806" r:id="rId8"/>
    <p:sldId id="3876" r:id="rId9"/>
    <p:sldId id="3877" r:id="rId10"/>
    <p:sldId id="3813" r:id="rId11"/>
    <p:sldId id="3810" r:id="rId12"/>
    <p:sldId id="3811" r:id="rId13"/>
    <p:sldId id="3909" r:id="rId14"/>
    <p:sldId id="3812" r:id="rId15"/>
    <p:sldId id="3800" r:id="rId16"/>
    <p:sldId id="3864" r:id="rId17"/>
    <p:sldId id="2478" r:id="rId18"/>
    <p:sldId id="3896" r:id="rId19"/>
    <p:sldId id="3897" r:id="rId20"/>
    <p:sldId id="3898" r:id="rId21"/>
    <p:sldId id="3899" r:id="rId22"/>
    <p:sldId id="3900" r:id="rId23"/>
    <p:sldId id="3901" r:id="rId24"/>
    <p:sldId id="3902" r:id="rId25"/>
    <p:sldId id="3904" r:id="rId26"/>
    <p:sldId id="3905" r:id="rId27"/>
    <p:sldId id="3906" r:id="rId28"/>
    <p:sldId id="3664" r:id="rId29"/>
    <p:sldId id="3671" r:id="rId30"/>
    <p:sldId id="3842" r:id="rId31"/>
    <p:sldId id="3910" r:id="rId32"/>
    <p:sldId id="3911" r:id="rId33"/>
    <p:sldId id="3912" r:id="rId34"/>
    <p:sldId id="3913" r:id="rId35"/>
    <p:sldId id="3914" r:id="rId36"/>
    <p:sldId id="3915" r:id="rId37"/>
    <p:sldId id="3916" r:id="rId38"/>
    <p:sldId id="3917" r:id="rId39"/>
    <p:sldId id="3855" r:id="rId40"/>
    <p:sldId id="3918" r:id="rId41"/>
    <p:sldId id="3784" r:id="rId42"/>
    <p:sldId id="3780" r:id="rId43"/>
    <p:sldId id="2276" r:id="rId44"/>
  </p:sldIdLst>
  <p:sldSz cx="11522075" cy="6480175"/>
  <p:notesSz cx="6858000" cy="9144000"/>
  <p:custDataLst>
    <p:tags r:id="rId47"/>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2026/2/27</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14</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37</a:t>
            </a:fld>
            <a:endParaRPr lang="en-US" altLang="zh-CN"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39</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40</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41</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7E82B809-3C9B-4BED-A91B-CCAC53445986}"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t>8</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66ACDBA-986C-434D-A7E1-CE4165D44B0A}"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727E388-92E0-48B5-A32F-E2CE0006803D}" type="slidenum">
              <a:rPr lang="zh-CN" altLang="en-US" sz="1200" smtClean="0">
                <a:latin typeface="Calibri" panose="020F0502020204030204" pitchFamily="34" charset="0"/>
              </a:rPr>
              <a:t>10</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40.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40.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slide" Target="../slides/slide26.xml"/><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6.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4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6.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4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6.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41.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6.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4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第</a:t>
            </a:r>
            <a:r>
              <a:rPr lang="en-US" altLang="zh-CN" sz="1600" dirty="0">
                <a:solidFill>
                  <a:srgbClr val="F2F2F2"/>
                </a:solidFill>
                <a:latin typeface="微软雅黑" panose="020B0503020204020204" pitchFamily="34" charset="-122"/>
                <a:ea typeface="微软雅黑" panose="020B0503020204020204" pitchFamily="34" charset="-122"/>
              </a:rPr>
              <a:t>6</a:t>
            </a:r>
            <a:r>
              <a:rPr lang="zh-CN" altLang="en-US" sz="1600" dirty="0">
                <a:solidFill>
                  <a:srgbClr val="F2F2F2"/>
                </a:solidFill>
                <a:latin typeface="微软雅黑" panose="020B0503020204020204" pitchFamily="34" charset="-122"/>
                <a:ea typeface="微软雅黑" panose="020B0503020204020204" pitchFamily="34" charset="-122"/>
              </a:rPr>
              <a:t>课　全球航路的开辟</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a:t>
            </a:r>
            <a:r>
              <a:rPr lang="en-US" altLang="zh-CN" sz="1400" b="1" dirty="0">
                <a:solidFill>
                  <a:srgbClr val="C0472D"/>
                </a:solidFill>
                <a:latin typeface="微软雅黑" panose="020B0503020204020204" pitchFamily="34" charset="-122"/>
                <a:ea typeface="微软雅黑" panose="020B0503020204020204" pitchFamily="34" charset="-122"/>
              </a:rPr>
              <a:t>6</a:t>
            </a:r>
            <a:r>
              <a:rPr lang="zh-CN" altLang="en-US" sz="1400" b="1" dirty="0">
                <a:solidFill>
                  <a:srgbClr val="C0472D"/>
                </a:solidFill>
                <a:latin typeface="微软雅黑" panose="020B0503020204020204" pitchFamily="34" charset="-122"/>
                <a:ea typeface="微软雅黑" panose="020B0503020204020204" pitchFamily="34" charset="-122"/>
              </a:rPr>
              <a:t>课　全球航路的开辟</a:t>
            </a: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第三单元　走向整体的世界</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8.xml"/><Relationship Id="rId4"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hyperlink" Target="../3.&#37197;&#22871;&#32451;&#20064;&#39064;/&#35838;&#21518;&#32032;&#20859;&#35780;&#20215;/06%20&#35838;&#21518;&#32032;&#20859;&#35780;&#20215;(&#20845;)%20%20%20&#20840;&#29699;&#33322;&#36335;&#30340;&#24320;&#36767;.docx" TargetMode="External"/><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9.png"/></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板块二  走向近代的世界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888500"/>
          </a:xfrm>
        </p:spPr>
        <p:txBody>
          <a:bodyPr/>
          <a:lstStyle/>
          <a:p>
            <a:pPr indent="717550" algn="just" hangingPunct="0">
              <a:lnSpc>
                <a:spcPct val="150000"/>
              </a:lnSpc>
              <a:spcAft>
                <a:spcPts val="0"/>
              </a:spcAft>
              <a:tabLst>
                <a:tab pos="4770755" algn="l"/>
              </a:tabLst>
            </a:pPr>
            <a:r>
              <a:rPr lang="zh-CN" altLang="en-US" kern="100" dirty="0">
                <a:latin typeface="Times New Roman" panose="02020603050405020304" pitchFamily="18" charset="0"/>
                <a:cs typeface="Times New Roman" panose="02020603050405020304" pitchFamily="18" charset="0"/>
              </a:rPr>
              <a:t>在菲律宾麦哲伦遇难的地方，有这样一块纪念碑，正面写给杀死麦哲伦的当地人拉普拉普，背面写给麦哲伦。碑文正面是“拉普拉普和他的战士，在这里打退了西班牙入侵者</a:t>
            </a:r>
            <a:r>
              <a:rPr lang="en-US"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成为击退欧洲侵略者的第一位菲律宾人”。碑文背面是“费尔南多</a:t>
            </a:r>
            <a:r>
              <a:rPr lang="en-US"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麦哲伦死于此地</a:t>
            </a:r>
            <a:r>
              <a:rPr lang="en-US"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第一次环球航海就这样完成了”。同一块碑，正反两面纪念的是一对曾经的敌人，他们为了各自心中的信仰而战。</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0317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任务衔接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spc="-100" dirty="0">
                <a:latin typeface="Times New Roman" panose="02020603050405020304" pitchFamily="18" charset="0"/>
                <a:cs typeface="Times New Roman" panose="02020603050405020304" pitchFamily="18" charset="0"/>
              </a:rPr>
              <a:t>构</a:t>
            </a:r>
            <a:r>
              <a:rPr lang="zh-CN" altLang="en-US" kern="100" spc="-100" dirty="0">
                <a:latin typeface="Times New Roman" panose="02020603050405020304" pitchFamily="18" charset="0"/>
                <a:cs typeface="Times New Roman" panose="02020603050405020304" pitchFamily="18" charset="0"/>
              </a:rPr>
              <a:t>建</a:t>
            </a:r>
            <a:r>
              <a:rPr lang="zh-CN" altLang="zh-CN" kern="100" spc="-100" dirty="0">
                <a:latin typeface="Times New Roman" panose="02020603050405020304" pitchFamily="18" charset="0"/>
                <a:cs typeface="Times New Roman" panose="02020603050405020304" pitchFamily="18" charset="0"/>
              </a:rPr>
              <a:t>思维导图，辩证地评价资产阶级民主制度。</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6" name="副标题 1"/>
          <p:cNvSpPr txBox="1"/>
          <p:nvPr/>
        </p:nvSpPr>
        <p:spPr>
          <a:xfrm>
            <a:off x="3261" y="2129160"/>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走向整体的世界</a:t>
            </a:r>
          </a:p>
          <a:p>
            <a:pPr algn="ctr" defTabSz="913130" eaLnBrk="0" fontAlgn="base" hangingPunct="0">
              <a:spcBef>
                <a:spcPct val="0"/>
              </a:spcBef>
              <a:defRPr/>
            </a:pP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6</a:t>
            </a:r>
            <a:r>
              <a:rPr lang="zh-CN" altLang="en-US" sz="3600" b="1" dirty="0">
                <a:solidFill>
                  <a:schemeClr val="accent4">
                    <a:lumMod val="50000"/>
                  </a:schemeClr>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全球航路的开辟</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2" name="副标题 1"/>
          <p:cNvSpPr>
            <a:spLocks noGrp="1"/>
          </p:cNvSpPr>
          <p:nvPr>
            <p:ph type="subTitle" idx="1"/>
          </p:nvPr>
        </p:nvSpPr>
        <p:spPr>
          <a:xfrm>
            <a:off x="415037" y="1655911"/>
            <a:ext cx="10692000" cy="4521302"/>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分析新航路开辟的动因，从唯物史观的角度认识新航路开辟的历史必然性</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结合新航路开辟的条件，从史料实证的角度认识新航路开辟的历史可能性</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掌握新航路开辟的过程及相关航线开辟的史实，从时空观念的角度认识新航路开辟的过程</a:t>
            </a:r>
            <a:endParaRPr lang="zh-CN" altLang="zh-CN" sz="1050" kern="100" dirty="0">
              <a:latin typeface="宋体" panose="02010600030101010101" pitchFamily="2" charset="-122"/>
              <a:cs typeface="Courier New" panose="02070309020205020404" pitchFamily="49" charset="0"/>
            </a:endParaRPr>
          </a:p>
          <a:p>
            <a:pPr>
              <a:lnSpc>
                <a:spcPct val="130000"/>
              </a:lnSpc>
            </a:pPr>
            <a:r>
              <a:rPr lang="en-US" altLang="zh-CN" dirty="0">
                <a:latin typeface="Times New Roman" panose="02020603050405020304" pitchFamily="18" charset="0"/>
              </a:rPr>
              <a:t>4.</a:t>
            </a:r>
            <a:r>
              <a:rPr lang="zh-CN" altLang="zh-CN" dirty="0">
                <a:latin typeface="Times New Roman" panose="02020603050405020304" pitchFamily="18" charset="0"/>
                <a:cs typeface="Times New Roman" panose="02020603050405020304" pitchFamily="18" charset="0"/>
              </a:rPr>
              <a:t>了解新航路开辟过程中航海家的活动，从家国情怀的角度认识新航路的开辟</a:t>
            </a:r>
            <a:endParaRPr lang="zh-CN" altLang="en-US"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3" name="图片 2">
            <a:extLst>
              <a:ext uri="{FF2B5EF4-FFF2-40B4-BE49-F238E27FC236}">
                <a16:creationId xmlns:a16="http://schemas.microsoft.com/office/drawing/2014/main" id="{B7A78A8E-61CA-E3C3-EDCD-D99B7C8CCC4F}"/>
              </a:ext>
            </a:extLst>
          </p:cNvPr>
          <p:cNvPicPr>
            <a:picLocks noChangeAspect="1"/>
          </p:cNvPicPr>
          <p:nvPr/>
        </p:nvPicPr>
        <p:blipFill>
          <a:blip r:embed="rId3"/>
          <a:stretch>
            <a:fillRect/>
          </a:stretch>
        </p:blipFill>
        <p:spPr>
          <a:xfrm>
            <a:off x="350968" y="2664023"/>
            <a:ext cx="10820138" cy="2320796"/>
          </a:xfrm>
          <a:prstGeom prst="rect">
            <a:avLst/>
          </a:prstGeom>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6" name="副标题 5"/>
          <p:cNvSpPr>
            <a:spLocks noGrp="1"/>
          </p:cNvSpPr>
          <p:nvPr>
            <p:ph type="subTitle" idx="1"/>
          </p:nvPr>
        </p:nvSpPr>
        <p:spPr>
          <a:xfrm>
            <a:off x="415037" y="16559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新航路开辟的动因和条件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如何理解新航路开辟的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动因</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经济根源</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社会根源</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商业危机</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精神动力</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628689" y="3034666"/>
            <a:ext cx="6660740" cy="523220"/>
          </a:xfrm>
          <a:prstGeom prst="rect">
            <a:avLst/>
          </a:prstGeom>
        </p:spPr>
        <p:txBody>
          <a:bodyPr wrap="square">
            <a:spAutoFit/>
          </a:bodyPr>
          <a:lstStyle/>
          <a:p>
            <a:r>
              <a:rPr lang="zh-CN" altLang="zh-CN" b="1" dirty="0">
                <a:ea typeface="华文楷体" panose="02010600040101010101" pitchFamily="2" charset="-122"/>
                <a:cs typeface="Times New Roman" panose="02020603050405020304" pitchFamily="18" charset="0"/>
              </a:rPr>
              <a:t>商品经济的发展和资本主义萌芽的出现</a:t>
            </a:r>
            <a:endParaRPr lang="zh-CN" altLang="en-US" dirty="0"/>
          </a:p>
        </p:txBody>
      </p:sp>
      <p:sp>
        <p:nvSpPr>
          <p:cNvPr id="5" name="矩形 4"/>
          <p:cNvSpPr/>
          <p:nvPr/>
        </p:nvSpPr>
        <p:spPr>
          <a:xfrm>
            <a:off x="2628689" y="3676407"/>
            <a:ext cx="7956884" cy="523220"/>
          </a:xfrm>
          <a:prstGeom prst="rect">
            <a:avLst/>
          </a:prstGeom>
        </p:spPr>
        <p:txBody>
          <a:bodyPr wrap="square">
            <a:spAutoFit/>
          </a:bodyPr>
          <a:lstStyle/>
          <a:p>
            <a:r>
              <a:rPr lang="zh-CN" altLang="zh-CN" b="1" dirty="0">
                <a:ea typeface="华文楷体" panose="02010600040101010101" pitchFamily="2" charset="-122"/>
                <a:cs typeface="Times New Roman" panose="02020603050405020304" pitchFamily="18" charset="0"/>
              </a:rPr>
              <a:t>《马可</a:t>
            </a:r>
            <a:r>
              <a:rPr lang="en-US" altLang="zh-CN" b="1" dirty="0">
                <a:latin typeface="宋体" panose="02010600030101010101" pitchFamily="2" charset="-122"/>
                <a:cs typeface="Times New Roman" panose="02020603050405020304" pitchFamily="18" charset="0"/>
              </a:rPr>
              <a:t>·</a:t>
            </a:r>
            <a:r>
              <a:rPr lang="zh-CN" altLang="zh-CN" b="1" dirty="0">
                <a:ea typeface="华文楷体" panose="02010600040101010101" pitchFamily="2" charset="-122"/>
                <a:cs typeface="Times New Roman" panose="02020603050405020304" pitchFamily="18" charset="0"/>
              </a:rPr>
              <a:t>波罗行纪》的诱导，欧洲出现</a:t>
            </a:r>
            <a:r>
              <a:rPr lang="en-US" altLang="zh-CN" b="1" dirty="0">
                <a:latin typeface="宋体" panose="02010600030101010101" pitchFamily="2" charset="-122"/>
                <a:cs typeface="Times New Roman" panose="02020603050405020304" pitchFamily="18" charset="0"/>
              </a:rPr>
              <a:t>“</a:t>
            </a:r>
            <a:r>
              <a:rPr lang="zh-CN" altLang="zh-CN" b="1" dirty="0">
                <a:ea typeface="华文楷体" panose="02010600040101010101" pitchFamily="2" charset="-122"/>
                <a:cs typeface="Times New Roman" panose="02020603050405020304" pitchFamily="18" charset="0"/>
              </a:rPr>
              <a:t>寻金热</a:t>
            </a:r>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8" name="矩形 7"/>
          <p:cNvSpPr/>
          <p:nvPr/>
        </p:nvSpPr>
        <p:spPr>
          <a:xfrm>
            <a:off x="2628689" y="4327678"/>
            <a:ext cx="8100900" cy="523220"/>
          </a:xfrm>
          <a:prstGeom prst="rect">
            <a:avLst/>
          </a:prstGeom>
        </p:spPr>
        <p:txBody>
          <a:bodyPr wrap="square">
            <a:spAutoFit/>
          </a:bodyPr>
          <a:lstStyle/>
          <a:p>
            <a:r>
              <a:rPr lang="zh-CN" altLang="zh-CN" b="1" dirty="0">
                <a:ea typeface="华文楷体" panose="02010600040101010101" pitchFamily="2" charset="-122"/>
                <a:cs typeface="Times New Roman" panose="02020603050405020304" pitchFamily="18" charset="0"/>
              </a:rPr>
              <a:t>奥斯曼帝国威胁到东西方之间陆路贸易通道的安全</a:t>
            </a:r>
            <a:endParaRPr lang="zh-CN" altLang="en-US" dirty="0"/>
          </a:p>
        </p:txBody>
      </p:sp>
      <p:sp>
        <p:nvSpPr>
          <p:cNvPr id="10" name="矩形 9"/>
          <p:cNvSpPr/>
          <p:nvPr/>
        </p:nvSpPr>
        <p:spPr>
          <a:xfrm>
            <a:off x="2628689" y="4976953"/>
            <a:ext cx="5570756"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希望通过向海外扩张来传播基督教</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2001285"/>
            <a:ext cx="10692000" cy="1886874"/>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新航路开辟的主观条件是</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；客观条件是</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填序号</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航海经验丰富　</a:t>
            </a: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西班牙和葡萄牙王室的支持　</a:t>
            </a: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造船技术不断提高　</a:t>
            </a:r>
            <a:r>
              <a:rPr lang="zh-CN"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地理知识日益丰富</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4819651" y="2119465"/>
            <a:ext cx="545342" cy="523220"/>
          </a:xfrm>
          <a:prstGeom prst="rect">
            <a:avLst/>
          </a:prstGeom>
          <a:noFill/>
        </p:spPr>
        <p:txBody>
          <a:bodyPr wrap="none" rtlCol="0">
            <a:spAutoFit/>
          </a:bodyPr>
          <a:lstStyle/>
          <a:p>
            <a:r>
              <a:rPr lang="zh-CN" altLang="zh-CN" b="1" dirty="0">
                <a:cs typeface="Times New Roman" panose="02020603050405020304" pitchFamily="18" charset="0"/>
              </a:rPr>
              <a:t>②</a:t>
            </a:r>
            <a:endParaRPr lang="zh-CN" altLang="en-US" dirty="0"/>
          </a:p>
        </p:txBody>
      </p:sp>
      <p:sp>
        <p:nvSpPr>
          <p:cNvPr id="3" name="文本框 2"/>
          <p:cNvSpPr txBox="1"/>
          <p:nvPr/>
        </p:nvSpPr>
        <p:spPr>
          <a:xfrm>
            <a:off x="7885273" y="2119465"/>
            <a:ext cx="1266693" cy="523220"/>
          </a:xfrm>
          <a:prstGeom prst="rect">
            <a:avLst/>
          </a:prstGeom>
          <a:noFill/>
        </p:spPr>
        <p:txBody>
          <a:bodyPr wrap="none" rtlCol="0">
            <a:spAutoFit/>
          </a:bodyPr>
          <a:lstStyle/>
          <a:p>
            <a:r>
              <a:rPr lang="zh-CN" altLang="zh-CN" b="1" dirty="0">
                <a:cs typeface="Times New Roman" panose="02020603050405020304" pitchFamily="18" charset="0"/>
              </a:rPr>
              <a:t>①③④</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新航路的开辟</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连线</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pic>
        <p:nvPicPr>
          <p:cNvPr id="3074" name="Picture 2" descr="P3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0547" y="1619907"/>
            <a:ext cx="8820980" cy="257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14797" y="4284203"/>
            <a:ext cx="9649072"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latin typeface="宋体" panose="02010600030101010101" pitchFamily="2" charset="-122"/>
                <a:cs typeface="Times New Roman" panose="02020603050405020304" pitchFamily="18" charset="0"/>
              </a:rPr>
              <a:t>①</a:t>
            </a:r>
            <a:r>
              <a:rPr lang="en-US" altLang="zh-CN" b="1" kern="100" dirty="0">
                <a:solidFill>
                  <a:schemeClr val="tx1"/>
                </a:solidFill>
                <a:ea typeface="华文楷体" panose="02010600040101010101" pitchFamily="2" charset="-122"/>
                <a:cs typeface="Courier New" panose="02070309020205020404" pitchFamily="49" charset="0"/>
              </a:rPr>
              <a:t>—c—</a:t>
            </a:r>
            <a:r>
              <a:rPr lang="en-US" altLang="zh-CN" b="1" kern="100" dirty="0">
                <a:ea typeface="华文楷体" panose="02010600040101010101" pitchFamily="2" charset="-122"/>
                <a:cs typeface="Courier New" panose="02070309020205020404" pitchFamily="49" charset="0"/>
              </a:rPr>
              <a:t>B</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—a—</a:t>
            </a:r>
            <a:r>
              <a:rPr lang="en-US" altLang="zh-CN" b="1" kern="100" dirty="0">
                <a:ea typeface="华文楷体" panose="02010600040101010101" pitchFamily="2" charset="-122"/>
                <a:cs typeface="Courier New" panose="02070309020205020404" pitchFamily="49" charset="0"/>
              </a:rPr>
              <a:t>D</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③</a:t>
            </a:r>
            <a:r>
              <a:rPr lang="en-US" altLang="zh-CN" b="1" kern="100" dirty="0">
                <a:solidFill>
                  <a:schemeClr val="tx1"/>
                </a:solidFill>
                <a:ea typeface="华文楷体" panose="02010600040101010101" pitchFamily="2" charset="-122"/>
                <a:cs typeface="Courier New" panose="02070309020205020404" pitchFamily="49" charset="0"/>
              </a:rPr>
              <a:t>—d—</a:t>
            </a:r>
            <a:r>
              <a:rPr lang="en-US" altLang="zh-CN" b="1" kern="100" dirty="0">
                <a:ea typeface="华文楷体" panose="02010600040101010101" pitchFamily="2" charset="-122"/>
                <a:cs typeface="Courier New" panose="02070309020205020404" pitchFamily="49" charset="0"/>
              </a:rPr>
              <a:t>A</a:t>
            </a:r>
            <a:r>
              <a:rPr lang="zh-CN" altLang="zh-CN" b="1" kern="100" dirty="0">
                <a:solidFill>
                  <a:schemeClr val="tx1"/>
                </a:solidFill>
                <a:ea typeface="华文楷体" panose="02010600040101010101" pitchFamily="2" charset="-122"/>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④</a:t>
            </a:r>
            <a:r>
              <a:rPr lang="en-US" altLang="zh-CN" b="1" kern="100" dirty="0">
                <a:solidFill>
                  <a:schemeClr val="tx1"/>
                </a:solidFill>
                <a:ea typeface="华文楷体" panose="02010600040101010101" pitchFamily="2" charset="-122"/>
                <a:cs typeface="Courier New" panose="02070309020205020404" pitchFamily="49" charset="0"/>
              </a:rPr>
              <a:t>—b—</a:t>
            </a:r>
            <a:r>
              <a:rPr lang="en-US" altLang="zh-CN" b="1" kern="100" dirty="0">
                <a:ea typeface="华文楷体" panose="02010600040101010101" pitchFamily="2" charset="-122"/>
                <a:cs typeface="Courier New" panose="02070309020205020404" pitchFamily="49" charset="0"/>
              </a:rPr>
              <a:t>C</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其他航路的开辟</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开辟航线</a:t>
            </a:r>
            <a:endParaRPr lang="zh-CN" altLang="zh-CN" sz="1050" kern="100" dirty="0">
              <a:latin typeface="宋体" panose="02010600030101010101" pitchFamily="2" charset="-122"/>
              <a:cs typeface="Courier New" panose="02070309020205020404" pitchFamily="49" charset="0"/>
            </a:endParaRPr>
          </a:p>
        </p:txBody>
      </p:sp>
      <p:graphicFrame>
        <p:nvGraphicFramePr>
          <p:cNvPr id="5" name="表格 4"/>
          <p:cNvGraphicFramePr>
            <a:graphicFrameLocks noGrp="1"/>
          </p:cNvGraphicFramePr>
          <p:nvPr/>
        </p:nvGraphicFramePr>
        <p:xfrm>
          <a:off x="415038" y="2159967"/>
          <a:ext cx="10691998" cy="3637892"/>
        </p:xfrm>
        <a:graphic>
          <a:graphicData uri="http://schemas.openxmlformats.org/drawingml/2006/table">
            <a:tbl>
              <a:tblPr/>
              <a:tblGrid>
                <a:gridCol w="1169535">
                  <a:extLst>
                    <a:ext uri="{9D8B030D-6E8A-4147-A177-3AD203B41FA5}">
                      <a16:colId xmlns:a16="http://schemas.microsoft.com/office/drawing/2014/main" val="20000"/>
                    </a:ext>
                  </a:extLst>
                </a:gridCol>
                <a:gridCol w="792088">
                  <a:extLst>
                    <a:ext uri="{9D8B030D-6E8A-4147-A177-3AD203B41FA5}">
                      <a16:colId xmlns:a16="http://schemas.microsoft.com/office/drawing/2014/main" val="20001"/>
                    </a:ext>
                  </a:extLst>
                </a:gridCol>
                <a:gridCol w="1872208">
                  <a:extLst>
                    <a:ext uri="{9D8B030D-6E8A-4147-A177-3AD203B41FA5}">
                      <a16:colId xmlns:a16="http://schemas.microsoft.com/office/drawing/2014/main" val="20002"/>
                    </a:ext>
                  </a:extLst>
                </a:gridCol>
                <a:gridCol w="6858167">
                  <a:extLst>
                    <a:ext uri="{9D8B030D-6E8A-4147-A177-3AD203B41FA5}">
                      <a16:colId xmlns:a16="http://schemas.microsoft.com/office/drawing/2014/main" val="20003"/>
                    </a:ext>
                  </a:extLst>
                </a:gridCol>
              </a:tblGrid>
              <a:tr h="316279">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时间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国家</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人物</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航海探索</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632558">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1497</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英国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父子</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发现了纽芬兰岛</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32558">
                <a:tc rowSpan="2">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16</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法国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卡蒂埃</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到达拉布拉多半岛</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44108">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荷兰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巴伦支</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三次航行</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地区，留下了详细的航行记录和准确的航海图</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32558">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1578</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英国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德雷克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到达美洲南端的</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文本框 1"/>
          <p:cNvSpPr txBox="1"/>
          <p:nvPr/>
        </p:nvSpPr>
        <p:spPr>
          <a:xfrm>
            <a:off x="2285583" y="2846179"/>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卡伯特</a:t>
            </a:r>
            <a:endParaRPr lang="zh-CN" altLang="en-US" dirty="0"/>
          </a:p>
        </p:txBody>
      </p:sp>
      <p:sp>
        <p:nvSpPr>
          <p:cNvPr id="3" name="文本框 2"/>
          <p:cNvSpPr txBox="1"/>
          <p:nvPr/>
        </p:nvSpPr>
        <p:spPr>
          <a:xfrm>
            <a:off x="5597951" y="4068179"/>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北冰洋</a:t>
            </a:r>
            <a:endParaRPr lang="zh-CN" altLang="en-US" dirty="0"/>
          </a:p>
        </p:txBody>
      </p:sp>
      <p:sp>
        <p:nvSpPr>
          <p:cNvPr id="6" name="文本框 5"/>
          <p:cNvSpPr txBox="1"/>
          <p:nvPr/>
        </p:nvSpPr>
        <p:spPr>
          <a:xfrm>
            <a:off x="6697141" y="5292315"/>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合恩角</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15038" y="964805"/>
          <a:ext cx="10691999" cy="3283395"/>
        </p:xfrm>
        <a:graphic>
          <a:graphicData uri="http://schemas.openxmlformats.org/drawingml/2006/table">
            <a:tbl>
              <a:tblPr/>
              <a:tblGrid>
                <a:gridCol w="2213651">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1296144">
                  <a:extLst>
                    <a:ext uri="{9D8B030D-6E8A-4147-A177-3AD203B41FA5}">
                      <a16:colId xmlns:a16="http://schemas.microsoft.com/office/drawing/2014/main" val="20002"/>
                    </a:ext>
                  </a:extLst>
                </a:gridCol>
                <a:gridCol w="5526020">
                  <a:extLst>
                    <a:ext uri="{9D8B030D-6E8A-4147-A177-3AD203B41FA5}">
                      <a16:colId xmlns:a16="http://schemas.microsoft.com/office/drawing/2014/main" val="20003"/>
                    </a:ext>
                  </a:extLst>
                </a:gridCol>
              </a:tblGrid>
              <a:tr h="685271">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时间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国家</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人物</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航海探索</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718885">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17</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世纪初</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英国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探索经北冰洋通向亚洲的航路</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99091">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17</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世纪</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俄罗斯</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开辟了北太平洋到北冰洋的航线</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01109">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1642—1643</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荷兰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塔斯曼</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环航澳大利亚时，到达</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和塔斯马尼亚岛</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文本框 1"/>
          <p:cNvSpPr txBox="1"/>
          <p:nvPr/>
        </p:nvSpPr>
        <p:spPr>
          <a:xfrm>
            <a:off x="4284873" y="1757592"/>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哈得逊</a:t>
            </a:r>
            <a:endParaRPr lang="zh-CN" altLang="en-US" dirty="0"/>
          </a:p>
        </p:txBody>
      </p:sp>
      <p:sp>
        <p:nvSpPr>
          <p:cNvPr id="4" name="文本框 3"/>
          <p:cNvSpPr txBox="1"/>
          <p:nvPr/>
        </p:nvSpPr>
        <p:spPr>
          <a:xfrm>
            <a:off x="9179281" y="3140542"/>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新西兰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p>
        </p:txBody>
      </p:sp>
      <p:sp>
        <p:nvSpPr>
          <p:cNvPr id="6" name="平行四边形 5"/>
          <p:cNvSpPr/>
          <p:nvPr/>
        </p:nvSpPr>
        <p:spPr>
          <a:xfrm>
            <a:off x="-3175" y="-273"/>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395771"/>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1583903"/>
            <a:ext cx="2349351" cy="577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2220476"/>
            <a:ext cx="10692000" cy="3323987"/>
          </a:xfrm>
        </p:spPr>
        <p:txBody>
          <a:bodyPr/>
          <a:lstStyle/>
          <a:p>
            <a:pPr indent="717550"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15</a:t>
            </a:r>
            <a:r>
              <a:rPr lang="zh-CN" altLang="zh-CN" kern="100" dirty="0">
                <a:latin typeface="Times New Roman" panose="02020603050405020304" pitchFamily="18" charset="0"/>
                <a:cs typeface="Times New Roman" panose="02020603050405020304" pitchFamily="18" charset="0"/>
              </a:rPr>
              <a:t>世纪末，伴随着商品经济的发展</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资本主义萌芽的产生</a:t>
            </a:r>
            <a:r>
              <a:rPr lang="zh-CN" altLang="en-US" kern="100" dirty="0">
                <a:latin typeface="Times New Roman" panose="02020603050405020304" pitchFamily="18" charset="0"/>
                <a:cs typeface="Times New Roman" panose="02020603050405020304" pitchFamily="18" charset="0"/>
              </a:rPr>
              <a:t>和</a:t>
            </a:r>
            <a:r>
              <a:rPr lang="zh-CN" altLang="zh-CN" kern="100" dirty="0">
                <a:latin typeface="Times New Roman" panose="02020603050405020304" pitchFamily="18" charset="0"/>
                <a:cs typeface="Times New Roman" panose="02020603050405020304" pitchFamily="18" charset="0"/>
              </a:rPr>
              <a:t>一系列新航</a:t>
            </a:r>
            <a:r>
              <a:rPr lang="zh-CN" altLang="en-US" kern="100" dirty="0">
                <a:latin typeface="Times New Roman" panose="02020603050405020304" pitchFamily="18" charset="0"/>
                <a:cs typeface="Times New Roman" panose="02020603050405020304" pitchFamily="18" charset="0"/>
              </a:rPr>
              <a:t>路的</a:t>
            </a:r>
            <a:r>
              <a:rPr lang="zh-CN" altLang="zh-CN" kern="100" dirty="0">
                <a:latin typeface="Times New Roman" panose="02020603050405020304" pitchFamily="18" charset="0"/>
                <a:cs typeface="Times New Roman" panose="02020603050405020304" pitchFamily="18" charset="0"/>
              </a:rPr>
              <a:t>开辟，人类</a:t>
            </a:r>
            <a:r>
              <a:rPr lang="zh-CN" altLang="en-US" kern="100" dirty="0">
                <a:latin typeface="Times New Roman" panose="02020603050405020304" pitchFamily="18" charset="0"/>
                <a:cs typeface="Times New Roman" panose="02020603050405020304" pitchFamily="18" charset="0"/>
              </a:rPr>
              <a:t>社会发生了深刻的变化</a:t>
            </a:r>
            <a:r>
              <a:rPr lang="zh-CN" altLang="zh-CN" kern="100" dirty="0">
                <a:latin typeface="Times New Roman" panose="02020603050405020304" pitchFamily="18" charset="0"/>
                <a:cs typeface="Times New Roman" panose="02020603050405020304" pitchFamily="18" charset="0"/>
              </a:rPr>
              <a:t>。新航路的开辟引发了人口</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物种和商品等的全球性流动，世界开始连成一个整体；新航路的开辟和西欧的殖民掠夺，改变了世界格局和历史发展的进程，欧洲资本主义获得发展。</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意义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进一步丰富了人类的地理知识。</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开辟了众多重要的新航线，世界主要的大洋和大陆之间，通过海上航线建立了直接联系。</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【图解历史】新航路开辟的条件</a:t>
            </a:r>
            <a:endParaRPr lang="zh-CN" altLang="zh-CN" sz="1050" kern="100" dirty="0">
              <a:latin typeface="宋体" panose="02010600030101010101" pitchFamily="2" charset="-122"/>
              <a:cs typeface="Courier New" panose="02070309020205020404" pitchFamily="49" charset="0"/>
            </a:endParaRPr>
          </a:p>
        </p:txBody>
      </p:sp>
      <p:pic>
        <p:nvPicPr>
          <p:cNvPr id="6146" name="Picture 2" descr="天-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8689" y="1691915"/>
            <a:ext cx="6264696" cy="291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zh-CN" altLang="zh-CN" dirty="0">
                <a:latin typeface="Times New Roman" panose="02020603050405020304" pitchFamily="18" charset="0"/>
                <a:ea typeface="黑体" panose="02010609060101010101" pitchFamily="49" charset="-122"/>
                <a:cs typeface="Times New Roman" panose="02020603050405020304" pitchFamily="18" charset="0"/>
              </a:rPr>
              <a:t>【图解历史】新航路的开辟过程</a:t>
            </a:r>
            <a:endParaRPr lang="zh-CN" altLang="en-US" dirty="0"/>
          </a:p>
        </p:txBody>
      </p:sp>
      <p:pic>
        <p:nvPicPr>
          <p:cNvPr id="3" name="图片 2">
            <a:extLst>
              <a:ext uri="{FF2B5EF4-FFF2-40B4-BE49-F238E27FC236}">
                <a16:creationId xmlns:a16="http://schemas.microsoft.com/office/drawing/2014/main" id="{82DAA9A4-0085-9C55-093A-4A74771F0ACA}"/>
              </a:ext>
            </a:extLst>
          </p:cNvPr>
          <p:cNvPicPr>
            <a:picLocks noChangeAspect="1"/>
          </p:cNvPicPr>
          <p:nvPr/>
        </p:nvPicPr>
        <p:blipFill>
          <a:blip r:embed="rId2"/>
          <a:stretch>
            <a:fillRect/>
          </a:stretch>
        </p:blipFill>
        <p:spPr>
          <a:xfrm>
            <a:off x="1923913" y="1583903"/>
            <a:ext cx="7674248" cy="4756220"/>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【视野拓展】西北欧国家开辟新航路的活动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斯塔夫里阿诺斯在《全球通史》中指出</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西北欧国家自然妒忌西班牙和葡萄牙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然而，它们长久地忍住不去侵犯这些帝国的活动范围，这不是出于对教皇训令的尊重，而是因为害怕伊比利亚的势力。因此，英国人和法国人转向超出伊比利亚活动范围的北大西洋。</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西北欧国家为什么妒忌西班牙和葡萄牙？超出伊比利亚活动范围的努力有什么结果？</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415037" y="2015951"/>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原因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西班牙和葡萄牙率先开辟新航路和进行殖民扩张，获利丰厚。结果</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开辟了连接欧洲和美洲的北大西洋航路。</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观察教材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P36</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新航路的开辟示意图</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及</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P38</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其他航路的开辟示意图</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。思考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航线发生了什么变化？有何影响？</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415037" y="2021661"/>
            <a:ext cx="10692000" cy="2677656"/>
          </a:xfrm>
          <a:prstGeom prst="rect">
            <a:avLst/>
          </a:prstGeom>
        </p:spPr>
        <p:txBody>
          <a:bodyPr wrap="square">
            <a:spAutoFit/>
          </a:bodyPr>
          <a:lstStyle/>
          <a:p>
            <a:pPr algn="just" hangingPunct="0">
              <a:lnSpc>
                <a:spcPct val="150000"/>
              </a:lnSpc>
            </a:pPr>
            <a:r>
              <a:rPr lang="zh-CN" altLang="zh-CN" b="1" dirty="0">
                <a:solidFill>
                  <a:srgbClr val="7030A0"/>
                </a:solidFill>
                <a:ea typeface="黑体" panose="02010609060101010101" pitchFamily="49" charset="-122"/>
                <a:cs typeface="Times New Roman" panose="02020603050405020304" pitchFamily="18" charset="0"/>
              </a:rPr>
              <a:t>提示</a:t>
            </a:r>
            <a:r>
              <a:rPr lang="zh-CN" altLang="zh-CN" b="1" dirty="0">
                <a:solidFill>
                  <a:srgbClr val="7030A0"/>
                </a:solidFill>
                <a:cs typeface="Times New Roman" panose="02020603050405020304" pitchFamily="18" charset="0"/>
              </a:rPr>
              <a:t>：</a:t>
            </a:r>
            <a:r>
              <a:rPr lang="zh-CN" altLang="zh-CN" b="1" dirty="0">
                <a:solidFill>
                  <a:schemeClr val="tx1"/>
                </a:solidFill>
                <a:ea typeface="华文楷体" panose="02010600040101010101" pitchFamily="2" charset="-122"/>
                <a:cs typeface="Times New Roman" panose="02020603050405020304" pitchFamily="18" charset="0"/>
              </a:rPr>
              <a:t>变化</a:t>
            </a:r>
            <a:r>
              <a:rPr lang="zh-CN" altLang="zh-CN" b="1" dirty="0">
                <a:solidFill>
                  <a:schemeClr val="tx1"/>
                </a:solidFill>
                <a:cs typeface="Times New Roman" panose="02020603050405020304" pitchFamily="18" charset="0"/>
              </a:rPr>
              <a:t>：</a:t>
            </a:r>
            <a:r>
              <a:rPr lang="zh-CN" altLang="zh-CN" b="1" dirty="0">
                <a:solidFill>
                  <a:schemeClr val="tx1"/>
                </a:solidFill>
                <a:ea typeface="华文楷体" panose="02010600040101010101" pitchFamily="2" charset="-122"/>
                <a:cs typeface="Times New Roman" panose="02020603050405020304" pitchFamily="18" charset="0"/>
              </a:rPr>
              <a:t>海上航线进一步扩展，深入高纬度地区，扩展到南半球；英国</a:t>
            </a:r>
            <a:r>
              <a:rPr lang="zh-CN" altLang="zh-CN" b="1" dirty="0">
                <a:solidFill>
                  <a:schemeClr val="tx1"/>
                </a:solidFill>
                <a:cs typeface="Times New Roman" panose="02020603050405020304" pitchFamily="18" charset="0"/>
              </a:rPr>
              <a:t>、</a:t>
            </a:r>
            <a:r>
              <a:rPr lang="zh-CN" altLang="zh-CN" b="1" dirty="0">
                <a:solidFill>
                  <a:schemeClr val="tx1"/>
                </a:solidFill>
                <a:ea typeface="华文楷体" panose="02010600040101010101" pitchFamily="2" charset="-122"/>
                <a:cs typeface="Times New Roman" panose="02020603050405020304" pitchFamily="18" charset="0"/>
              </a:rPr>
              <a:t>荷兰等国家进一步开辟了北大西洋和南太平洋的海上航线。影响</a:t>
            </a:r>
            <a:r>
              <a:rPr lang="zh-CN" altLang="zh-CN" b="1" dirty="0">
                <a:solidFill>
                  <a:schemeClr val="tx1"/>
                </a:solidFill>
                <a:cs typeface="Times New Roman" panose="02020603050405020304" pitchFamily="18" charset="0"/>
              </a:rPr>
              <a:t>：</a:t>
            </a:r>
            <a:r>
              <a:rPr lang="zh-CN" altLang="zh-CN" b="1" dirty="0">
                <a:solidFill>
                  <a:schemeClr val="tx1"/>
                </a:solidFill>
                <a:ea typeface="华文楷体" panose="02010600040101010101" pitchFamily="2" charset="-122"/>
                <a:cs typeface="Times New Roman" panose="02020603050405020304" pitchFamily="18" charset="0"/>
              </a:rPr>
              <a:t>进一步丰富了人类的地理知识，世界主要的大洋和大陆之间通过海上航线建立起直接联系。</a:t>
            </a:r>
            <a:endParaRPr lang="zh-CN" altLang="en-US"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648331"/>
            <a:ext cx="10702925" cy="66576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　新航路开辟</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303087"/>
            <a:ext cx="10692000" cy="3964996"/>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如果全球化把欧洲人迈入大洋当作开始的话，那么走在前列的首先是伊比利亚半岛国家。他们以高效的行政机器组织远航，怀揣着传播宗教和寻找黄金的期盼揭开了不同种族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不同文明的大碰撞，充满</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内在动力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的帆船运载着奴隶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黄金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香料，也撒播着诸如</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地球是圆的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等进步</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思想</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摘编自巴勒克拉夫《处于变动世界中的历史学》</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endParaRPr lang="zh-CN" altLang="zh-CN" sz="1050" kern="100" dirty="0">
              <a:latin typeface="宋体" panose="02010600030101010101" pitchFamily="2" charset="-122"/>
              <a:cs typeface="Courier New" panose="02070309020205020404" pitchFamily="49" charset="0"/>
            </a:endParaRPr>
          </a:p>
        </p:txBody>
      </p:sp>
      <p:pic>
        <p:nvPicPr>
          <p:cNvPr id="8194" name="Picture 2" descr="2025LS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2625" y="1799927"/>
            <a:ext cx="7416824" cy="26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(1)</a:t>
            </a:r>
            <a:r>
              <a:rPr lang="zh-CN" altLang="zh-CN" kern="100" spc="-100" dirty="0">
                <a:latin typeface="Times New Roman" panose="02020603050405020304" pitchFamily="18" charset="0"/>
                <a:cs typeface="Times New Roman" panose="02020603050405020304" pitchFamily="18" charset="0"/>
              </a:rPr>
              <a:t>根据史料一</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二并结合所学知识，归纳新航路开辟的动因和条件。</a:t>
            </a:r>
            <a:endParaRPr lang="zh-CN" altLang="zh-CN" sz="1050" kern="100" spc="-100" dirty="0">
              <a:latin typeface="宋体" panose="02010600030101010101" pitchFamily="2" charset="-122"/>
              <a:cs typeface="Courier New" panose="02070309020205020404" pitchFamily="49" charset="0"/>
            </a:endParaRPr>
          </a:p>
        </p:txBody>
      </p:sp>
      <p:sp>
        <p:nvSpPr>
          <p:cNvPr id="3" name="矩形 2"/>
          <p:cNvSpPr/>
          <p:nvPr/>
        </p:nvSpPr>
        <p:spPr>
          <a:xfrm>
            <a:off x="415037" y="1392264"/>
            <a:ext cx="10692000" cy="3254032"/>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动因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《马可</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波罗行纪》对东方的描述，引发</a:t>
            </a:r>
            <a:r>
              <a:rPr lang="zh-CN" altLang="en-US" b="1" kern="100" dirty="0">
                <a:solidFill>
                  <a:schemeClr val="tx1"/>
                </a:solidFill>
                <a:ea typeface="华文楷体" panose="02010600040101010101" pitchFamily="2" charset="-122"/>
                <a:cs typeface="Times New Roman" panose="02020603050405020304" pitchFamily="18" charset="0"/>
              </a:rPr>
              <a:t>欧洲</a:t>
            </a:r>
            <a:r>
              <a:rPr lang="zh-CN" altLang="zh-CN" b="1" kern="100" dirty="0">
                <a:solidFill>
                  <a:schemeClr val="tx1"/>
                </a:solidFill>
                <a:ea typeface="华文楷体" panose="02010600040101010101" pitchFamily="2" charset="-122"/>
                <a:cs typeface="Times New Roman" panose="02020603050405020304" pitchFamily="18" charset="0"/>
              </a:rPr>
              <a:t>人对东方的向往；西欧各国商品经济的迅速发展，</a:t>
            </a:r>
            <a:r>
              <a:rPr lang="zh-CN" altLang="en-US" b="1" kern="100" dirty="0">
                <a:solidFill>
                  <a:schemeClr val="tx1"/>
                </a:solidFill>
                <a:ea typeface="华文楷体" panose="02010600040101010101" pitchFamily="2" charset="-122"/>
                <a:cs typeface="Times New Roman" panose="02020603050405020304" pitchFamily="18" charset="0"/>
              </a:rPr>
              <a:t>引发欧洲人</a:t>
            </a:r>
            <a:r>
              <a:rPr lang="zh-CN" altLang="zh-CN" b="1" kern="100" dirty="0">
                <a:solidFill>
                  <a:schemeClr val="tx1"/>
                </a:solidFill>
                <a:ea typeface="华文楷体" panose="02010600040101010101" pitchFamily="2" charset="-122"/>
                <a:cs typeface="Times New Roman" panose="02020603050405020304" pitchFamily="18" charset="0"/>
              </a:rPr>
              <a:t>对黄金的狂热追求以及开拓新市场的意愿；欧洲基督教会传播基督教的热情。</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条件</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欧洲人在造船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航海技术和地理知识等方面取得很大进步；航海家的不懈努力；西班牙</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葡萄牙王室的</a:t>
            </a:r>
            <a:r>
              <a:rPr lang="zh-CN" altLang="en-US" b="1" kern="100" dirty="0">
                <a:solidFill>
                  <a:schemeClr val="tx1"/>
                </a:solidFill>
                <a:ea typeface="华文楷体" panose="02010600040101010101" pitchFamily="2" charset="-122"/>
                <a:cs typeface="Times New Roman" panose="02020603050405020304" pitchFamily="18" charset="0"/>
              </a:rPr>
              <a:t>需要</a:t>
            </a:r>
            <a:r>
              <a:rPr lang="zh-CN" altLang="zh-CN" b="1" kern="100" dirty="0">
                <a:solidFill>
                  <a:schemeClr val="tx1"/>
                </a:solidFill>
                <a:ea typeface="华文楷体" panose="02010600040101010101" pitchFamily="2" charset="-122"/>
                <a:cs typeface="Times New Roman" panose="02020603050405020304" pitchFamily="18"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15—16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世纪的西欧社会在</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寻金热</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的鼓动下，无论是国王</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教皇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僧俗贵族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庶民商贾或资产阶级，</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个个着了财迷</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。其中，专制君主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对于权势和财富的追求</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，新兴资产者</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对</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扩大原始积累的渴望，更为强烈。</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对于物质利益的共同追求，为专制君主与私人航行</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结合提供了社会前提。它决定了西方航海</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社会基础的广泛性。</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spc="-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spc="-100" dirty="0">
                <a:latin typeface="Times New Roman" panose="02020603050405020304" pitchFamily="18" charset="0"/>
                <a:ea typeface="华文仿宋" panose="02010600040101010101" pitchFamily="2" charset="-122"/>
                <a:cs typeface="Times New Roman" panose="02020603050405020304" pitchFamily="18" charset="0"/>
              </a:rPr>
              <a:t>摘编自李隆庆《十五至十六世纪中西航海不同结局的原因初探》</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76667"/>
          </a:xfrm>
        </p:spPr>
        <p:txBody>
          <a:bodyPr/>
          <a:lstStyle/>
          <a:p>
            <a:pPr indent="717550"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14—18</a:t>
            </a:r>
            <a:r>
              <a:rPr lang="zh-CN" altLang="zh-CN" kern="100" dirty="0">
                <a:latin typeface="Times New Roman" panose="02020603050405020304" pitchFamily="18" charset="0"/>
                <a:cs typeface="Times New Roman" panose="02020603050405020304" pitchFamily="18" charset="0"/>
              </a:rPr>
              <a:t>世纪，文艺复兴</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宗教改革和启蒙运动旨在反抗封建统治和教会禁锢，解放人们的思想；</a:t>
            </a:r>
            <a:r>
              <a:rPr lang="en-US" altLang="zh-CN" kern="100" dirty="0">
                <a:latin typeface="Times New Roman" panose="02020603050405020304" pitchFamily="18" charset="0"/>
                <a:cs typeface="Courier New" panose="02070309020205020404" pitchFamily="49" charset="0"/>
              </a:rPr>
              <a:t>17—19</a:t>
            </a:r>
            <a:r>
              <a:rPr lang="zh-CN" altLang="zh-CN" kern="100" dirty="0">
                <a:latin typeface="Times New Roman" panose="02020603050405020304" pitchFamily="18" charset="0"/>
                <a:cs typeface="Times New Roman" panose="02020603050405020304" pitchFamily="18" charset="0"/>
              </a:rPr>
              <a:t>世纪，英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美等国通过不同形式的革命或改革，逐渐建立起资本主义制度，确立了资产阶级的统治地位，为资本主义的发展创造了前提条件。</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71935"/>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根据史料三并结合所学知识，分析西方大航海的特点。</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503164"/>
            <a:ext cx="10692000"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以物质利益为主要动力；国家组织与私人航海相结合；具有广泛的社会基础。</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多角度认识西班牙</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葡萄牙率先开辟新航路的原因</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857845162"/>
              </p:ext>
            </p:extLst>
          </p:nvPr>
        </p:nvGraphicFramePr>
        <p:xfrm>
          <a:off x="415036" y="1547899"/>
          <a:ext cx="10692000" cy="3848337"/>
        </p:xfrm>
        <a:graphic>
          <a:graphicData uri="http://schemas.openxmlformats.org/drawingml/2006/table">
            <a:tbl>
              <a:tblPr/>
              <a:tblGrid>
                <a:gridCol w="845501">
                  <a:extLst>
                    <a:ext uri="{9D8B030D-6E8A-4147-A177-3AD203B41FA5}">
                      <a16:colId xmlns:a16="http://schemas.microsoft.com/office/drawing/2014/main" val="20000"/>
                    </a:ext>
                  </a:extLst>
                </a:gridCol>
                <a:gridCol w="9846499">
                  <a:extLst>
                    <a:ext uri="{9D8B030D-6E8A-4147-A177-3AD203B41FA5}">
                      <a16:colId xmlns:a16="http://schemas.microsoft.com/office/drawing/2014/main" val="20001"/>
                    </a:ext>
                  </a:extLst>
                </a:gridCol>
              </a:tblGrid>
              <a:tr h="1984113">
                <a:tc>
                  <a:txBody>
                    <a:bodyPr/>
                    <a:lstStyle/>
                    <a:p>
                      <a:pPr algn="just" hangingPunct="0">
                        <a:lnSpc>
                          <a:spcPct val="150000"/>
                        </a:lnSpc>
                        <a:spcAft>
                          <a:spcPts val="0"/>
                        </a:spcAft>
                        <a:tabLst>
                          <a:tab pos="4770755" algn="l"/>
                        </a:tabLst>
                      </a:pPr>
                      <a:r>
                        <a:rPr lang="zh-CN" sz="2800" b="1" kern="100">
                          <a:solidFill>
                            <a:srgbClr val="C00000"/>
                          </a:solidFill>
                          <a:effectLst/>
                          <a:latin typeface="宋体" panose="02010600030101010101" pitchFamily="2" charset="-122"/>
                          <a:ea typeface="微软雅黑" panose="020B0503020204020204" pitchFamily="34" charset="-122"/>
                          <a:cs typeface="Times New Roman" panose="02020603050405020304" pitchFamily="18" charset="0"/>
                        </a:rPr>
                        <a:t>政府</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西</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葡两国强大的中央集权政府能够满足开辟新航路所必需的人力</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物力和财力等方面的条件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4076">
                <a:tc rowSpan="2">
                  <a:txBody>
                    <a:bodyPr/>
                    <a:lstStyle/>
                    <a:p>
                      <a:pPr algn="just" hangingPunct="0">
                        <a:lnSpc>
                          <a:spcPct val="150000"/>
                        </a:lnSpc>
                        <a:spcAft>
                          <a:spcPts val="0"/>
                        </a:spcAft>
                        <a:tabLst>
                          <a:tab pos="4770755" algn="l"/>
                        </a:tabLst>
                      </a:pPr>
                      <a:r>
                        <a:rPr lang="zh-CN" sz="2800" b="1" kern="100">
                          <a:solidFill>
                            <a:srgbClr val="C00000"/>
                          </a:solidFill>
                          <a:effectLst/>
                          <a:latin typeface="宋体" panose="02010600030101010101" pitchFamily="2" charset="-122"/>
                          <a:ea typeface="微软雅黑" panose="020B0503020204020204" pitchFamily="34" charset="-122"/>
                          <a:cs typeface="Times New Roman" panose="02020603050405020304" pitchFamily="18" charset="0"/>
                        </a:rPr>
                        <a:t>社会</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贵族和骑士提倡海洋冒险，渴望以此获得</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巨大</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的</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利益</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52128">
                <a:tc vMerge="1">
                  <a:txBody>
                    <a:bodyPr/>
                    <a:lstStyle/>
                    <a:p>
                      <a:endParaRPr lang="zh-CN"/>
                    </a:p>
                  </a:txBody>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市民和商人不满东方贸易</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商路被</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垄断，期望新航路的开辟带来新的财源</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927163907"/>
              </p:ext>
            </p:extLst>
          </p:nvPr>
        </p:nvGraphicFramePr>
        <p:xfrm>
          <a:off x="415037" y="1003823"/>
          <a:ext cx="10692000" cy="2956344"/>
        </p:xfrm>
        <a:graphic>
          <a:graphicData uri="http://schemas.openxmlformats.org/drawingml/2006/table">
            <a:tbl>
              <a:tblPr/>
              <a:tblGrid>
                <a:gridCol w="845500">
                  <a:extLst>
                    <a:ext uri="{9D8B030D-6E8A-4147-A177-3AD203B41FA5}">
                      <a16:colId xmlns:a16="http://schemas.microsoft.com/office/drawing/2014/main" val="20000"/>
                    </a:ext>
                  </a:extLst>
                </a:gridCol>
                <a:gridCol w="9846500">
                  <a:extLst>
                    <a:ext uri="{9D8B030D-6E8A-4147-A177-3AD203B41FA5}">
                      <a16:colId xmlns:a16="http://schemas.microsoft.com/office/drawing/2014/main" val="20001"/>
                    </a:ext>
                  </a:extLst>
                </a:gridCol>
              </a:tblGrid>
              <a:tr h="1836204">
                <a:tc>
                  <a:txBody>
                    <a:bodyPr/>
                    <a:lstStyle/>
                    <a:p>
                      <a:pPr algn="just" hangingPunct="0">
                        <a:lnSpc>
                          <a:spcPct val="150000"/>
                        </a:lnSpc>
                        <a:spcAft>
                          <a:spcPts val="0"/>
                        </a:spcAft>
                        <a:tabLst>
                          <a:tab pos="4770755" algn="l"/>
                        </a:tabLst>
                      </a:pPr>
                      <a:r>
                        <a:rPr lang="zh-CN" sz="2800" b="1" kern="100">
                          <a:solidFill>
                            <a:srgbClr val="C00000"/>
                          </a:solidFill>
                          <a:effectLst/>
                          <a:latin typeface="宋体" panose="02010600030101010101" pitchFamily="2" charset="-122"/>
                          <a:ea typeface="微软雅黑" panose="020B0503020204020204" pitchFamily="34" charset="-122"/>
                          <a:cs typeface="Times New Roman" panose="02020603050405020304" pitchFamily="18" charset="0"/>
                        </a:rPr>
                        <a:t>地理</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东面是意大利商人的势力范围，北面是英</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法和尼德兰等国商人的活动地盘，</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西、葡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两国只有挺进大西洋，向西面</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南面两个方向发展，寻找新航路</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32048">
                <a:tc>
                  <a:txBody>
                    <a:bodyPr/>
                    <a:lstStyle/>
                    <a:p>
                      <a:pPr algn="just" hangingPunct="0">
                        <a:lnSpc>
                          <a:spcPct val="150000"/>
                        </a:lnSpc>
                        <a:spcAft>
                          <a:spcPts val="0"/>
                        </a:spcAft>
                        <a:tabLst>
                          <a:tab pos="4770755" algn="l"/>
                        </a:tabLst>
                      </a:pPr>
                      <a:r>
                        <a:rPr lang="zh-CN" sz="2800" b="1" kern="100">
                          <a:solidFill>
                            <a:srgbClr val="C00000"/>
                          </a:solidFill>
                          <a:effectLst/>
                          <a:latin typeface="宋体" panose="02010600030101010101" pitchFamily="2" charset="-122"/>
                          <a:ea typeface="微软雅黑" panose="020B0503020204020204" pitchFamily="34" charset="-122"/>
                          <a:cs typeface="Times New Roman" panose="02020603050405020304" pitchFamily="18" charset="0"/>
                        </a:rPr>
                        <a:t>宗教</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为了传播基督教</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84046">
                <a:tc>
                  <a:txBody>
                    <a:bodyPr/>
                    <a:lstStyle/>
                    <a:p>
                      <a:pPr algn="just" hangingPunct="0">
                        <a:lnSpc>
                          <a:spcPct val="150000"/>
                        </a:lnSpc>
                        <a:spcAft>
                          <a:spcPts val="0"/>
                        </a:spcAft>
                        <a:tabLst>
                          <a:tab pos="4770755" algn="l"/>
                        </a:tabLst>
                      </a:pPr>
                      <a:r>
                        <a:rPr lang="zh-CN" sz="2800" b="1" kern="100">
                          <a:solidFill>
                            <a:srgbClr val="C00000"/>
                          </a:solidFill>
                          <a:effectLst/>
                          <a:latin typeface="宋体" panose="02010600030101010101" pitchFamily="2" charset="-122"/>
                          <a:ea typeface="微软雅黑" panose="020B0503020204020204" pitchFamily="34" charset="-122"/>
                          <a:cs typeface="Times New Roman" panose="02020603050405020304" pitchFamily="18" charset="0"/>
                        </a:rPr>
                        <a:t>技术</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两国造船业和航海业已有相当的基础</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757987"/>
          </a:xfrm>
        </p:spPr>
        <p:txBody>
          <a:bodyPr/>
          <a:lstStyle/>
          <a:p>
            <a:pPr algn="just" hangingPunct="0">
              <a:lnSpc>
                <a:spcPct val="130000"/>
              </a:lnSpc>
              <a:spcAft>
                <a:spcPts val="0"/>
              </a:spcAft>
              <a:tabLst>
                <a:tab pos="4770755" algn="l"/>
              </a:tabLst>
            </a:pPr>
            <a:r>
              <a:rPr lang="en-US" altLang="zh-CN" sz="2500"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sz="2500"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25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sz="2500" kern="100" dirty="0">
                <a:latin typeface="Times New Roman" panose="02020603050405020304" pitchFamily="18" charset="0"/>
                <a:cs typeface="Courier New" panose="02070309020205020404" pitchFamily="49" charset="0"/>
              </a:rPr>
              <a:t>(1)</a:t>
            </a:r>
            <a:r>
              <a:rPr lang="zh-CN" altLang="zh-CN" sz="2500" kern="100" dirty="0">
                <a:latin typeface="Times New Roman" panose="02020603050405020304" pitchFamily="18" charset="0"/>
                <a:cs typeface="Times New Roman" panose="02020603050405020304" pitchFamily="18" charset="0"/>
              </a:rPr>
              <a:t>下面是一名航海家的日记节选。该材料</a:t>
            </a:r>
            <a:r>
              <a:rPr lang="en-US" altLang="zh-CN" sz="2500" kern="100" dirty="0">
                <a:latin typeface="Times New Roman" panose="02020603050405020304" pitchFamily="18" charset="0"/>
                <a:cs typeface="Courier New" panose="02070309020205020404" pitchFamily="49" charset="0"/>
              </a:rPr>
              <a:t>(</a:t>
            </a:r>
            <a:r>
              <a:rPr lang="zh-CN" altLang="zh-CN" sz="2500" kern="100" dirty="0">
                <a:latin typeface="Times New Roman" panose="02020603050405020304" pitchFamily="18" charset="0"/>
                <a:cs typeface="Times New Roman" panose="02020603050405020304" pitchFamily="18" charset="0"/>
              </a:rPr>
              <a:t>　　</a:t>
            </a:r>
            <a:r>
              <a:rPr lang="en-US" altLang="zh-CN" sz="2500" kern="100" dirty="0">
                <a:latin typeface="Times New Roman" panose="02020603050405020304" pitchFamily="18" charset="0"/>
                <a:cs typeface="Courier New" panose="02070309020205020404" pitchFamily="49" charset="0"/>
              </a:rPr>
              <a:t>)</a:t>
            </a:r>
            <a:endParaRPr lang="zh-CN" altLang="zh-CN" sz="25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sz="2500" kern="100" dirty="0">
                <a:latin typeface="Times New Roman" panose="02020603050405020304" pitchFamily="18" charset="0"/>
                <a:cs typeface="Times New Roman" panose="02020603050405020304" pitchFamily="18" charset="0"/>
              </a:rPr>
              <a:t>彼等非常顺从</a:t>
            </a:r>
            <a:r>
              <a:rPr lang="en-US" altLang="zh-CN" sz="2500" kern="100" dirty="0">
                <a:latin typeface="宋体" panose="02010600030101010101" pitchFamily="2" charset="-122"/>
                <a:cs typeface="Times New Roman" panose="02020603050405020304" pitchFamily="18" charset="0"/>
              </a:rPr>
              <a:t>……</a:t>
            </a:r>
            <a:r>
              <a:rPr lang="zh-CN" altLang="zh-CN" sz="2500" kern="100" dirty="0">
                <a:latin typeface="Times New Roman" panose="02020603050405020304" pitchFamily="18" charset="0"/>
                <a:cs typeface="Times New Roman" panose="02020603050405020304" pitchFamily="18" charset="0"/>
              </a:rPr>
              <a:t>鉴于此，仰祈二位陛下尽早圣断，将彼等变成基督徒。臣以为，一旦发轫</a:t>
            </a:r>
            <a:r>
              <a:rPr lang="en-US" altLang="zh-CN" sz="2500" kern="100" dirty="0">
                <a:latin typeface="宋体" panose="02010600030101010101" pitchFamily="2" charset="-122"/>
                <a:cs typeface="Times New Roman" panose="02020603050405020304" pitchFamily="18" charset="0"/>
              </a:rPr>
              <a:t>……</a:t>
            </a:r>
            <a:r>
              <a:rPr lang="zh-CN" altLang="zh-CN" sz="2500" kern="100" dirty="0">
                <a:latin typeface="Times New Roman" panose="02020603050405020304" pitchFamily="18" charset="0"/>
                <a:cs typeface="Times New Roman" panose="02020603050405020304" pitchFamily="18" charset="0"/>
              </a:rPr>
              <a:t>二位陛下即能取得大片领土和财产，这里所有人皆会成为西班牙臣民。</a:t>
            </a:r>
            <a:endParaRPr lang="zh-CN" altLang="zh-CN" sz="25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sz="2500" kern="100" dirty="0">
                <a:latin typeface="Times New Roman" panose="02020603050405020304" pitchFamily="18" charset="0"/>
                <a:cs typeface="Times New Roman" panose="02020603050405020304" pitchFamily="18" charset="0"/>
              </a:rPr>
              <a:t>毫无疑问，当地黄金甚丰</a:t>
            </a:r>
            <a:r>
              <a:rPr lang="en-US" altLang="zh-CN" sz="2500" kern="100" dirty="0">
                <a:latin typeface="宋体" panose="02010600030101010101" pitchFamily="2" charset="-122"/>
                <a:cs typeface="Times New Roman" panose="02020603050405020304" pitchFamily="18" charset="0"/>
              </a:rPr>
              <a:t>……</a:t>
            </a:r>
            <a:r>
              <a:rPr lang="zh-CN" altLang="zh-CN" sz="2500" kern="100" dirty="0">
                <a:latin typeface="Times New Roman" panose="02020603050405020304" pitchFamily="18" charset="0"/>
                <a:cs typeface="Times New Roman" panose="02020603050405020304" pitchFamily="18" charset="0"/>
              </a:rPr>
              <a:t>此外，这里还盛产宝石</a:t>
            </a:r>
            <a:r>
              <a:rPr lang="zh-CN" altLang="zh-CN" sz="2500" kern="100" dirty="0">
                <a:latin typeface="宋体" panose="02010600030101010101" pitchFamily="2" charset="-122"/>
                <a:cs typeface="Times New Roman" panose="02020603050405020304" pitchFamily="18" charset="0"/>
              </a:rPr>
              <a:t>、</a:t>
            </a:r>
            <a:r>
              <a:rPr lang="zh-CN" altLang="zh-CN" sz="2500" kern="100" dirty="0">
                <a:latin typeface="Times New Roman" panose="02020603050405020304" pitchFamily="18" charset="0"/>
                <a:cs typeface="Times New Roman" panose="02020603050405020304" pitchFamily="18" charset="0"/>
              </a:rPr>
              <a:t>珍珠以及无数香料</a:t>
            </a:r>
            <a:r>
              <a:rPr lang="zh-CN" altLang="zh-CN" sz="2500" kern="100" dirty="0">
                <a:latin typeface="宋体" panose="02010600030101010101" pitchFamily="2" charset="-122"/>
                <a:cs typeface="Times New Roman" panose="02020603050405020304" pitchFamily="18" charset="0"/>
              </a:rPr>
              <a:t>……</a:t>
            </a:r>
            <a:endParaRPr lang="zh-CN" altLang="zh-CN" sz="25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sz="2500" kern="100" dirty="0">
                <a:latin typeface="Times New Roman" panose="02020603050405020304" pitchFamily="18" charset="0"/>
                <a:cs typeface="Courier New" panose="02070309020205020404" pitchFamily="49" charset="0"/>
              </a:rPr>
              <a:t>A</a:t>
            </a:r>
            <a:r>
              <a:rPr lang="zh-CN" altLang="zh-CN" sz="2500" kern="100" dirty="0">
                <a:latin typeface="Times New Roman" panose="02020603050405020304" pitchFamily="18" charset="0"/>
                <a:cs typeface="Times New Roman" panose="02020603050405020304" pitchFamily="18" charset="0"/>
              </a:rPr>
              <a:t>．强调了人们认识世界能力的变化</a:t>
            </a:r>
            <a:endParaRPr lang="zh-CN" altLang="zh-CN" sz="25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sz="2500" kern="100" dirty="0">
                <a:latin typeface="Times New Roman" panose="02020603050405020304" pitchFamily="18" charset="0"/>
                <a:cs typeface="Courier New" panose="02070309020205020404" pitchFamily="49" charset="0"/>
              </a:rPr>
              <a:t>B</a:t>
            </a:r>
            <a:r>
              <a:rPr lang="zh-CN" altLang="zh-CN" sz="2500" kern="100" dirty="0">
                <a:latin typeface="Times New Roman" panose="02020603050405020304" pitchFamily="18" charset="0"/>
                <a:cs typeface="Times New Roman" panose="02020603050405020304" pitchFamily="18" charset="0"/>
              </a:rPr>
              <a:t>．反映了世界开始连成一个整体</a:t>
            </a:r>
            <a:endParaRPr lang="zh-CN" altLang="zh-CN" sz="25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sz="2500" kern="100" dirty="0">
                <a:latin typeface="Times New Roman" panose="02020603050405020304" pitchFamily="18" charset="0"/>
                <a:cs typeface="Courier New" panose="02070309020205020404" pitchFamily="49" charset="0"/>
              </a:rPr>
              <a:t>C</a:t>
            </a:r>
            <a:r>
              <a:rPr lang="zh-CN" altLang="zh-CN" sz="2500" kern="100" dirty="0">
                <a:latin typeface="Times New Roman" panose="02020603050405020304" pitchFamily="18" charset="0"/>
                <a:cs typeface="Times New Roman" panose="02020603050405020304" pitchFamily="18" charset="0"/>
              </a:rPr>
              <a:t>．表明了西班牙成为全球性</a:t>
            </a:r>
            <a:r>
              <a:rPr lang="zh-CN" altLang="en-US" sz="2500" kern="100" dirty="0">
                <a:latin typeface="Times New Roman" panose="02020603050405020304" pitchFamily="18" charset="0"/>
                <a:cs typeface="Times New Roman" panose="02020603050405020304" pitchFamily="18" charset="0"/>
              </a:rPr>
              <a:t>的</a:t>
            </a:r>
            <a:r>
              <a:rPr lang="zh-CN" altLang="zh-CN" sz="2500" kern="100" dirty="0">
                <a:latin typeface="Times New Roman" panose="02020603050405020304" pitchFamily="18" charset="0"/>
                <a:cs typeface="Times New Roman" panose="02020603050405020304" pitchFamily="18" charset="0"/>
              </a:rPr>
              <a:t>大帝国</a:t>
            </a:r>
            <a:endParaRPr lang="zh-CN" altLang="zh-CN" sz="250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sz="2500" kern="100" dirty="0">
                <a:latin typeface="Times New Roman" panose="02020603050405020304" pitchFamily="18" charset="0"/>
                <a:cs typeface="Courier New" panose="02070309020205020404" pitchFamily="49" charset="0"/>
              </a:rPr>
              <a:t>D</a:t>
            </a:r>
            <a:r>
              <a:rPr lang="zh-CN" altLang="zh-CN" sz="2500" kern="100" dirty="0">
                <a:latin typeface="Times New Roman" panose="02020603050405020304" pitchFamily="18" charset="0"/>
                <a:cs typeface="Times New Roman" panose="02020603050405020304" pitchFamily="18" charset="0"/>
              </a:rPr>
              <a:t>．揭示了欧洲人远洋航行的动机</a:t>
            </a:r>
            <a:endParaRPr lang="zh-CN" altLang="zh-CN" sz="2500" kern="100" dirty="0">
              <a:latin typeface="宋体" panose="02010600030101010101" pitchFamily="2" charset="-122"/>
              <a:cs typeface="Courier New" panose="02070309020205020404" pitchFamily="49" charset="0"/>
            </a:endParaRPr>
          </a:p>
        </p:txBody>
      </p:sp>
      <p:sp>
        <p:nvSpPr>
          <p:cNvPr id="3" name="矩形 2"/>
          <p:cNvSpPr/>
          <p:nvPr/>
        </p:nvSpPr>
        <p:spPr>
          <a:xfrm>
            <a:off x="288429" y="568835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468449" y="1835931"/>
            <a:ext cx="10638588" cy="241226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二位陛下即能取得大片领土和财产</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可知，欧洲人远洋航行是为了土地和财产，远洋航行能带来丰厚的利益，故选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项；材料没有涉及人们认识世界能力的变化，排除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项；世界开始连成一个整体是新航路开辟的影响，与材料主旨不符，排除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项；虽然远洋航行给西班牙带来了利益，但不能说明西班牙成为全球性</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大帝国，排除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(2)15</a:t>
            </a:r>
            <a:r>
              <a:rPr lang="zh-CN" altLang="zh-CN" kern="100" dirty="0">
                <a:latin typeface="Times New Roman" panose="02020603050405020304" pitchFamily="18" charset="0"/>
                <a:cs typeface="Times New Roman" panose="02020603050405020304" pitchFamily="18" charset="0"/>
              </a:rPr>
              <a:t>世纪末，一名航海家写道</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陛下</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决意派遣我前往印度，谒见诸君王，访问各地城市，旨在使他们皈依我</a:t>
            </a:r>
            <a:r>
              <a:rPr lang="zh-CN" altLang="zh-CN" kern="100" spc="-100" dirty="0">
                <a:latin typeface="Times New Roman" panose="02020603050405020304" pitchFamily="18" charset="0"/>
                <a:cs typeface="Times New Roman" panose="02020603050405020304" pitchFamily="18" charset="0"/>
              </a:rPr>
              <a:t>们神圣的信仰，命令我不像惯常那样采取陆道东行，而要西行，直到今日我们还不能确知以前是否有人这样做过。</a:t>
            </a:r>
            <a:r>
              <a:rPr lang="en-US"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这次航行</a:t>
            </a:r>
            <a:r>
              <a:rPr lang="en-US" altLang="zh-CN" kern="100" spc="-100" dirty="0">
                <a:latin typeface="Times New Roman" panose="02020603050405020304" pitchFamily="18" charset="0"/>
                <a:cs typeface="Courier New" panose="02070309020205020404" pitchFamily="49" charset="0"/>
              </a:rPr>
              <a:t>(</a:t>
            </a:r>
            <a:r>
              <a:rPr lang="zh-CN" altLang="zh-CN" kern="100" spc="-100" dirty="0">
                <a:latin typeface="Times New Roman" panose="02020603050405020304" pitchFamily="18" charset="0"/>
                <a:cs typeface="Times New Roman" panose="02020603050405020304" pitchFamily="18" charset="0"/>
              </a:rPr>
              <a:t>　　</a:t>
            </a:r>
            <a:r>
              <a:rPr lang="en-US" altLang="zh-CN" kern="100" spc="-100" dirty="0">
                <a:latin typeface="Times New Roman" panose="02020603050405020304" pitchFamily="18" charset="0"/>
                <a:cs typeface="Courier New" panose="02070309020205020404" pitchFamily="49" charset="0"/>
              </a:rPr>
              <a:t>)</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．探索了北冰洋到亚洲的航路</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．开辟了通往美洲的新航路</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．完成了人类第一次环球航行</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．发现了欧亚贸易的新路线</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1041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世纪末</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决意派遣我前往印度</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而要西行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可知，该航海家为哥伦布，这次航行计划前往印度，最终到达了美洲，开辟了通往美洲的新航路，故选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项；北冰洋在北方，不符合材料中的西行方向，排除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世纪初麦哲伦船队完成了人类第一次环球航行，排除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;1497—1498</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年，达</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伽马率船队绕过好望角驶达印度。从此，绕道非洲到达印度和东方的新航路逐渐成为欧亚贸易的主干道之一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07344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(3)(2024</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贵州卷</a:t>
            </a:r>
            <a:r>
              <a:rPr lang="en-US" altLang="zh-CN" kern="100" dirty="0">
                <a:latin typeface="Times New Roman" panose="02020603050405020304" pitchFamily="18" charset="0"/>
                <a:cs typeface="Courier New" panose="02070309020205020404" pitchFamily="49" charset="0"/>
              </a:rPr>
              <a:t>)16</a:t>
            </a:r>
            <a:r>
              <a:rPr lang="zh-CN" altLang="zh-CN" kern="100" dirty="0">
                <a:latin typeface="Times New Roman" panose="02020603050405020304" pitchFamily="18" charset="0"/>
                <a:cs typeface="Times New Roman" panose="02020603050405020304" pitchFamily="18" charset="0"/>
              </a:rPr>
              <a:t>世纪下半叶，欧洲人编辑了一些游记作品集。赖麦锡的《航海旅行纪》把非洲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红海到马鲁古群岛之间广大地域的资料汇集在一起，伊登和威尔斯合编的《东西印度群岛行纪》提供了前人曾采用或正在寻找的到达亚洲和其他地区路线的记述。这反映</a:t>
            </a:r>
            <a:r>
              <a:rPr lang="zh-CN" altLang="zh-CN" kern="100" dirty="0">
                <a:latin typeface="宋体" panose="02010600030101010101" pitchFamily="2" charset="-122"/>
                <a:ea typeface="Times New Roman" panose="02020603050405020304" pitchFamily="18" charset="0"/>
                <a:cs typeface="Courier New" panose="02070309020205020404" pitchFamily="49" charset="0"/>
              </a:rPr>
              <a:t> </a:t>
            </a:r>
            <a:r>
              <a:rPr lang="en-US" altLang="zh-CN" kern="100" dirty="0">
                <a:latin typeface="宋体" panose="02010600030101010101" pitchFamily="2" charset="-122"/>
                <a:ea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．欧洲贸易格局的改变</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．世界联系的不断加强</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．古代地理知识的普及</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．理性主义的广泛传播</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324433" y="41041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a:solidFill>
                  <a:srgbClr val="0000FF"/>
                </a:solidFill>
                <a:latin typeface="宋体" panose="02010600030101010101" pitchFamily="2" charset="-122"/>
                <a:cs typeface="Times New Roman" panose="02020603050405020304" pitchFamily="18" charset="0"/>
              </a:rPr>
              <a:t>：</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16</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世纪下半叶处于新航路开辟后，欧洲人编辑的这些游记作品集将非洲</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红海到马鲁古群岛之间广大地域的资料汇集在一起，提供了到达亚洲和其他地区路线的记述。这说明随着新航路的开辟，欧洲人对世界其他地区的探索和了解不断加深，不同地区之间的联系日益紧密，</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项正确。材料重点强调的是对不同地区的记述，而非贸易格局的变化，排除</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项；材料说明的是新航路开辟后，人们增加了对整个世界的认识，并非古代地理知识的普及，排除</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项；理性主义在</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17</a:t>
            </a:r>
            <a:r>
              <a:rPr lang="zh-CN" altLang="zh-CN" kern="100">
                <a:latin typeface="宋体" panose="02010600030101010101" pitchFamily="2" charset="-122"/>
                <a:cs typeface="Times New Roman" panose="02020603050405020304" pitchFamily="18" charset="0"/>
              </a:rPr>
              <a:t>、</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18 </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世纪才广泛传播，排除</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539750"/>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descr="2025LS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9854" y="1511895"/>
            <a:ext cx="7020780" cy="3849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196" y="539787"/>
            <a:ext cx="24288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970318"/>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通过了解新航路开辟所引发的全球性流动</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人类认识世界的视野和能力的改变，以及对世界各区域文明的不同影响，理解新航路开辟是人类历史从分散走向整体过程中的重要节点。</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2.</a:t>
            </a:r>
            <a:r>
              <a:rPr lang="zh-CN" altLang="zh-CN" kern="100">
                <a:latin typeface="Times New Roman" panose="02020603050405020304" pitchFamily="18" charset="0"/>
                <a:cs typeface="Times New Roman" panose="02020603050405020304" pitchFamily="18" charset="0"/>
              </a:rPr>
              <a:t>通过了解文艺复兴</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宗教改革</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启蒙运动与资产阶级革命的历史渊源，认识资产阶级革命的发生和资本主义政治制度的确立是近代西方政治思想理念的初步实现。</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895850"/>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六</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619750"/>
            <a:ext cx="5568950" cy="500063"/>
          </a:xfrm>
          <a:prstGeom prst="rect">
            <a:avLst/>
          </a:prstGeom>
          <a:ln>
            <a:noFill/>
          </a:ln>
        </p:spPr>
        <p:txBody>
          <a:bodyPr>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全球航路的开辟</a:t>
            </a:r>
          </a:p>
        </p:txBody>
      </p:sp>
      <p:sp>
        <p:nvSpPr>
          <p:cNvPr id="31" name="矩形 30">
            <a:hlinkClick r:id="rId7" action="ppaction://hlinkfile"/>
          </p:cNvPr>
          <p:cNvSpPr/>
          <p:nvPr/>
        </p:nvSpPr>
        <p:spPr>
          <a:xfrm>
            <a:off x="-35607" y="-25230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60436"/>
            <a:ext cx="10692000" cy="3869329"/>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新航路的开辟</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西欧资本主义生产方式的萌芽及发展，使世界历史从分散走向整体。</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2.</a:t>
            </a:r>
            <a:r>
              <a:rPr lang="zh-CN" altLang="zh-CN" kern="100">
                <a:latin typeface="Times New Roman" panose="02020603050405020304" pitchFamily="18" charset="0"/>
                <a:cs typeface="Times New Roman" panose="02020603050405020304" pitchFamily="18" charset="0"/>
              </a:rPr>
              <a:t>西方人文主义的发展促进了思想的解放，为资产阶级革命或改革提供了思想武器。</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3.</a:t>
            </a:r>
            <a:r>
              <a:rPr lang="zh-CN" altLang="zh-CN" kern="100">
                <a:latin typeface="Times New Roman" panose="02020603050405020304" pitchFamily="18" charset="0"/>
                <a:cs typeface="Times New Roman" panose="02020603050405020304" pitchFamily="18" charset="0"/>
              </a:rPr>
              <a:t>随着资产阶级革命和改革的成功，资本主义制度逐渐确立，人类迈进近代社会。</a:t>
            </a:r>
            <a:endParaRPr lang="zh-CN" altLang="zh-CN" sz="1050" kern="100">
              <a:latin typeface="宋体" panose="02010600030101010101" pitchFamily="2" charset="-122"/>
              <a:cs typeface="Courier New" panose="02070309020205020404" pitchFamily="49"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95" y="1155586"/>
            <a:ext cx="2414926" cy="6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80416"/>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政治上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欧美资本主义政治民主化进程启动，英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法等国建立起代议制民主政治，确立了资产阶级的统治地位，为资本主义的进一步发展创造了条件。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经济上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伴随着新航路的开辟和早期殖民扩张，出现了人口迁移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物种交流和商品的世界性流动，资本主义经济迅速发展，</a:t>
            </a:r>
            <a:r>
              <a:rPr lang="zh-CN" altLang="en-US" kern="100" dirty="0">
                <a:latin typeface="Times New Roman" panose="02020603050405020304" pitchFamily="18" charset="0"/>
                <a:cs typeface="Times New Roman" panose="02020603050405020304" pitchFamily="18" charset="0"/>
              </a:rPr>
              <a:t>资本主义</a:t>
            </a:r>
            <a:r>
              <a:rPr lang="zh-CN" altLang="zh-CN" kern="100" dirty="0">
                <a:latin typeface="Times New Roman" panose="02020603050405020304" pitchFamily="18" charset="0"/>
                <a:cs typeface="Times New Roman" panose="02020603050405020304" pitchFamily="18" charset="0"/>
              </a:rPr>
              <a:t>世界市场开始形成并发展。</a:t>
            </a:r>
            <a:endParaRPr lang="zh-CN" altLang="zh-CN" sz="1050" kern="100" dirty="0">
              <a:latin typeface="宋体" panose="02010600030101010101" pitchFamily="2" charset="-122"/>
              <a:cs typeface="Courier New" panose="02070309020205020404" pitchFamily="49" charset="0"/>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441" y="1043843"/>
            <a:ext cx="23241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7666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文化上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艺复兴和宗教改革高举人文主义大旗，批判封建思想，促进了思想解放；启蒙运动以理性为核心猛烈批判封建专制制度，为近代资本主义国家政治体制的建立奠定了基础。近代法治和民族国家思想兴起，以牛顿经典力学体系为代表的近代科学产生。</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774" y="431775"/>
            <a:ext cx="24384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140356"/>
            <a:ext cx="10692000" cy="5262979"/>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研读教材，梳理出近代前期西方世界发生的重大历史事件，理清其发展脉络。构建思维导图，明确</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新航路开辟</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人文主义</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资本主义制度</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之间的逻辑关系。</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2.</a:t>
            </a:r>
            <a:r>
              <a:rPr lang="zh-CN" altLang="zh-CN" kern="100">
                <a:latin typeface="Times New Roman" panose="02020603050405020304" pitchFamily="18" charset="0"/>
                <a:cs typeface="Times New Roman" panose="02020603050405020304" pitchFamily="18" charset="0"/>
              </a:rPr>
              <a:t>运用所学知识，抓住关键词理顺近代前期西方社会历史的重大变化及其发展脉络。结合近代前期重要历史人物的事迹，从政治</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经济</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思想等角度探究近代世界的发展变化，总结该时期的阶段性特征。结合具体史实，运用唯物史观，多角度阐释对近代世界转型的理解。</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75" y="457585"/>
            <a:ext cx="2438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140356"/>
            <a:ext cx="10692000" cy="656846"/>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ea typeface="黑体" panose="02010609060101010101" pitchFamily="49" charset="-122"/>
                <a:cs typeface="Courier New" panose="02070309020205020404" pitchFamily="49" charset="0"/>
              </a:rPr>
              <a:t>1.</a:t>
            </a:r>
            <a:r>
              <a:rPr lang="zh-CN" altLang="zh-CN" kern="100">
                <a:latin typeface="Times New Roman" panose="02020603050405020304" pitchFamily="18" charset="0"/>
                <a:ea typeface="黑体" panose="02010609060101010101" pitchFamily="49" charset="-122"/>
                <a:cs typeface="Times New Roman" panose="02020603050405020304" pitchFamily="18" charset="0"/>
              </a:rPr>
              <a:t>单元情境</a:t>
            </a:r>
            <a:endParaRPr lang="zh-CN" altLang="zh-CN" sz="1050" kern="100">
              <a:latin typeface="宋体" panose="02010600030101010101" pitchFamily="2" charset="-122"/>
              <a:cs typeface="Courier New" panose="02070309020205020404" pitchFamily="49" charset="0"/>
            </a:endParaRPr>
          </a:p>
        </p:txBody>
      </p:sp>
      <p:pic>
        <p:nvPicPr>
          <p:cNvPr id="1026" name="Picture 2" descr="2025LS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4553" y="2279101"/>
            <a:ext cx="4160281" cy="2484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2025LS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9089" y="1979947"/>
            <a:ext cx="4160281" cy="2783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TotalTime>
  <Words>2612</Words>
  <Application>Microsoft Office PowerPoint</Application>
  <PresentationFormat>自定义</PresentationFormat>
  <Paragraphs>182</Paragraphs>
  <Slides>41</Slides>
  <Notes>18</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41</vt:i4>
      </vt:variant>
    </vt:vector>
  </HeadingPairs>
  <TitlesOfParts>
    <vt:vector size="57" baseType="lpstr">
      <vt:lpstr>HelveticaNeueLT Pro 67 MdCn</vt:lpstr>
      <vt:lpstr>阿里巴巴普惠体</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1358</cp:revision>
  <dcterms:created xsi:type="dcterms:W3CDTF">2016-06-29T09:22:00Z</dcterms:created>
  <dcterms:modified xsi:type="dcterms:W3CDTF">2026-02-27T07:13:46Z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