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5"/>
  </p:notesMasterIdLst>
  <p:handoutMasterIdLst>
    <p:handoutMasterId r:id="rId46"/>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664" r:id="rId18"/>
    <p:sldId id="3671" r:id="rId19"/>
    <p:sldId id="3878" r:id="rId20"/>
    <p:sldId id="3879" r:id="rId21"/>
    <p:sldId id="3880" r:id="rId22"/>
    <p:sldId id="3881" r:id="rId23"/>
    <p:sldId id="3882" r:id="rId24"/>
    <p:sldId id="3883" r:id="rId25"/>
    <p:sldId id="3884" r:id="rId26"/>
    <p:sldId id="3891" r:id="rId27"/>
    <p:sldId id="3892" r:id="rId28"/>
    <p:sldId id="3893" r:id="rId29"/>
    <p:sldId id="3849" r:id="rId30"/>
    <p:sldId id="3860" r:id="rId31"/>
    <p:sldId id="3861" r:id="rId32"/>
    <p:sldId id="3885" r:id="rId33"/>
    <p:sldId id="3886" r:id="rId34"/>
    <p:sldId id="3887" r:id="rId35"/>
    <p:sldId id="3888" r:id="rId36"/>
    <p:sldId id="3889" r:id="rId37"/>
    <p:sldId id="3890" r:id="rId38"/>
    <p:sldId id="3894" r:id="rId39"/>
    <p:sldId id="3895" r:id="rId40"/>
    <p:sldId id="3784" r:id="rId41"/>
    <p:sldId id="3780" r:id="rId42"/>
    <p:sldId id="3897" r:id="rId43"/>
    <p:sldId id="2276" r:id="rId44"/>
  </p:sldIdLst>
  <p:sldSz cx="11522075" cy="6480175"/>
  <p:notesSz cx="6858000" cy="9144000"/>
  <p:custDataLst>
    <p:tags r:id="rId47"/>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2026/3/9</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39</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40</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41</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42</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0.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0.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slide" Target="../slides/slide16.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21</a:t>
            </a:r>
            <a:r>
              <a:rPr lang="zh-CN" altLang="en-US" sz="1600">
                <a:solidFill>
                  <a:srgbClr val="F2F2F2"/>
                </a:solidFill>
                <a:latin typeface="微软雅黑" panose="020B0503020204020204" pitchFamily="34" charset="-122"/>
                <a:ea typeface="微软雅黑" panose="020B0503020204020204" pitchFamily="34" charset="-122"/>
              </a:rPr>
              <a:t>课　世界殖民体系的瓦解与新兴国家的发展</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21</a:t>
            </a:r>
            <a:r>
              <a:rPr lang="zh-CN" altLang="en-US" sz="1400" b="1">
                <a:solidFill>
                  <a:srgbClr val="C0472D"/>
                </a:solidFill>
                <a:latin typeface="微软雅黑" panose="020B0503020204020204" pitchFamily="34" charset="-122"/>
                <a:ea typeface="微软雅黑" panose="020B0503020204020204" pitchFamily="34" charset="-122"/>
              </a:rPr>
              <a:t>课　世界殖民体系的瓦解与新兴国家的发展</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21%20&#35838;&#21518;&#32032;&#20859;&#35780;&#20215;(&#20108;&#21313;&#19968;)%20%20%20&#19990;&#30028;&#27542;&#27665;&#20307;&#31995;&#30340;&#29926;&#35299;&#19982;&#26032;&#20852;&#22269;&#23478;&#30340;&#21457;&#23637;.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tags" Target="../tags/tag11.xml"/><Relationship Id="rId5" Type="http://schemas.openxmlformats.org/officeDocument/2006/relationships/hyperlink" Target="../3.&#37197;&#22871;&#32451;&#20064;&#39064;/&#21333;&#20803;&#36136;&#37327;&#35780;&#20272;/08%20&#21333;&#20803;&#36136;&#37327;&#35780;&#20272;(&#19971;).docx" TargetMode="Externa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第八单元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20</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世纪下半叶世界的新变化</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21</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世界殖民体系的瓦解与新兴国家的发展</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板块五  第二次世界大战后的世界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1405303"/>
          <a:ext cx="10692000" cy="2878900"/>
        </p:xfrm>
        <a:graphic>
          <a:graphicData uri="http://schemas.openxmlformats.org/drawingml/2006/table">
            <a:tbl>
              <a:tblPr/>
              <a:tblGrid>
                <a:gridCol w="809496">
                  <a:extLst>
                    <a:ext uri="{9D8B030D-6E8A-4147-A177-3AD203B41FA5}">
                      <a16:colId xmlns:a16="http://schemas.microsoft.com/office/drawing/2014/main" val="20000"/>
                    </a:ext>
                  </a:extLst>
                </a:gridCol>
                <a:gridCol w="9882504">
                  <a:extLst>
                    <a:ext uri="{9D8B030D-6E8A-4147-A177-3AD203B41FA5}">
                      <a16:colId xmlns:a16="http://schemas.microsoft.com/office/drawing/2014/main" val="20001"/>
                    </a:ext>
                  </a:extLst>
                </a:gridCol>
              </a:tblGrid>
              <a:tr h="2583037">
                <a:tc>
                  <a:txBody>
                    <a:bodyPr/>
                    <a:lstStyle/>
                    <a:p>
                      <a:pPr algn="just" hangingPunct="0">
                        <a:lnSpc>
                          <a:spcPct val="150000"/>
                        </a:lnSpc>
                        <a:spcAft>
                          <a:spcPts val="0"/>
                        </a:spcAft>
                        <a:tabLst>
                          <a:tab pos="4770755" algn="l"/>
                        </a:tabLst>
                      </a:pPr>
                      <a:r>
                        <a:rPr lang="zh-CN" sz="2600" b="1" kern="100">
                          <a:effectLst/>
                          <a:latin typeface="Times New Roman" panose="02020603050405020304" pitchFamily="18" charset="0"/>
                          <a:ea typeface="宋体" panose="02010600030101010101" pitchFamily="2" charset="-122"/>
                          <a:cs typeface="Times New Roman" panose="02020603050405020304" pitchFamily="18" charset="0"/>
                        </a:rPr>
                        <a:t>共同挑战</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6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不平等的</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6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殖民主义侵略遗留下来的边界和民族等矛盾，造成一些地区冲突和政局动荡。</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6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发展中国家自身存在政策失误</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人口过快增长</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社会两极分化</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贪污腐败等问题</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文本框 1"/>
          <p:cNvSpPr txBox="1"/>
          <p:nvPr/>
        </p:nvSpPr>
        <p:spPr>
          <a:xfrm>
            <a:off x="2935780" y="1440055"/>
            <a:ext cx="2698175"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国际经济旧秩序</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030095"/>
          </a:xfrm>
        </p:spPr>
        <p:txBody>
          <a:bodyPr/>
          <a:lstStyle/>
          <a:p>
            <a:pPr algn="just" hangingPunct="0">
              <a:lnSpc>
                <a:spcPct val="150000"/>
              </a:lnSpc>
              <a:spcAft>
                <a:spcPts val="0"/>
              </a:spcAft>
              <a:tabLst>
                <a:tab pos="4770755" algn="l"/>
              </a:tabLst>
            </a:pPr>
            <a:r>
              <a:rPr lang="zh-CN" altLang="zh-CN" kern="100">
                <a:latin typeface="Times New Roman" panose="02020603050405020304" pitchFamily="18" charset="0"/>
                <a:cs typeface="Times New Roman" panose="02020603050405020304" pitchFamily="18" charset="0"/>
              </a:rPr>
              <a:t>【教材开发】</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P128</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学思之窗</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的材料，思考：如何理解</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印度是一艘舱中满载弹药而在大洋中着火的船</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？英国是如何</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在大火延烧到弹药之前把火扑灭</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的？</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684926"/>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理解</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印度民族独立运动不断高涨；</a:t>
            </a:r>
            <a:r>
              <a:rPr lang="zh-CN" altLang="en-US" b="1" kern="100" dirty="0">
                <a:solidFill>
                  <a:schemeClr val="tx1"/>
                </a:solidFill>
                <a:ea typeface="华文楷体" panose="02010600040101010101" pitchFamily="2" charset="-122"/>
                <a:cs typeface="Times New Roman" panose="02020603050405020304" pitchFamily="18" charset="0"/>
              </a:rPr>
              <a:t>印度</a:t>
            </a:r>
            <a:r>
              <a:rPr lang="zh-CN" altLang="zh-CN" b="1" kern="100" dirty="0">
                <a:solidFill>
                  <a:schemeClr val="tx1"/>
                </a:solidFill>
                <a:ea typeface="华文楷体" panose="02010600040101010101" pitchFamily="2" charset="-122"/>
                <a:cs typeface="Times New Roman" panose="02020603050405020304" pitchFamily="18" charset="0"/>
              </a:rPr>
              <a:t>士兵和工农斗争风起云涌，局势紧张。</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在大火延烧到弹药之前把火扑灭</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英国被迫同意印度独立。</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1956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月，《泰晤士报》发表了一篇社论称</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如果让纳赛尔的阴谋得逞，英国和其他西方国家在中东的一切利益都将完蛋。</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这里提到的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纳赛尔的阴谋</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具体指什么？</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504453" y="3564123"/>
            <a:ext cx="9525365" cy="668709"/>
          </a:xfrm>
          <a:prstGeom prst="rect">
            <a:avLst/>
          </a:prstGeom>
        </p:spPr>
        <p:txBody>
          <a:bodyPr wrap="non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埃及将</a:t>
            </a:r>
            <a:r>
              <a:rPr lang="zh-CN" altLang="zh-CN" b="1" kern="100" dirty="0">
                <a:solidFill>
                  <a:schemeClr val="tx1"/>
                </a:solidFill>
                <a:ea typeface="华文楷体" panose="02010600040101010101" pitchFamily="2" charset="-122"/>
                <a:cs typeface="Times New Roman" panose="02020603050405020304" pitchFamily="18" charset="0"/>
              </a:rPr>
              <a:t>苏伊士运河主权收归国有</a:t>
            </a:r>
            <a:r>
              <a:rPr lang="zh-CN" altLang="en-US" b="1" kern="100" dirty="0">
                <a:solidFill>
                  <a:schemeClr val="tx1"/>
                </a:solidFill>
                <a:ea typeface="华文楷体" panose="02010600040101010101" pitchFamily="2" charset="-122"/>
                <a:cs typeface="Times New Roman" panose="02020603050405020304" pitchFamily="18" charset="0"/>
              </a:rPr>
              <a:t>，英军撤离运河区</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【视野拓展】韩国与沙特阿拉伯</a:t>
            </a:r>
            <a:endParaRPr lang="zh-CN" altLang="zh-CN" sz="1050" kern="100" dirty="0">
              <a:latin typeface="宋体" panose="02010600030101010101" pitchFamily="2" charset="-122"/>
              <a:cs typeface="Courier New" panose="02070309020205020404" pitchFamily="49" charset="0"/>
            </a:endParaRPr>
          </a:p>
        </p:txBody>
      </p:sp>
      <p:pic>
        <p:nvPicPr>
          <p:cNvPr id="1026" name="Picture 2" descr="2025LS1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8639" y="1727919"/>
            <a:ext cx="7164796" cy="239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根据图片和所学知识，指出第二</a:t>
            </a:r>
            <a:endParaRPr lang="en-US"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次世界大战后，韩国和沙特阿拉</a:t>
            </a:r>
            <a:endParaRPr lang="en-US"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伯两国经济发展面临的机遇及两</a:t>
            </a:r>
            <a:endParaRPr lang="en-US"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国经济发展各自呈现出的特色。</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334739"/>
            <a:ext cx="10692000"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机遇</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世界局势相对</a:t>
            </a:r>
            <a:r>
              <a:rPr lang="zh-CN" altLang="en-US" b="1" kern="100" dirty="0">
                <a:solidFill>
                  <a:schemeClr val="tx1"/>
                </a:solidFill>
                <a:ea typeface="华文楷体" panose="02010600040101010101" pitchFamily="2" charset="-122"/>
                <a:cs typeface="Times New Roman" panose="02020603050405020304" pitchFamily="18" charset="0"/>
              </a:rPr>
              <a:t>稳</a:t>
            </a:r>
            <a:r>
              <a:rPr lang="zh-CN" altLang="zh-CN" b="1" kern="100" dirty="0">
                <a:solidFill>
                  <a:schemeClr val="tx1"/>
                </a:solidFill>
                <a:ea typeface="华文楷体" panose="02010600040101010101" pitchFamily="2" charset="-122"/>
                <a:cs typeface="Times New Roman" panose="02020603050405020304" pitchFamily="18" charset="0"/>
              </a:rPr>
              <a:t>定；亚洲国家纷纷摆脱殖民统治，走上发展民族经济的道路；西方发达国家进行产业结构调整，向外转移劳动密集型产业。特色</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韩国大力发展外向型经济；沙特阿拉伯利用本国丰富的石油资源，石油工业发展迅速。</a:t>
            </a:r>
            <a:endParaRPr lang="zh-CN" altLang="zh-CN" sz="1050" kern="100" dirty="0">
              <a:solidFill>
                <a:schemeClr val="tx1"/>
              </a:solidFill>
              <a:latin typeface="宋体" panose="02010600030101010101" pitchFamily="2" charset="-122"/>
              <a:cs typeface="Courier New" panose="02070309020205020404" pitchFamily="49" charset="0"/>
            </a:endParaRPr>
          </a:p>
        </p:txBody>
      </p:sp>
      <p:pic>
        <p:nvPicPr>
          <p:cNvPr id="6" name="Picture 2" descr="2025LS1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16427" y="1259867"/>
            <a:ext cx="5490610" cy="183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099631"/>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【概念阐释】国际经济旧秩序</a:t>
            </a:r>
            <a:endParaRPr lang="zh-CN" altLang="zh-CN" sz="1050" kern="100" dirty="0">
              <a:latin typeface="宋体" panose="02010600030101010101" pitchFamily="2" charset="-122"/>
              <a:cs typeface="Courier New" panose="02070309020205020404" pitchFamily="49" charset="0"/>
            </a:endParaRPr>
          </a:p>
          <a:p>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国际经济旧秩序是建立在旧的国际分工</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不等价交换</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国际金融垄断资本基础上的不公平</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不合理的国际经济关系体系，是资本主义进入垄断阶段后形成的。当代世界经济中，国际经济旧秩序仍占支配地位。</a:t>
            </a:r>
            <a:endParaRPr lang="zh-CN" altLang="en-US"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世界殖民体系的崩溃</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40484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第二次世界大战之后，不可阻挡的革命浪潮席卷诸殖民帝国，极其迅速地结束了欧洲的</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殖民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统治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世界范围</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内</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的殖民地觉醒得到了进一步促进</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如同第一次世界大战期间一样，老百姓还受到了盟国关于自由和民族自决的宣传的影响。</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摘编自斯塔夫里阿诺斯《全球通史》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从联合国成立开始，非殖民化就一直是其关切的一个主要问题，因为非殖民化直接源于《联合国宪章》规定的各国人民平等权利和民族自决原则。</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摘编自徐蓝《世界近现代史</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1500—2007</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二并结合所学知识，分析第二次世界大战后世界殖民体系瓦解的原因。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951"/>
            <a:ext cx="10638588"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殖民国家实力遭到极大削弱；殖民地人民深受自由和民族自决等思想的影响，殖民觉醒在世界范围内扩展；殖民地</a:t>
            </a:r>
            <a:r>
              <a:rPr lang="zh-CN" altLang="en-US" b="1" kern="100" dirty="0">
                <a:solidFill>
                  <a:schemeClr val="tx1"/>
                </a:solidFill>
                <a:ea typeface="华文楷体" panose="02010600040101010101" pitchFamily="2" charset="-122"/>
                <a:cs typeface="Times New Roman" panose="02020603050405020304" pitchFamily="18" charset="0"/>
              </a:rPr>
              <a:t>被压迫民族的</a:t>
            </a:r>
            <a:r>
              <a:rPr lang="zh-CN" altLang="zh-CN" b="1" kern="100" dirty="0">
                <a:solidFill>
                  <a:schemeClr val="tx1"/>
                </a:solidFill>
                <a:ea typeface="华文楷体" panose="02010600040101010101" pitchFamily="2" charset="-122"/>
                <a:cs typeface="Times New Roman" panose="02020603050405020304" pitchFamily="18" charset="0"/>
              </a:rPr>
              <a:t>力量得到发展；苏联等社会主义阵营的推动；民族解放运动的高涨；联合国等国际组织的推动。</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85303"/>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至此，非洲在</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战后获得独立的国家共有整整</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个。它们在非洲大陆上占有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93%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的土地面积，在联合国中占有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的席位，在不结盟运动的正式成员中占一半以上，在广大发展中国家中是一个重要的部分。这就是说，非洲民族独立运动的蓬勃发展及其取得的伟大成果，不仅使</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亿余非洲人民争取自由解放的事业发展到一个新阶段，而且同亚洲和拉丁美洲被压迫民族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被压迫人民进行的革命斗争互相呼应，形成席卷全球的伟大革命风暴，定将给整个旧世界以决定性和摧毁性的打击。</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摘编自杨兴华《战后非洲民族独立运动简论》</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25914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梳理第二次世界大战后亚非拉民族独立运动的史实，从历史解释的角度，认识世界殖民体系崩溃的基本过程</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概括亚非拉民族独立和发展中国家发展的史实，从唯物史观的角度，认识发展中国家发展的成就和面临的挑战</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根据史料三并结合所学知识，分析非洲民族独立运动的影响。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403883"/>
            <a:ext cx="10692000"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实现了非洲的独立与自由，为非洲国家的振兴奠定了基础；沉重打击了帝国主义势力，使帝国主义在非洲的殖民体系最终瓦解；有利于推动建立公正合理的国际政治经济新秩序；与其他地区的革命斗争相互推动</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相互影响。</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spc="-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spc="-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spc="-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spc="-100" dirty="0">
                <a:latin typeface="Times New Roman" panose="02020603050405020304" pitchFamily="18" charset="0"/>
                <a:ea typeface="黑体" panose="02010609060101010101" pitchFamily="49" charset="-122"/>
                <a:cs typeface="Times New Roman" panose="02020603050405020304" pitchFamily="18" charset="0"/>
              </a:rPr>
              <a:t>第二次世界大战后民族解放运动的原因</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黑体" panose="02010609060101010101" pitchFamily="49" charset="-122"/>
                <a:cs typeface="Times New Roman" panose="02020603050405020304" pitchFamily="18" charset="0"/>
              </a:rPr>
              <a:t>特点及影响</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第二次世界大战增强了</a:t>
            </a:r>
            <a:r>
              <a:rPr lang="zh-CN" altLang="en-US" kern="100" dirty="0">
                <a:latin typeface="Times New Roman" panose="02020603050405020304" pitchFamily="18" charset="0"/>
                <a:cs typeface="Times New Roman" panose="02020603050405020304" pitchFamily="18" charset="0"/>
              </a:rPr>
              <a:t>殖民地半殖民地</a:t>
            </a:r>
            <a:r>
              <a:rPr lang="zh-CN" altLang="zh-CN" kern="100" dirty="0">
                <a:latin typeface="Times New Roman" panose="02020603050405020304" pitchFamily="18" charset="0"/>
                <a:cs typeface="Times New Roman" panose="02020603050405020304" pitchFamily="18" charset="0"/>
              </a:rPr>
              <a:t>人民争取民族解放的革命意识，提高了殖民地</a:t>
            </a:r>
            <a:r>
              <a:rPr lang="zh-CN" altLang="en-US" kern="100" dirty="0">
                <a:latin typeface="Times New Roman" panose="02020603050405020304" pitchFamily="18" charset="0"/>
                <a:cs typeface="Times New Roman" panose="02020603050405020304" pitchFamily="18" charset="0"/>
              </a:rPr>
              <a:t>半殖民地</a:t>
            </a:r>
            <a:r>
              <a:rPr lang="zh-CN" altLang="zh-CN" kern="100" dirty="0">
                <a:latin typeface="Times New Roman" panose="02020603050405020304" pitchFamily="18" charset="0"/>
                <a:cs typeface="Times New Roman" panose="02020603050405020304" pitchFamily="18" charset="0"/>
              </a:rPr>
              <a:t>人民的作战能力。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战时殖民地</a:t>
            </a:r>
            <a:r>
              <a:rPr lang="zh-CN" altLang="en-US" kern="100" dirty="0">
                <a:latin typeface="Times New Roman" panose="02020603050405020304" pitchFamily="18" charset="0"/>
                <a:cs typeface="Times New Roman" panose="02020603050405020304" pitchFamily="18" charset="0"/>
              </a:rPr>
              <a:t>半殖民地</a:t>
            </a:r>
            <a:r>
              <a:rPr lang="zh-CN" altLang="zh-CN" kern="100" dirty="0">
                <a:latin typeface="Times New Roman" panose="02020603050405020304" pitchFamily="18" charset="0"/>
                <a:cs typeface="Times New Roman" panose="02020603050405020304" pitchFamily="18" charset="0"/>
              </a:rPr>
              <a:t>经济的发展，为民族解放运动作了物质上的准备。</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第二次世界大战削弱了帝国主义的力量，迫使殖民国家调整殖民政策。</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时间长，持续半个世纪；范围广，并且不断向纵深发展。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一些国家独立后走上了社会主义道路，体现了民族解放运动与社会主义运动两大潮流的汇流。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亚非殖民地半殖民地国家获得独立，</a:t>
            </a:r>
            <a:r>
              <a:rPr lang="zh-CN" altLang="en-US" kern="100" dirty="0">
                <a:latin typeface="Times New Roman" panose="02020603050405020304" pitchFamily="18" charset="0"/>
                <a:cs typeface="Times New Roman" panose="02020603050405020304" pitchFamily="18" charset="0"/>
              </a:rPr>
              <a:t>资本</a:t>
            </a:r>
            <a:r>
              <a:rPr lang="zh-CN" altLang="zh-CN" kern="100" dirty="0">
                <a:latin typeface="Times New Roman" panose="02020603050405020304" pitchFamily="18" charset="0"/>
                <a:cs typeface="Times New Roman" panose="02020603050405020304" pitchFamily="18" charset="0"/>
              </a:rPr>
              <a:t>主义</a:t>
            </a:r>
            <a:r>
              <a:rPr lang="zh-CN" altLang="en-US" kern="100" dirty="0">
                <a:latin typeface="Times New Roman" panose="02020603050405020304" pitchFamily="18" charset="0"/>
                <a:cs typeface="Times New Roman" panose="02020603050405020304" pitchFamily="18" charset="0"/>
              </a:rPr>
              <a:t>世界</a:t>
            </a:r>
            <a:r>
              <a:rPr lang="zh-CN" altLang="zh-CN" kern="100" dirty="0">
                <a:latin typeface="Times New Roman" panose="02020603050405020304" pitchFamily="18" charset="0"/>
                <a:cs typeface="Times New Roman" panose="02020603050405020304" pitchFamily="18" charset="0"/>
              </a:rPr>
              <a:t>殖民体系彻底崩溃，广大发展中国家兴起，有力地冲击了两极格局。</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亚非拉国家赢得了国家独立，提高了国际地位，为经济发展提供了重要条件。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第二次世界大战后，独立的亚非拉国家反对帝国主义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霸权主义，作为一支重要的力量在国际上发挥着越来越重要的作用，促进了世界的和平与发展。</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(1)1960—1965</a:t>
            </a:r>
            <a:r>
              <a:rPr lang="zh-CN" altLang="zh-CN" kern="100" dirty="0">
                <a:latin typeface="Times New Roman" panose="02020603050405020304" pitchFamily="18" charset="0"/>
                <a:cs typeface="Times New Roman" panose="02020603050405020304" pitchFamily="18" charset="0"/>
              </a:rPr>
              <a:t>年非洲人均寿命为</a:t>
            </a:r>
            <a:r>
              <a:rPr lang="en-US" altLang="zh-CN" kern="100" dirty="0">
                <a:latin typeface="Times New Roman" panose="02020603050405020304" pitchFamily="18" charset="0"/>
                <a:cs typeface="Courier New" panose="02070309020205020404" pitchFamily="49" charset="0"/>
              </a:rPr>
              <a:t>37.5</a:t>
            </a:r>
            <a:r>
              <a:rPr lang="zh-CN" altLang="zh-CN" kern="100" dirty="0">
                <a:latin typeface="Times New Roman" panose="02020603050405020304" pitchFamily="18" charset="0"/>
                <a:cs typeface="Times New Roman" panose="02020603050405020304" pitchFamily="18" charset="0"/>
              </a:rPr>
              <a:t>岁，到</a:t>
            </a:r>
            <a:r>
              <a:rPr lang="en-US" altLang="zh-CN" kern="100" dirty="0">
                <a:latin typeface="Times New Roman" panose="02020603050405020304" pitchFamily="18" charset="0"/>
                <a:cs typeface="Courier New" panose="02070309020205020404" pitchFamily="49" charset="0"/>
              </a:rPr>
              <a:t>1980—1985</a:t>
            </a:r>
            <a:r>
              <a:rPr lang="zh-CN" altLang="zh-CN" kern="100" dirty="0">
                <a:latin typeface="Times New Roman" panose="02020603050405020304" pitchFamily="18" charset="0"/>
                <a:cs typeface="Times New Roman" panose="02020603050405020304" pitchFamily="18" charset="0"/>
              </a:rPr>
              <a:t>年达到</a:t>
            </a:r>
            <a:r>
              <a:rPr lang="en-US" altLang="zh-CN" kern="100" dirty="0">
                <a:latin typeface="Times New Roman" panose="02020603050405020304" pitchFamily="18" charset="0"/>
                <a:cs typeface="Courier New" panose="02070309020205020404" pitchFamily="49" charset="0"/>
              </a:rPr>
              <a:t>49.7</a:t>
            </a:r>
            <a:r>
              <a:rPr lang="zh-CN" altLang="zh-CN" kern="100" dirty="0">
                <a:latin typeface="Times New Roman" panose="02020603050405020304" pitchFamily="18" charset="0"/>
                <a:cs typeface="Times New Roman" panose="02020603050405020304" pitchFamily="18" charset="0"/>
              </a:rPr>
              <a:t>岁，同期婴儿死亡率从</a:t>
            </a:r>
            <a:r>
              <a:rPr lang="en-US" altLang="zh-CN" kern="100" dirty="0">
                <a:latin typeface="Times New Roman" panose="02020603050405020304" pitchFamily="18" charset="0"/>
                <a:cs typeface="Courier New" panose="02070309020205020404" pitchFamily="49" charset="0"/>
              </a:rPr>
              <a:t>157‰</a:t>
            </a:r>
            <a:r>
              <a:rPr lang="zh-CN" altLang="zh-CN" kern="100" dirty="0">
                <a:latin typeface="Times New Roman" panose="02020603050405020304" pitchFamily="18" charset="0"/>
                <a:cs typeface="Times New Roman" panose="02020603050405020304" pitchFamily="18" charset="0"/>
              </a:rPr>
              <a:t>下降到</a:t>
            </a:r>
            <a:r>
              <a:rPr lang="en-US" altLang="zh-CN" kern="100" dirty="0">
                <a:latin typeface="Times New Roman" panose="02020603050405020304" pitchFamily="18" charset="0"/>
                <a:cs typeface="Courier New" panose="02070309020205020404" pitchFamily="49" charset="0"/>
              </a:rPr>
              <a:t>114‰</a:t>
            </a:r>
            <a:r>
              <a:rPr lang="zh-CN" altLang="zh-CN" kern="100" dirty="0">
                <a:latin typeface="Times New Roman" panose="02020603050405020304" pitchFamily="18" charset="0"/>
                <a:cs typeface="Times New Roman" panose="02020603050405020304" pitchFamily="18" charset="0"/>
              </a:rPr>
              <a:t>。据此可知，这一时期非洲</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．民族解放促进社会发展进步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．现代医疗卫生体系十分完备</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．各国科学技术持续快速提高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．经济交流促进区域平衡发展</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4561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1960—1965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年非洲人均寿命为</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37.5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岁，到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1980—1985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年达到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49.7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岁</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并结合所学知识可知，这一时期大量的非洲国家独立，独立后的非洲国家社会有所发展，人均寿命变长，说明民族解放促进社会发展进步，故选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项。非洲的现代医疗卫生体系很薄弱，排除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项；非洲各国科学技术发展普遍缓慢，排除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项；材料主旨是非洲人均寿命的提高，与区域平衡发展无关，且非洲区域发展并不平衡，排除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727919"/>
            <a:ext cx="10692000" cy="395313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(2)1960</a:t>
            </a:r>
            <a:r>
              <a:rPr lang="zh-CN" altLang="zh-CN" kern="100" dirty="0">
                <a:latin typeface="Times New Roman" panose="02020603050405020304" pitchFamily="18" charset="0"/>
                <a:cs typeface="Times New Roman" panose="02020603050405020304" pitchFamily="18" charset="0"/>
              </a:rPr>
              <a:t>年联合国通过决议，</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必须制止</a:t>
            </a:r>
            <a:r>
              <a:rPr lang="zh-CN" altLang="en-US" kern="100" dirty="0">
                <a:latin typeface="Times New Roman" panose="02020603050405020304" pitchFamily="18" charset="0"/>
                <a:cs typeface="Times New Roman" panose="02020603050405020304" pitchFamily="18" charset="0"/>
              </a:rPr>
              <a:t>各种对付</a:t>
            </a:r>
            <a:r>
              <a:rPr lang="zh-CN" altLang="zh-CN" kern="100" dirty="0">
                <a:latin typeface="Times New Roman" panose="02020603050405020304" pitchFamily="18" charset="0"/>
                <a:cs typeface="Times New Roman" panose="02020603050405020304" pitchFamily="18" charset="0"/>
              </a:rPr>
              <a:t>附属国人民的</a:t>
            </a:r>
            <a:r>
              <a:rPr lang="zh-CN" altLang="en-US" kern="100" dirty="0">
                <a:latin typeface="Times New Roman" panose="02020603050405020304" pitchFamily="18" charset="0"/>
                <a:cs typeface="Times New Roman" panose="02020603050405020304" pitchFamily="18" charset="0"/>
              </a:rPr>
              <a:t>一切</a:t>
            </a:r>
            <a:r>
              <a:rPr lang="zh-CN" altLang="zh-CN" kern="100" dirty="0">
                <a:latin typeface="Times New Roman" panose="02020603050405020304" pitchFamily="18" charset="0"/>
                <a:cs typeface="Times New Roman" panose="02020603050405020304" pitchFamily="18" charset="0"/>
              </a:rPr>
              <a:t>武装行动和镇压措施，</a:t>
            </a:r>
            <a:r>
              <a:rPr lang="zh-CN" altLang="en-US" kern="100" dirty="0">
                <a:latin typeface="Times New Roman" panose="02020603050405020304" pitchFamily="18" charset="0"/>
                <a:cs typeface="Times New Roman" panose="02020603050405020304" pitchFamily="18" charset="0"/>
              </a:rPr>
              <a:t>以</a:t>
            </a:r>
            <a:r>
              <a:rPr lang="zh-CN" altLang="zh-CN" kern="100" dirty="0">
                <a:latin typeface="Times New Roman" panose="02020603050405020304" pitchFamily="18" charset="0"/>
                <a:cs typeface="Times New Roman" panose="02020603050405020304" pitchFamily="18" charset="0"/>
              </a:rPr>
              <a:t>使他们能和平</a:t>
            </a:r>
            <a:r>
              <a:rPr lang="zh-CN" altLang="en-US" kern="100" dirty="0">
                <a:latin typeface="Times New Roman" panose="02020603050405020304" pitchFamily="18" charset="0"/>
                <a:cs typeface="Times New Roman" panose="02020603050405020304" pitchFamily="18" charset="0"/>
              </a:rPr>
              <a:t>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自由地行使他们实现完全独立的权利。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。该决议</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．确立了独立自主和非集团的基本原则</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．推动了亚非拉地区建立新兴民族国家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．实现了各国之间享有平等权利的理念</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．构建了结伴而不结盟的新型国家关系</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1041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r>
              <a:rPr lang="zh-CN" altLang="zh-CN"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dirty="0">
                <a:solidFill>
                  <a:srgbClr val="0000FF"/>
                </a:solidFill>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根据材料可知，联合国在</a:t>
            </a:r>
            <a:r>
              <a:rPr lang="en-US" altLang="zh-CN" dirty="0">
                <a:latin typeface="Times New Roman" panose="02020603050405020304" pitchFamily="18" charset="0"/>
                <a:ea typeface="华文楷体" panose="02010600040101010101" pitchFamily="2" charset="-122"/>
              </a:rPr>
              <a:t>1960</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年通过</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维护附属国权益的决议，这推动大部分殖民地摆脱了西方国家的控制，推动了亚非拉地区建立新兴民族国家，</a:t>
            </a:r>
            <a:r>
              <a:rPr lang="en-US" altLang="zh-CN" dirty="0">
                <a:latin typeface="Times New Roman" panose="02020603050405020304" pitchFamily="18" charset="0"/>
                <a:ea typeface="华文楷体" panose="02010600040101010101" pitchFamily="2" charset="-122"/>
              </a:rPr>
              <a:t>B</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dirty="0">
                <a:latin typeface="Times New Roman" panose="02020603050405020304" pitchFamily="18" charset="0"/>
                <a:ea typeface="华文楷体" panose="02010600040101010101" pitchFamily="2" charset="-122"/>
              </a:rPr>
              <a:t>A</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项是不结盟运动的基本原则，排除；</a:t>
            </a:r>
            <a:r>
              <a:rPr lang="en-US" altLang="zh-CN" dirty="0">
                <a:latin typeface="Times New Roman" panose="02020603050405020304" pitchFamily="18" charset="0"/>
                <a:ea typeface="华文楷体" panose="02010600040101010101" pitchFamily="2" charset="-122"/>
              </a:rPr>
              <a:t>C</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项说法不符合史实，错在</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实现了</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，排除；</a:t>
            </a:r>
            <a:r>
              <a:rPr lang="en-US" altLang="zh-CN" dirty="0">
                <a:latin typeface="Times New Roman" panose="02020603050405020304" pitchFamily="18" charset="0"/>
                <a:ea typeface="华文楷体" panose="02010600040101010101" pitchFamily="2" charset="-122"/>
              </a:rPr>
              <a:t>D</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项是上海合作组织的特征，排除。</a:t>
            </a:r>
            <a:endParaRPr lang="zh-CN" alt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世界新兴国家的发展</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1949508"/>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ea typeface="黑体" panose="02010609060101010101" pitchFamily="49" charset="-122"/>
                <a:cs typeface="Courier New" panose="02070309020205020404" pitchFamily="49" charset="0"/>
              </a:rPr>
              <a:t>1.</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a:latin typeface="Times New Roman" panose="02020603050405020304" pitchFamily="18" charset="0"/>
                <a:ea typeface="黑体" panose="02010609060101010101" pitchFamily="49" charset="-122"/>
                <a:cs typeface="Times New Roman" panose="02020603050405020304" pitchFamily="18" charset="0"/>
              </a:rPr>
              <a:t>史料</a:t>
            </a:r>
            <a:endParaRPr lang="zh-CN" altLang="zh-CN" sz="1050" kern="100">
              <a:latin typeface="宋体" panose="02010600030101010101" pitchFamily="2" charset="-122"/>
              <a:cs typeface="Courier New" panose="02070309020205020404" pitchFamily="49" charset="0"/>
            </a:endParaRPr>
          </a:p>
          <a:p>
            <a:pPr algn="ctr"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20</a:t>
            </a:r>
            <a:r>
              <a:rPr lang="zh-CN" altLang="zh-CN" kern="100">
                <a:latin typeface="Times New Roman" panose="02020603050405020304" pitchFamily="18" charset="0"/>
                <a:cs typeface="Times New Roman" panose="02020603050405020304" pitchFamily="18" charset="0"/>
              </a:rPr>
              <a:t>世纪</a:t>
            </a:r>
            <a:r>
              <a:rPr lang="en-US" altLang="zh-CN" kern="100">
                <a:latin typeface="Times New Roman" panose="02020603050405020304" pitchFamily="18" charset="0"/>
                <a:cs typeface="Courier New" panose="02070309020205020404" pitchFamily="49" charset="0"/>
              </a:rPr>
              <a:t>60</a:t>
            </a:r>
            <a:r>
              <a:rPr lang="zh-CN" altLang="zh-CN" kern="100">
                <a:latin typeface="Times New Roman" panose="02020603050405020304" pitchFamily="18" charset="0"/>
                <a:cs typeface="Times New Roman" panose="02020603050405020304" pitchFamily="18" charset="0"/>
              </a:rPr>
              <a:t>年代以来成立的部分国际组织</a:t>
            </a:r>
            <a:endParaRPr lang="zh-CN" altLang="zh-CN" sz="1050" kern="10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70214603"/>
              </p:ext>
            </p:extLst>
          </p:nvPr>
        </p:nvGraphicFramePr>
        <p:xfrm>
          <a:off x="415036" y="3229484"/>
          <a:ext cx="10710164" cy="2504070"/>
        </p:xfrm>
        <a:graphic>
          <a:graphicData uri="http://schemas.openxmlformats.org/drawingml/2006/table">
            <a:tbl>
              <a:tblPr/>
              <a:tblGrid>
                <a:gridCol w="2645701">
                  <a:extLst>
                    <a:ext uri="{9D8B030D-6E8A-4147-A177-3AD203B41FA5}">
                      <a16:colId xmlns:a16="http://schemas.microsoft.com/office/drawing/2014/main" val="20000"/>
                    </a:ext>
                  </a:extLst>
                </a:gridCol>
                <a:gridCol w="1908212">
                  <a:extLst>
                    <a:ext uri="{9D8B030D-6E8A-4147-A177-3AD203B41FA5}">
                      <a16:colId xmlns:a16="http://schemas.microsoft.com/office/drawing/2014/main" val="20001"/>
                    </a:ext>
                  </a:extLst>
                </a:gridCol>
                <a:gridCol w="6156251">
                  <a:extLst>
                    <a:ext uri="{9D8B030D-6E8A-4147-A177-3AD203B41FA5}">
                      <a16:colId xmlns:a16="http://schemas.microsoft.com/office/drawing/2014/main" val="20002"/>
                    </a:ext>
                  </a:extLst>
                </a:gridCol>
              </a:tblGrid>
              <a:tr h="722386">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国际组织名称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成立时间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主要组成国家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504056">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七十七国集团</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华文楷体" panose="02010600040101010101" pitchFamily="2" charset="-122"/>
                          <a:cs typeface="Courier New" panose="02070309020205020404" pitchFamily="49" charset="0"/>
                        </a:rPr>
                        <a:t>1964</a:t>
                      </a:r>
                      <a:r>
                        <a:rPr lang="zh-CN" sz="2800" b="1" kern="100">
                          <a:effectLst/>
                          <a:latin typeface="Times New Roman" panose="02020603050405020304" pitchFamily="18" charset="0"/>
                          <a:ea typeface="华文楷体" panose="0201060004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华文楷体" panose="02010600040101010101" pitchFamily="2" charset="-122"/>
                          <a:cs typeface="Times New Roman" panose="02020603050405020304" pitchFamily="18" charset="0"/>
                        </a:rPr>
                        <a:t>现涵盖全世界</a:t>
                      </a:r>
                      <a:r>
                        <a:rPr lang="en-US" sz="2800" b="1" kern="100">
                          <a:effectLst/>
                          <a:latin typeface="Times New Roman" panose="02020603050405020304" pitchFamily="18" charset="0"/>
                          <a:ea typeface="华文楷体" panose="02010600040101010101" pitchFamily="2" charset="-122"/>
                          <a:cs typeface="Courier New" panose="02070309020205020404" pitchFamily="49" charset="0"/>
                        </a:rPr>
                        <a:t>130</a:t>
                      </a:r>
                      <a:r>
                        <a:rPr lang="zh-CN" sz="2800" b="1" kern="100">
                          <a:effectLst/>
                          <a:latin typeface="Times New Roman" panose="02020603050405020304" pitchFamily="18" charset="0"/>
                          <a:ea typeface="华文楷体" panose="02010600040101010101" pitchFamily="2" charset="-122"/>
                          <a:cs typeface="Times New Roman" panose="02020603050405020304" pitchFamily="18" charset="0"/>
                        </a:rPr>
                        <a:t>多个国家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61346">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东南亚国家联盟</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华文楷体" panose="02010600040101010101" pitchFamily="2" charset="-122"/>
                          <a:cs typeface="Courier New" panose="02070309020205020404" pitchFamily="49" charset="0"/>
                        </a:rPr>
                        <a:t>1967</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包括印尼</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老挝</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马来西亚</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新加坡</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泰国</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越南</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柬埔寨等东南亚国</a:t>
                      </a:r>
                      <a:r>
                        <a:rPr lang="zh-CN" altLang="en-US"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613013070"/>
              </p:ext>
            </p:extLst>
          </p:nvPr>
        </p:nvGraphicFramePr>
        <p:xfrm>
          <a:off x="415037" y="1701166"/>
          <a:ext cx="10691999" cy="3123097"/>
        </p:xfrm>
        <a:graphic>
          <a:graphicData uri="http://schemas.openxmlformats.org/drawingml/2006/table">
            <a:tbl>
              <a:tblPr/>
              <a:tblGrid>
                <a:gridCol w="2315606">
                  <a:extLst>
                    <a:ext uri="{9D8B030D-6E8A-4147-A177-3AD203B41FA5}">
                      <a16:colId xmlns:a16="http://schemas.microsoft.com/office/drawing/2014/main" val="20000"/>
                    </a:ext>
                  </a:extLst>
                </a:gridCol>
                <a:gridCol w="1533811">
                  <a:extLst>
                    <a:ext uri="{9D8B030D-6E8A-4147-A177-3AD203B41FA5}">
                      <a16:colId xmlns:a16="http://schemas.microsoft.com/office/drawing/2014/main" val="20001"/>
                    </a:ext>
                  </a:extLst>
                </a:gridCol>
                <a:gridCol w="6842582">
                  <a:extLst>
                    <a:ext uri="{9D8B030D-6E8A-4147-A177-3AD203B41FA5}">
                      <a16:colId xmlns:a16="http://schemas.microsoft.com/office/drawing/2014/main" val="20002"/>
                    </a:ext>
                  </a:extLst>
                </a:gridCol>
              </a:tblGrid>
              <a:tr h="67482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国际组织名称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成立时间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主要组成国家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174750">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加勒比共同体</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华文楷体" panose="02010600040101010101" pitchFamily="2" charset="-122"/>
                          <a:cs typeface="Courier New" panose="02070309020205020404" pitchFamily="49" charset="0"/>
                        </a:rPr>
                        <a:t>1973</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正式成员包括巴哈马</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巴巴多斯</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圭亚那</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海地</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牙买加等国</a:t>
                      </a:r>
                      <a:r>
                        <a:rPr lang="zh-CN" altLang="en-US"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37390">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华文楷体" panose="02010600040101010101" pitchFamily="2" charset="-122"/>
                          <a:cs typeface="Times New Roman" panose="02020603050405020304" pitchFamily="18" charset="0"/>
                        </a:rPr>
                        <a:t>海湾阿拉伯国家合作委员会</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华文楷体" panose="02010600040101010101" pitchFamily="2" charset="-122"/>
                          <a:cs typeface="Courier New" panose="02070309020205020404" pitchFamily="49" charset="0"/>
                        </a:rPr>
                        <a:t>1981</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正式成员包括沙特</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阿联酋</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卡塔尔</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科威特</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阿曼</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巴林</a:t>
                      </a:r>
                      <a:r>
                        <a:rPr lang="zh-CN" altLang="en-US" sz="2800" b="1" kern="100" dirty="0">
                          <a:effectLst/>
                          <a:latin typeface="Times New Roman" panose="02020603050405020304" pitchFamily="18" charset="0"/>
                          <a:ea typeface="华文楷体" panose="02010600040101010101" pitchFamily="2" charset="-122"/>
                          <a:cs typeface="Courier New" panose="02070309020205020404" pitchFamily="49" charset="0"/>
                        </a:rPr>
                        <a:t>等</a:t>
                      </a:r>
                      <a:r>
                        <a:rPr lang="zh-CN" sz="2800" b="1" kern="100" dirty="0">
                          <a:effectLst/>
                          <a:latin typeface="Times New Roman" panose="02020603050405020304" pitchFamily="18" charset="0"/>
                          <a:ea typeface="华文楷体" panose="02010600040101010101" pitchFamily="2" charset="-122"/>
                          <a:cs typeface="Times New Roman" panose="02020603050405020304" pitchFamily="18" charset="0"/>
                        </a:rPr>
                        <a:t>国家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3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896" y="2556011"/>
            <a:ext cx="10873208" cy="1666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发展中国家在世界生产总值中占比略表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仿宋" panose="0201060004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仿宋" panose="0201060004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仿宋" panose="0201060004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仿宋" panose="02010600040101010101" pitchFamily="2" charset="-122"/>
              <a:cs typeface="Courier New" panose="02070309020205020404" pitchFamily="49"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英</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保罗</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肯尼迪《大国的兴衰</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1500—2000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年的经济变迁与军事冲突》</a:t>
            </a:r>
            <a:endParaRPr lang="zh-CN" altLang="zh-CN" sz="1050" kern="100" dirty="0">
              <a:latin typeface="宋体" panose="02010600030101010101" pitchFamily="2" charset="-122"/>
              <a:cs typeface="Courier New" panose="02070309020205020404" pitchFamily="49" charset="0"/>
            </a:endParaRPr>
          </a:p>
        </p:txBody>
      </p:sp>
      <p:graphicFrame>
        <p:nvGraphicFramePr>
          <p:cNvPr id="5" name="表格 4"/>
          <p:cNvGraphicFramePr>
            <a:graphicFrameLocks noGrp="1"/>
          </p:cNvGraphicFramePr>
          <p:nvPr/>
        </p:nvGraphicFramePr>
        <p:xfrm>
          <a:off x="415038" y="1619907"/>
          <a:ext cx="10692000" cy="2260250"/>
        </p:xfrm>
        <a:graphic>
          <a:graphicData uri="http://schemas.openxmlformats.org/drawingml/2006/table">
            <a:tbl>
              <a:tblPr/>
              <a:tblGrid>
                <a:gridCol w="5480604">
                  <a:extLst>
                    <a:ext uri="{9D8B030D-6E8A-4147-A177-3AD203B41FA5}">
                      <a16:colId xmlns:a16="http://schemas.microsoft.com/office/drawing/2014/main" val="20000"/>
                    </a:ext>
                  </a:extLst>
                </a:gridCol>
                <a:gridCol w="5211396">
                  <a:extLst>
                    <a:ext uri="{9D8B030D-6E8A-4147-A177-3AD203B41FA5}">
                      <a16:colId xmlns:a16="http://schemas.microsoft.com/office/drawing/2014/main" val="20001"/>
                    </a:ext>
                  </a:extLst>
                </a:gridCol>
              </a:tblGrid>
              <a:tr h="543953">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时间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占比</a:t>
                      </a:r>
                      <a:r>
                        <a:rPr lang="en-US" sz="2800" b="1" kern="10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04036">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1960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11.1</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93054">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1970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12.3</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82072">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1973</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14.8</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根据史料并结合所学知识，就史料整体或其中任意一点拟定一个论题，并予以阐述。</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06073"/>
            <a:ext cx="10692000" cy="3970318"/>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论题</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第二次世界大战后发展中国家的</a:t>
            </a:r>
            <a:r>
              <a:rPr lang="zh-CN" altLang="en-US" b="1" kern="100" dirty="0">
                <a:solidFill>
                  <a:schemeClr val="tx1"/>
                </a:solidFill>
                <a:ea typeface="华文楷体" panose="02010600040101010101" pitchFamily="2" charset="-122"/>
                <a:cs typeface="Times New Roman" panose="02020603050405020304" pitchFamily="18" charset="0"/>
              </a:rPr>
              <a:t>发展</a:t>
            </a:r>
            <a:r>
              <a:rPr lang="zh-CN" altLang="zh-CN" b="1" kern="100" dirty="0">
                <a:solidFill>
                  <a:schemeClr val="tx1"/>
                </a:solidFill>
                <a:ea typeface="华文楷体" panose="02010600040101010101" pitchFamily="2" charset="-122"/>
                <a:cs typeface="Times New Roman" panose="02020603050405020304" pitchFamily="18" charset="0"/>
              </a:rPr>
              <a:t>与挑战并存。</a:t>
            </a:r>
            <a:endParaRPr lang="zh-CN" altLang="zh-CN" sz="1050" kern="100" dirty="0">
              <a:solidFill>
                <a:schemeClr val="tx1"/>
              </a:solidFill>
              <a:latin typeface="宋体" panose="02010600030101010101" pitchFamily="2" charset="-122"/>
              <a:cs typeface="Courier New" panose="02070309020205020404" pitchFamily="49" charset="0"/>
            </a:endParaRPr>
          </a:p>
          <a:p>
            <a:pPr>
              <a:lnSpc>
                <a:spcPct val="150000"/>
              </a:lnSpc>
            </a:pPr>
            <a:r>
              <a:rPr lang="zh-CN" altLang="zh-CN" b="1" dirty="0">
                <a:solidFill>
                  <a:schemeClr val="tx1"/>
                </a:solidFill>
                <a:ea typeface="华文楷体" panose="02010600040101010101" pitchFamily="2" charset="-122"/>
                <a:cs typeface="Times New Roman" panose="02020603050405020304" pitchFamily="18" charset="0"/>
              </a:rPr>
              <a:t>阐述</a:t>
            </a:r>
            <a:r>
              <a:rPr lang="zh-CN" altLang="zh-CN" b="1" dirty="0">
                <a:solidFill>
                  <a:schemeClr val="tx1"/>
                </a:solidFill>
                <a:cs typeface="Times New Roman" panose="02020603050405020304" pitchFamily="18" charset="0"/>
              </a:rPr>
              <a:t>：</a:t>
            </a:r>
            <a:r>
              <a:rPr lang="zh-CN" altLang="zh-CN" b="1" dirty="0">
                <a:solidFill>
                  <a:schemeClr val="tx1"/>
                </a:solidFill>
                <a:ea typeface="华文楷体" panose="02010600040101010101" pitchFamily="2" charset="-122"/>
                <a:cs typeface="Times New Roman" panose="02020603050405020304" pitchFamily="18" charset="0"/>
              </a:rPr>
              <a:t>第二次世界大战后，伴随着世界民族解放运动空前高涨，一系列亚非拉国家相继打破西方的殖民枷锁，获得独立，建立了拥有完整主权的新兴民族国家，这些国家被称为发展中国家。这些国家努力探索适合本国国情的发展道路，掀起了现代化建设浪潮。</a:t>
            </a:r>
            <a:endParaRPr lang="zh-CN" altLang="en-US"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85303"/>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如新加坡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韩国等亚洲国家积极抓住国际机遇，实现经济高速增长，成为新兴工业化国家；非洲各国利用资源，推动工农业发展；拉美各国加强国家间的经济合作，发展民族工业，基本完成工业化。所以从发展中国家在世界生产总值中占比略表可以看出，发展中国家的经济显著增长。但是，由于不平等的国际经济旧秩序的存在，以及各国发展面临诸多问题，如殖民主义侵略的遗留问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过分依赖国际市场和国际资本</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政策失误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人口过快增长</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社会两极分化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贪污腐败</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在国际经济体量中占比较低</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，发展中国家仍然面临严峻的挑战，发展任务依然任重而道远。</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19807"/>
            <a:ext cx="10692000" cy="5614422"/>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当今发展中国家面临的挑战及对策</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挑战</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由于世界经济广泛而紧密的联系，发展中国家经济产生波动的可能性增加。</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经济全球化将对发展中国家的产业和国内市场发展带来不同程度的冲击。</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在参与经济全球化的过程中，金融一体化面临巨大风险，可能诱发一国的金融危机。</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在国际经济旧秩序下，财富越来越向少数国家和利益集团集中，导致世界范围内贫富差距不断扩大。</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对策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积极参与全球和区域经济合作，努力推动国际经济秩序的改革。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切实加强自身的发展与进步，不断提升本国的综合实力。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采取谨慎态度，逐步开放金融市场，规避金融危机的冲击。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5290820"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290820" algn="l"/>
              </a:tabLst>
            </a:pPr>
            <a:r>
              <a:rPr lang="en-US" altLang="zh-CN" kern="100" dirty="0">
                <a:latin typeface="Times New Roman" panose="02020603050405020304" pitchFamily="18" charset="0"/>
                <a:cs typeface="Courier New" panose="02070309020205020404" pitchFamily="49" charset="0"/>
              </a:rPr>
              <a:t>(1)18—20</a:t>
            </a:r>
            <a:r>
              <a:rPr lang="zh-CN" altLang="zh-CN" kern="100" dirty="0">
                <a:latin typeface="Times New Roman" panose="02020603050405020304" pitchFamily="18" charset="0"/>
                <a:cs typeface="Times New Roman" panose="02020603050405020304" pitchFamily="18" charset="0"/>
              </a:rPr>
              <a:t>世纪中叶，世界的工业地带主要分布在西欧</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北美的大西洋沿岸地区和北美西部的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阳光地带</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世纪六七十年代以来，在西太平洋地区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南欧地区和拉美</a:t>
            </a:r>
            <a:r>
              <a:rPr lang="zh-CN" altLang="en-US" kern="100" dirty="0">
                <a:latin typeface="Times New Roman" panose="02020603050405020304" pitchFamily="18" charset="0"/>
                <a:cs typeface="Times New Roman" panose="02020603050405020304" pitchFamily="18" charset="0"/>
              </a:rPr>
              <a:t>地区</a:t>
            </a:r>
            <a:r>
              <a:rPr lang="zh-CN" altLang="zh-CN" kern="100" dirty="0">
                <a:latin typeface="Times New Roman" panose="02020603050405020304" pitchFamily="18" charset="0"/>
                <a:cs typeface="Times New Roman" panose="02020603050405020304" pitchFamily="18" charset="0"/>
              </a:rPr>
              <a:t>都形成了巨大的工业地带，尤其是西太平洋地区形成了北起韩国往南经日本</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新加坡等国家的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离岸工业带</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。据此可知</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290820"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．国际经济新秩序日益形成</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．世界经济的中心转移完成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290820"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．西方模式失去了竞争优势</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．新兴国家现代化成就突出</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5581017" y="540950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根据材料并结合所学知识可知，西太平洋地区</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的工业带</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主要</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涉及</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第二次世界大战后的新兴国家，说明新兴国家现代化成就突出，故选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项；国际经济新秩序至今尚未形成，排除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项；世界经济的中心始终在欧美发达国家，排除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项；西方模式的竞争优势仍然存在，排除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第二次世界大战后，广大发展中国家在政治独立后，现代化建设取得了显著的成就，但也面临着多种发展问题。其中</a:t>
            </a:r>
            <a:r>
              <a:rPr lang="zh-CN" altLang="en-US" kern="100" dirty="0">
                <a:latin typeface="Times New Roman" panose="02020603050405020304" pitchFamily="18" charset="0"/>
                <a:cs typeface="Times New Roman" panose="02020603050405020304" pitchFamily="18" charset="0"/>
              </a:rPr>
              <a:t>一些</a:t>
            </a:r>
            <a:r>
              <a:rPr lang="zh-CN" altLang="zh-CN" kern="100" dirty="0">
                <a:latin typeface="Times New Roman" panose="02020603050405020304" pitchFamily="18" charset="0"/>
                <a:cs typeface="Times New Roman" panose="02020603050405020304" pitchFamily="18" charset="0"/>
              </a:rPr>
              <a:t>亚洲国家面临的主要问题是</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．过分依赖国际资本和市场，承受风险的能力较差</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．过于依赖出口贸易和外资，欠下巨额外债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．发达国家操纵国际市场，压低农产品和原料价格</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．国家政策失误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人口增长过快</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社会两极分化</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28440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结合所学知识可知，发展中国家面临的发展问题多种多样，其中亚洲的一些国家面临的主要问题是过分依赖国际资本和国际市场，承受风险的能力较差，</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项是拉丁美洲发展面临的问题，排除；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两项是发展中国家面临的共性问题，排除。</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10860"/>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a:extLst>
              <a:ext uri="{FF2B5EF4-FFF2-40B4-BE49-F238E27FC236}">
                <a16:creationId xmlns:a16="http://schemas.microsoft.com/office/drawing/2014/main" id="{CAFB8FF5-0C52-36FD-8D81-FB83194A2F82}"/>
              </a:ext>
            </a:extLst>
          </p:cNvPr>
          <p:cNvPicPr>
            <a:picLocks noChangeAspect="1"/>
          </p:cNvPicPr>
          <p:nvPr/>
        </p:nvPicPr>
        <p:blipFill>
          <a:blip r:embed="rId4"/>
          <a:stretch>
            <a:fillRect/>
          </a:stretch>
        </p:blipFill>
        <p:spPr>
          <a:xfrm>
            <a:off x="3062889" y="1655911"/>
            <a:ext cx="5396296" cy="450460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问题式预习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 name="副标题 1"/>
          <p:cNvSpPr>
            <a:spLocks noGrp="1"/>
          </p:cNvSpPr>
          <p:nvPr>
            <p:ph type="subTitle" idx="1"/>
          </p:nvPr>
        </p:nvSpPr>
        <p:spPr>
          <a:xfrm>
            <a:off x="415037" y="16559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世界殖民体系的崩溃</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2339987"/>
          <a:ext cx="10692000" cy="2594038"/>
        </p:xfrm>
        <a:graphic>
          <a:graphicData uri="http://schemas.openxmlformats.org/drawingml/2006/table">
            <a:tbl>
              <a:tblPr/>
              <a:tblGrid>
                <a:gridCol w="780538">
                  <a:extLst>
                    <a:ext uri="{9D8B030D-6E8A-4147-A177-3AD203B41FA5}">
                      <a16:colId xmlns:a16="http://schemas.microsoft.com/office/drawing/2014/main" val="20000"/>
                    </a:ext>
                  </a:extLst>
                </a:gridCol>
                <a:gridCol w="1901166">
                  <a:extLst>
                    <a:ext uri="{9D8B030D-6E8A-4147-A177-3AD203B41FA5}">
                      <a16:colId xmlns:a16="http://schemas.microsoft.com/office/drawing/2014/main" val="20001"/>
                    </a:ext>
                  </a:extLst>
                </a:gridCol>
                <a:gridCol w="8010296">
                  <a:extLst>
                    <a:ext uri="{9D8B030D-6E8A-4147-A177-3AD203B41FA5}">
                      <a16:colId xmlns:a16="http://schemas.microsoft.com/office/drawing/2014/main" val="20002"/>
                    </a:ext>
                  </a:extLst>
                </a:gridCol>
              </a:tblGrid>
              <a:tr h="1322897">
                <a:tc rowSpan="2">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亚洲</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印度</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巴基斯坦</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1947</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年，印度和</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分别成为独立的自治领。</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50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年代，印度和巴基斯坦都成为共和国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71141">
                <a:tc vMerge="1">
                  <a:txBody>
                    <a:bodyPr/>
                    <a:lstStyle/>
                    <a:p>
                      <a:endParaRPr lang="zh-CN"/>
                    </a:p>
                  </a:txBody>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其他</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印度尼西亚</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老挝</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菲律宾</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缅甸</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马来亚</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新加坡等纷纷独立。</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在亚洲的殖民体系瓦解</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5879652" y="246920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巴基斯坦</a:t>
            </a:r>
            <a:endParaRPr lang="zh-CN" altLang="en-US" dirty="0"/>
          </a:p>
        </p:txBody>
      </p:sp>
      <p:sp>
        <p:nvSpPr>
          <p:cNvPr id="5" name="文本框 4"/>
          <p:cNvSpPr txBox="1"/>
          <p:nvPr/>
        </p:nvSpPr>
        <p:spPr>
          <a:xfrm>
            <a:off x="5617021" y="439387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帝国主义</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766246"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世界殖民体系的瓦解与新兴国家的发展</a:t>
            </a:r>
          </a:p>
        </p:txBody>
      </p:sp>
      <p:sp>
        <p:nvSpPr>
          <p:cNvPr id="33" name="矩形 32">
            <a:hlinkClick r:id="rId7" action="ppaction://hlinkfile"/>
          </p:cNvPr>
          <p:cNvSpPr/>
          <p:nvPr/>
        </p:nvSpPr>
        <p:spPr>
          <a:xfrm>
            <a:off x="-9525" y="-21629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p:cNvSpPr/>
          <p:nvPr/>
        </p:nvSpPr>
        <p:spPr>
          <a:xfrm>
            <a:off x="0" y="-12065"/>
            <a:ext cx="11530965" cy="64884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
        <p:nvSpPr>
          <p:cNvPr id="2" name="矩形 1"/>
          <p:cNvSpPr/>
          <p:nvPr>
            <p:custDataLst>
              <p:tags r:id="rId1"/>
            </p:custDataLst>
          </p:nvPr>
        </p:nvSpPr>
        <p:spPr>
          <a:xfrm>
            <a:off x="3235325" y="5148263"/>
            <a:ext cx="5586413" cy="674031"/>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5" action="ppaction://hlinkfile"/>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5" action="ppaction://hlinkfile"/>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5" action="ppaction://hlinkfile"/>
              </a:rPr>
              <a:t>七</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5" action="ppaction://hlinkfile"/>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8" y="916269"/>
          <a:ext cx="10691999" cy="4882238"/>
        </p:xfrm>
        <a:graphic>
          <a:graphicData uri="http://schemas.openxmlformats.org/drawingml/2006/table">
            <a:tbl>
              <a:tblPr/>
              <a:tblGrid>
                <a:gridCol w="780533">
                  <a:extLst>
                    <a:ext uri="{9D8B030D-6E8A-4147-A177-3AD203B41FA5}">
                      <a16:colId xmlns:a16="http://schemas.microsoft.com/office/drawing/2014/main" val="20000"/>
                    </a:ext>
                  </a:extLst>
                </a:gridCol>
                <a:gridCol w="1829162">
                  <a:extLst>
                    <a:ext uri="{9D8B030D-6E8A-4147-A177-3AD203B41FA5}">
                      <a16:colId xmlns:a16="http://schemas.microsoft.com/office/drawing/2014/main" val="20001"/>
                    </a:ext>
                  </a:extLst>
                </a:gridCol>
                <a:gridCol w="8082304">
                  <a:extLst>
                    <a:ext uri="{9D8B030D-6E8A-4147-A177-3AD203B41FA5}">
                      <a16:colId xmlns:a16="http://schemas.microsoft.com/office/drawing/2014/main" val="20002"/>
                    </a:ext>
                  </a:extLst>
                </a:gridCol>
              </a:tblGrid>
              <a:tr h="1692188">
                <a:tc rowSpan="3">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非洲</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埃及</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1952</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年，埃及中下层军官发动武装起义，废黜国王；</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1953</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年，成立埃及共和国；</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1956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年，宣布收回</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主权</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93831">
                <a:tc vMerge="1">
                  <a:txBody>
                    <a:bodyPr/>
                    <a:lstStyle/>
                    <a:p>
                      <a:endParaRPr lang="zh-CN"/>
                    </a:p>
                  </a:txBody>
                  <a:tcPr/>
                </a:tc>
                <a:tc>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阿尔及利亚</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1954</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年，成立民族解放阵线，领导民族解放军武装反抗法国殖民者；</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1962</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年独立</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787663">
                <a:tc vMerge="1">
                  <a:txBody>
                    <a:bodyPr/>
                    <a:lstStyle/>
                    <a:p>
                      <a:endParaRPr lang="zh-CN"/>
                    </a:p>
                  </a:txBody>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撒哈拉沙漠以南的非洲</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1960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年，有</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17</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个非洲国家独立，这一年被称为</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。到</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60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年代末，非洲的独立国家已达</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41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个，英</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法</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比</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葡等国在非洲的殖民帝国彻底崩溃</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文本框 1"/>
          <p:cNvSpPr txBox="1"/>
          <p:nvPr/>
        </p:nvSpPr>
        <p:spPr>
          <a:xfrm>
            <a:off x="2952725" y="2051955"/>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苏伊士运河</a:t>
            </a:r>
            <a:endParaRPr lang="zh-CN" altLang="en-US" dirty="0"/>
          </a:p>
        </p:txBody>
      </p:sp>
      <p:sp>
        <p:nvSpPr>
          <p:cNvPr id="3" name="文本框 2"/>
          <p:cNvSpPr txBox="1"/>
          <p:nvPr/>
        </p:nvSpPr>
        <p:spPr>
          <a:xfrm>
            <a:off x="3384773" y="4267269"/>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非洲年</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6" y="1655911"/>
          <a:ext cx="10692002" cy="2596181"/>
        </p:xfrm>
        <a:graphic>
          <a:graphicData uri="http://schemas.openxmlformats.org/drawingml/2006/table">
            <a:tbl>
              <a:tblPr/>
              <a:tblGrid>
                <a:gridCol w="809497">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8658369">
                  <a:extLst>
                    <a:ext uri="{9D8B030D-6E8A-4147-A177-3AD203B41FA5}">
                      <a16:colId xmlns:a16="http://schemas.microsoft.com/office/drawing/2014/main" val="20002"/>
                    </a:ext>
                  </a:extLst>
                </a:gridCol>
              </a:tblGrid>
              <a:tr h="1912105">
                <a:tc rowSpan="2">
                  <a:txBody>
                    <a:bodyPr/>
                    <a:lstStyle/>
                    <a:p>
                      <a:pPr algn="just"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拉丁美洲</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古巴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1959</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年，以</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为首的古巴革命力量进行武装斗争，推翻了美国扶植的傀儡政权。</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1961</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年，宣布古巴是</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国家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4076">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巴拿马</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1999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年，从美国手中收回了</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的全部主权</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4248869" y="172791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卡斯特罗</a:t>
            </a:r>
            <a:endParaRPr lang="zh-CN" altLang="en-US" dirty="0"/>
          </a:p>
        </p:txBody>
      </p:sp>
      <p:sp>
        <p:nvSpPr>
          <p:cNvPr id="3" name="文本框 2"/>
          <p:cNvSpPr txBox="1"/>
          <p:nvPr/>
        </p:nvSpPr>
        <p:spPr>
          <a:xfrm>
            <a:off x="2376661" y="302406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社会主义</a:t>
            </a:r>
            <a:endParaRPr lang="zh-CN" altLang="en-US" dirty="0"/>
          </a:p>
        </p:txBody>
      </p:sp>
      <p:sp>
        <p:nvSpPr>
          <p:cNvPr id="5" name="文本框 4"/>
          <p:cNvSpPr txBox="1"/>
          <p:nvPr/>
        </p:nvSpPr>
        <p:spPr>
          <a:xfrm>
            <a:off x="6733145" y="3660804"/>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巴拿马运河区</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0313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发展中国家的成就</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发展中国家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又称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第三世界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，是指原来的殖民地半殖民地国家取得独立后建立的拥有</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的新兴民族国家。</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464893" y="2159967"/>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完整主权</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发展中国家的成就</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连线</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pic>
        <p:nvPicPr>
          <p:cNvPr id="6146" name="Picture 2" descr="相-3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5037" y="1547899"/>
            <a:ext cx="10692000" cy="3259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15037" y="4877687"/>
            <a:ext cx="6300106"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en-US"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b</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d</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a</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④</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c</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发展中国家面临的挑战</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475891"/>
          <a:ext cx="10692001" cy="4200526"/>
        </p:xfrm>
        <a:graphic>
          <a:graphicData uri="http://schemas.openxmlformats.org/drawingml/2006/table">
            <a:tbl>
              <a:tblPr/>
              <a:tblGrid>
                <a:gridCol w="773492">
                  <a:extLst>
                    <a:ext uri="{9D8B030D-6E8A-4147-A177-3AD203B41FA5}">
                      <a16:colId xmlns:a16="http://schemas.microsoft.com/office/drawing/2014/main" val="20000"/>
                    </a:ext>
                  </a:extLst>
                </a:gridCol>
                <a:gridCol w="3240360">
                  <a:extLst>
                    <a:ext uri="{9D8B030D-6E8A-4147-A177-3AD203B41FA5}">
                      <a16:colId xmlns:a16="http://schemas.microsoft.com/office/drawing/2014/main" val="20001"/>
                    </a:ext>
                  </a:extLst>
                </a:gridCol>
                <a:gridCol w="4212468">
                  <a:extLst>
                    <a:ext uri="{9D8B030D-6E8A-4147-A177-3AD203B41FA5}">
                      <a16:colId xmlns:a16="http://schemas.microsoft.com/office/drawing/2014/main" val="20002"/>
                    </a:ext>
                  </a:extLst>
                </a:gridCol>
                <a:gridCol w="2465681">
                  <a:extLst>
                    <a:ext uri="{9D8B030D-6E8A-4147-A177-3AD203B41FA5}">
                      <a16:colId xmlns:a16="http://schemas.microsoft.com/office/drawing/2014/main" val="20003"/>
                    </a:ext>
                  </a:extLst>
                </a:gridCol>
              </a:tblGrid>
              <a:tr h="456847">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项目</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亚洲</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拉丁美洲</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非洲</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812085">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问题</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过分依赖</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和国际市场，承受风险的能力较差</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过于依赖</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和外资，欠下巨额外债，影响发展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发展最不平衡，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严重贫困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98965">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对策</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调整</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，健全政府对金融体系的监管</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改革后，经济出现繁荣势头</a:t>
                      </a:r>
                      <a:endParaRPr lang="zh-CN" sz="280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dist" hangingPunct="0">
                        <a:lnSpc>
                          <a:spcPct val="150000"/>
                        </a:lnSpc>
                        <a:spcAft>
                          <a:spcPts val="0"/>
                        </a:spcAft>
                        <a:tabLst>
                          <a:tab pos="4770755" algn="l"/>
                        </a:tabLst>
                      </a:pP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成立各种</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p>
                    <a:p>
                      <a:pPr algn="just" hangingPunct="0">
                        <a:lnSpc>
                          <a:spcPct val="150000"/>
                        </a:lnSpc>
                        <a:spcAft>
                          <a:spcPts val="0"/>
                        </a:spcAft>
                        <a:tabLst>
                          <a:tab pos="4770755" algn="l"/>
                        </a:tabLst>
                      </a:pP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，共同谋求发展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文本框 2"/>
          <p:cNvSpPr txBox="1"/>
          <p:nvPr/>
        </p:nvSpPr>
        <p:spPr>
          <a:xfrm>
            <a:off x="2880717" y="219597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国际资本</a:t>
            </a:r>
            <a:endParaRPr lang="zh-CN" altLang="en-US" dirty="0"/>
          </a:p>
        </p:txBody>
      </p:sp>
      <p:sp>
        <p:nvSpPr>
          <p:cNvPr id="5" name="文本框 4"/>
          <p:cNvSpPr txBox="1"/>
          <p:nvPr/>
        </p:nvSpPr>
        <p:spPr>
          <a:xfrm>
            <a:off x="6121077" y="219597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出口贸易</a:t>
            </a:r>
            <a:endParaRPr lang="zh-CN" altLang="en-US" dirty="0"/>
          </a:p>
        </p:txBody>
      </p:sp>
      <p:sp>
        <p:nvSpPr>
          <p:cNvPr id="6" name="文本框 5"/>
          <p:cNvSpPr txBox="1"/>
          <p:nvPr/>
        </p:nvSpPr>
        <p:spPr>
          <a:xfrm>
            <a:off x="2016621" y="409785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经济结构</a:t>
            </a:r>
            <a:endParaRPr lang="zh-CN" altLang="en-US" dirty="0"/>
          </a:p>
        </p:txBody>
      </p:sp>
      <p:sp>
        <p:nvSpPr>
          <p:cNvPr id="7" name="文本框 6"/>
          <p:cNvSpPr txBox="1"/>
          <p:nvPr/>
        </p:nvSpPr>
        <p:spPr>
          <a:xfrm>
            <a:off x="10204226" y="4083054"/>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经济</a:t>
            </a:r>
            <a:endParaRPr lang="zh-CN" altLang="en-US" dirty="0"/>
          </a:p>
        </p:txBody>
      </p:sp>
      <p:sp>
        <p:nvSpPr>
          <p:cNvPr id="9" name="矩形 8"/>
          <p:cNvSpPr/>
          <p:nvPr/>
        </p:nvSpPr>
        <p:spPr>
          <a:xfrm>
            <a:off x="8583269" y="4728508"/>
            <a:ext cx="1620957"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合作组织</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TotalTime>
  <Words>2810</Words>
  <Application>Microsoft Office PowerPoint</Application>
  <PresentationFormat>自定义</PresentationFormat>
  <Paragraphs>221</Paragraphs>
  <Slides>42</Slides>
  <Notes>14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42</vt:i4>
      </vt:variant>
    </vt:vector>
  </HeadingPairs>
  <TitlesOfParts>
    <vt:vector size="56"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1361</cp:revision>
  <dcterms:created xsi:type="dcterms:W3CDTF">2016-06-29T09:22:00Z</dcterms:created>
  <dcterms:modified xsi:type="dcterms:W3CDTF">2026-03-09T10:30:56Z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