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6"/>
  </p:notesMasterIdLst>
  <p:handoutMasterIdLst>
    <p:handoutMasterId r:id="rId47"/>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7" r:id="rId19"/>
    <p:sldId id="3891" r:id="rId20"/>
    <p:sldId id="3892" r:id="rId21"/>
    <p:sldId id="3893" r:id="rId22"/>
    <p:sldId id="3894" r:id="rId23"/>
    <p:sldId id="3895" r:id="rId24"/>
    <p:sldId id="3664" r:id="rId25"/>
    <p:sldId id="3671" r:id="rId26"/>
    <p:sldId id="3878" r:id="rId27"/>
    <p:sldId id="3880" r:id="rId28"/>
    <p:sldId id="3881" r:id="rId29"/>
    <p:sldId id="3882" r:id="rId30"/>
    <p:sldId id="3883" r:id="rId31"/>
    <p:sldId id="3884" r:id="rId32"/>
    <p:sldId id="3896" r:id="rId33"/>
    <p:sldId id="3849" r:id="rId34"/>
    <p:sldId id="3860" r:id="rId35"/>
    <p:sldId id="3861" r:id="rId36"/>
    <p:sldId id="3885" r:id="rId37"/>
    <p:sldId id="3886" r:id="rId38"/>
    <p:sldId id="3887" r:id="rId39"/>
    <p:sldId id="3888" r:id="rId40"/>
    <p:sldId id="3889" r:id="rId41"/>
    <p:sldId id="3890" r:id="rId42"/>
    <p:sldId id="3784" r:id="rId43"/>
    <p:sldId id="3780" r:id="rId44"/>
    <p:sldId id="2276" r:id="rId45"/>
  </p:sldIdLst>
  <p:sldSz cx="11522075" cy="6480175"/>
  <p:notesSz cx="6858000" cy="9144000"/>
  <p:custDataLst>
    <p:tags r:id="rId4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2026/3/9</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41</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42</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24</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23.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3.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17</a:t>
            </a:r>
            <a:r>
              <a:rPr lang="zh-CN" altLang="en-US" sz="1600">
                <a:solidFill>
                  <a:srgbClr val="F2F2F2"/>
                </a:solidFill>
                <a:latin typeface="微软雅黑" panose="020B0503020204020204" pitchFamily="34" charset="-122"/>
                <a:ea typeface="微软雅黑" panose="020B0503020204020204" pitchFamily="34" charset="-122"/>
              </a:rPr>
              <a:t>课　第二次世界大战与战后国际秩序的形成</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17</a:t>
            </a:r>
            <a:r>
              <a:rPr lang="zh-CN" altLang="en-US" sz="1400" b="1">
                <a:solidFill>
                  <a:srgbClr val="C0472D"/>
                </a:solidFill>
                <a:latin typeface="微软雅黑" panose="020B0503020204020204" pitchFamily="34" charset="-122"/>
                <a:ea typeface="微软雅黑" panose="020B0503020204020204" pitchFamily="34" charset="-122"/>
              </a:rPr>
              <a:t>课　第二次世界大战与战后国际秩序的形成</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7%20&#35838;&#21518;&#32032;&#20859;&#35780;&#20215;(&#21313;&#19971;)%20%20%20&#31532;&#20108;&#27425;&#19990;&#30028;&#22823;&#25112;&#19982;&#25112;&#21518;&#22269;&#38469;&#31209;&#24207;&#30340;&#24418;&#25104;.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第七单元　两次世界大战</a:t>
            </a:r>
            <a:r>
              <a:rPr lang="zh-CN" altLang="en-US" sz="3600" b="1" dirty="0">
                <a:solidFill>
                  <a:schemeClr val="bg1"/>
                </a:solidFill>
                <a:effectLst>
                  <a:outerShdw blurRad="101600" dist="76200" dir="8100000" algn="tr" rotWithShape="0">
                    <a:schemeClr val="tx1">
                      <a:alpha val="15000"/>
                    </a:schemeClr>
                  </a:outerShdw>
                </a:effectLst>
                <a:latin typeface="宋体" panose="02010600030101010101" pitchFamily="2" charset="-122"/>
                <a:ea typeface="宋体" panose="02010600030101010101" pitchFamily="2"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十月革命与国际秩序的演变</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17</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第二次世界大战与战后国际秩序的形成</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板块四  两次世界大战时期的世界</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具体过程</a:t>
            </a:r>
            <a:endParaRPr lang="zh-CN" altLang="zh-CN" sz="1050" kern="100" dirty="0">
              <a:latin typeface="宋体" panose="02010600030101010101" pitchFamily="2" charset="-122"/>
              <a:cs typeface="Courier New" panose="02070309020205020404" pitchFamily="49" charset="0"/>
            </a:endParaRPr>
          </a:p>
        </p:txBody>
      </p:sp>
      <p:pic>
        <p:nvPicPr>
          <p:cNvPr id="7170" name="Picture 2" descr="练-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2525" y="1511895"/>
            <a:ext cx="9217024" cy="441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4068849" y="1412657"/>
            <a:ext cx="1332148" cy="361950"/>
          </a:xfrm>
          <a:prstGeom prst="rect">
            <a:avLst/>
          </a:prstGeom>
        </p:spPr>
      </p:pic>
      <p:pic>
        <p:nvPicPr>
          <p:cNvPr id="5" name="图片 4"/>
          <p:cNvPicPr>
            <a:picLocks noChangeAspect="1"/>
          </p:cNvPicPr>
          <p:nvPr/>
        </p:nvPicPr>
        <p:blipFill>
          <a:blip r:embed="rId3"/>
          <a:stretch>
            <a:fillRect/>
          </a:stretch>
        </p:blipFill>
        <p:spPr>
          <a:xfrm>
            <a:off x="6193085" y="2195971"/>
            <a:ext cx="1620180" cy="361950"/>
          </a:xfrm>
          <a:prstGeom prst="rect">
            <a:avLst/>
          </a:prstGeom>
        </p:spPr>
      </p:pic>
      <p:pic>
        <p:nvPicPr>
          <p:cNvPr id="6" name="图片 5"/>
          <p:cNvPicPr>
            <a:picLocks noChangeAspect="1"/>
          </p:cNvPicPr>
          <p:nvPr/>
        </p:nvPicPr>
        <p:blipFill>
          <a:blip r:embed="rId3"/>
          <a:stretch>
            <a:fillRect/>
          </a:stretch>
        </p:blipFill>
        <p:spPr>
          <a:xfrm>
            <a:off x="5680562" y="2599834"/>
            <a:ext cx="504056" cy="280213"/>
          </a:xfrm>
          <a:prstGeom prst="rect">
            <a:avLst/>
          </a:prstGeom>
        </p:spPr>
      </p:pic>
      <p:pic>
        <p:nvPicPr>
          <p:cNvPr id="7" name="图片 6"/>
          <p:cNvPicPr>
            <a:picLocks noChangeAspect="1"/>
          </p:cNvPicPr>
          <p:nvPr/>
        </p:nvPicPr>
        <p:blipFill>
          <a:blip r:embed="rId3"/>
          <a:stretch>
            <a:fillRect/>
          </a:stretch>
        </p:blipFill>
        <p:spPr>
          <a:xfrm>
            <a:off x="4068849" y="3569295"/>
            <a:ext cx="648072" cy="280213"/>
          </a:xfrm>
          <a:prstGeom prst="rect">
            <a:avLst/>
          </a:prstGeom>
        </p:spPr>
      </p:pic>
      <p:pic>
        <p:nvPicPr>
          <p:cNvPr id="8" name="图片 7"/>
          <p:cNvPicPr>
            <a:picLocks noChangeAspect="1"/>
          </p:cNvPicPr>
          <p:nvPr/>
        </p:nvPicPr>
        <p:blipFill>
          <a:blip r:embed="rId3"/>
          <a:stretch>
            <a:fillRect/>
          </a:stretch>
        </p:blipFill>
        <p:spPr>
          <a:xfrm>
            <a:off x="8309684" y="4047000"/>
            <a:ext cx="519330" cy="288703"/>
          </a:xfrm>
          <a:prstGeom prst="rect">
            <a:avLst/>
          </a:prstGeom>
        </p:spPr>
      </p:pic>
      <p:pic>
        <p:nvPicPr>
          <p:cNvPr id="9" name="图片 8"/>
          <p:cNvPicPr>
            <a:picLocks noChangeAspect="1"/>
          </p:cNvPicPr>
          <p:nvPr/>
        </p:nvPicPr>
        <p:blipFill>
          <a:blip r:embed="rId3"/>
          <a:stretch>
            <a:fillRect/>
          </a:stretch>
        </p:blipFill>
        <p:spPr>
          <a:xfrm>
            <a:off x="7764952" y="4536231"/>
            <a:ext cx="1607087" cy="288703"/>
          </a:xfrm>
          <a:prstGeom prst="rect">
            <a:avLst/>
          </a:prstGeom>
        </p:spPr>
      </p:pic>
      <p:pic>
        <p:nvPicPr>
          <p:cNvPr id="10" name="图片 9"/>
          <p:cNvPicPr>
            <a:picLocks noChangeAspect="1"/>
          </p:cNvPicPr>
          <p:nvPr/>
        </p:nvPicPr>
        <p:blipFill>
          <a:blip r:embed="rId3"/>
          <a:stretch>
            <a:fillRect/>
          </a:stretch>
        </p:blipFill>
        <p:spPr>
          <a:xfrm>
            <a:off x="6458444" y="5336786"/>
            <a:ext cx="519330" cy="288703"/>
          </a:xfrm>
          <a:prstGeom prst="rect">
            <a:avLst/>
          </a:prstGeom>
        </p:spPr>
      </p:pic>
      <p:sp>
        <p:nvSpPr>
          <p:cNvPr id="11" name="文本框 10"/>
          <p:cNvSpPr txBox="1"/>
          <p:nvPr/>
        </p:nvSpPr>
        <p:spPr>
          <a:xfrm>
            <a:off x="3945735" y="1417557"/>
            <a:ext cx="1595309"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九一八事变</a:t>
            </a:r>
            <a:endParaRPr lang="zh-CN" altLang="en-US" sz="2200" dirty="0"/>
          </a:p>
        </p:txBody>
      </p:sp>
      <p:sp>
        <p:nvSpPr>
          <p:cNvPr id="12" name="文本框 11"/>
          <p:cNvSpPr txBox="1"/>
          <p:nvPr/>
        </p:nvSpPr>
        <p:spPr>
          <a:xfrm>
            <a:off x="6029999" y="2186605"/>
            <a:ext cx="1877437"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全面侵华战争</a:t>
            </a:r>
            <a:endParaRPr lang="zh-CN" altLang="en-US" sz="2200" dirty="0"/>
          </a:p>
        </p:txBody>
      </p:sp>
      <p:sp>
        <p:nvSpPr>
          <p:cNvPr id="13" name="文本框 12"/>
          <p:cNvSpPr txBox="1"/>
          <p:nvPr/>
        </p:nvSpPr>
        <p:spPr>
          <a:xfrm>
            <a:off x="3972040" y="3485775"/>
            <a:ext cx="748923"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苏联</a:t>
            </a:r>
            <a:endParaRPr lang="zh-CN" altLang="en-US" sz="2200" dirty="0"/>
          </a:p>
        </p:txBody>
      </p:sp>
      <p:sp>
        <p:nvSpPr>
          <p:cNvPr id="14" name="文本框 13"/>
          <p:cNvSpPr txBox="1"/>
          <p:nvPr/>
        </p:nvSpPr>
        <p:spPr>
          <a:xfrm>
            <a:off x="8160165" y="3980640"/>
            <a:ext cx="748923"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全球</a:t>
            </a:r>
            <a:endParaRPr lang="zh-CN" altLang="en-US" sz="2200" dirty="0"/>
          </a:p>
        </p:txBody>
      </p:sp>
      <p:sp>
        <p:nvSpPr>
          <p:cNvPr id="15" name="文本框 14"/>
          <p:cNvSpPr txBox="1"/>
          <p:nvPr/>
        </p:nvSpPr>
        <p:spPr>
          <a:xfrm>
            <a:off x="7629776" y="4444019"/>
            <a:ext cx="1877437"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联合国家宣言</a:t>
            </a:r>
            <a:endParaRPr lang="zh-CN" altLang="en-US" sz="2200" dirty="0"/>
          </a:p>
        </p:txBody>
      </p:sp>
      <p:sp>
        <p:nvSpPr>
          <p:cNvPr id="16" name="文本框 15"/>
          <p:cNvSpPr txBox="1"/>
          <p:nvPr/>
        </p:nvSpPr>
        <p:spPr>
          <a:xfrm>
            <a:off x="6301097" y="5248759"/>
            <a:ext cx="748923"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日本</a:t>
            </a:r>
            <a:endParaRPr lang="zh-CN" altLang="en-US" sz="2200" dirty="0"/>
          </a:p>
        </p:txBody>
      </p:sp>
      <p:sp>
        <p:nvSpPr>
          <p:cNvPr id="17" name="文本框 16"/>
          <p:cNvSpPr txBox="1"/>
          <p:nvPr/>
        </p:nvSpPr>
        <p:spPr>
          <a:xfrm>
            <a:off x="5541044" y="2512780"/>
            <a:ext cx="748923" cy="430887"/>
          </a:xfrm>
          <a:prstGeom prst="rect">
            <a:avLst/>
          </a:prstGeom>
          <a:noFill/>
        </p:spPr>
        <p:txBody>
          <a:bodyPr wrap="none" rtlCol="0">
            <a:spAutoFit/>
          </a:bodyPr>
          <a:lstStyle/>
          <a:p>
            <a:r>
              <a:rPr lang="zh-CN" altLang="en-US" sz="2200" b="1" dirty="0">
                <a:ea typeface="华文楷体" panose="02010600040101010101" pitchFamily="2" charset="-122"/>
                <a:cs typeface="Times New Roman" panose="02020603050405020304" pitchFamily="18" charset="0"/>
              </a:rPr>
              <a:t>亚洲</a:t>
            </a:r>
            <a:endParaRPr lang="zh-CN" altLang="en-US" sz="2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给人类造成了巨大的生命和财产损失，以及难以估量的文明劫难和心灵创伤。</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沉重打击了侵略者和一切非正义力量，有力地维护了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，彰显了人类正义。</a:t>
            </a:r>
            <a:r>
              <a:rPr lang="en-US" altLang="zh-CN" sz="1050"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136946" y="280170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世界和平</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战后国际秩序的建立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雅尔塔体系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雅尔塔体系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第二次世界大战中后期，反法西斯同盟国的首脑相继在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德黑兰</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等地召开会议，缔结了一系列条约和协定，建立了战后国际秩序，史称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雅尔塔体系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1116521" y="2814370"/>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开罗</a:t>
            </a:r>
            <a:endParaRPr lang="zh-CN" altLang="en-US" dirty="0"/>
          </a:p>
        </p:txBody>
      </p:sp>
      <p:sp>
        <p:nvSpPr>
          <p:cNvPr id="4" name="文本框 3"/>
          <p:cNvSpPr txBox="1"/>
          <p:nvPr/>
        </p:nvSpPr>
        <p:spPr>
          <a:xfrm>
            <a:off x="3759565" y="280762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雅尔塔</a:t>
            </a:r>
            <a:endParaRPr lang="zh-CN" altLang="en-US" dirty="0"/>
          </a:p>
        </p:txBody>
      </p:sp>
      <p:sp>
        <p:nvSpPr>
          <p:cNvPr id="5" name="文本框 4"/>
          <p:cNvSpPr txBox="1"/>
          <p:nvPr/>
        </p:nvSpPr>
        <p:spPr>
          <a:xfrm>
            <a:off x="5363860" y="2814370"/>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波茨坦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主要内容</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en-US" altLang="zh-CN" kern="100" dirty="0">
                <a:latin typeface="Times New Roman" panose="02020603050405020304" pitchFamily="18" charset="0"/>
                <a:cs typeface="Courier New" panose="02070309020205020404" pitchFamily="49" charset="0"/>
              </a:rPr>
              <a:t> (</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重新确定欧亚国家的版图　</a:t>
            </a: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审判战犯，肃清法西斯主义和军国主义　</a:t>
            </a: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成立国际联盟　</a:t>
            </a:r>
            <a:r>
              <a:rPr lang="zh-CN"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对德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意的殖民地及国联的委任统治地实行托管，原则上承认被压迫民族的独立权利　</a:t>
            </a:r>
            <a:r>
              <a:rPr lang="zh-CN" altLang="zh-CN" kern="100" dirty="0">
                <a:latin typeface="宋体" panose="02010600030101010101" pitchFamily="2" charset="-122"/>
                <a:cs typeface="Times New Roman" panose="02020603050405020304" pitchFamily="18" charset="0"/>
              </a:rPr>
              <a:t>⑤</a:t>
            </a:r>
            <a:r>
              <a:rPr lang="zh-CN" altLang="zh-CN" kern="100" dirty="0">
                <a:latin typeface="Times New Roman" panose="02020603050405020304" pitchFamily="18" charset="0"/>
                <a:cs typeface="Times New Roman" panose="02020603050405020304" pitchFamily="18" charset="0"/>
              </a:rPr>
              <a:t>成立联合国　</a:t>
            </a:r>
            <a:r>
              <a:rPr lang="zh-CN" altLang="zh-CN" kern="100" dirty="0">
                <a:latin typeface="宋体" panose="02010600030101010101" pitchFamily="2" charset="-122"/>
                <a:cs typeface="Times New Roman" panose="02020603050405020304" pitchFamily="18" charset="0"/>
              </a:rPr>
              <a:t>⑥</a:t>
            </a:r>
            <a:r>
              <a:rPr lang="zh-CN" altLang="zh-CN" kern="100" dirty="0">
                <a:latin typeface="Times New Roman" panose="02020603050405020304" pitchFamily="18" charset="0"/>
                <a:cs typeface="Times New Roman" panose="02020603050405020304" pitchFamily="18" charset="0"/>
              </a:rPr>
              <a:t>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英划分势力范围　⑦限制美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日等国的海军军备</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628689" y="865959"/>
            <a:ext cx="1988045"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①②④⑤⑥</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如何评价雅尔塔体系？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积极性</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消极性</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57276"/>
            <a:ext cx="10692000" cy="1315040"/>
          </a:xfrm>
          <a:prstGeom prst="rect">
            <a:avLst/>
          </a:prstGeom>
        </p:spPr>
        <p:txBody>
          <a:bodyPr wrap="square">
            <a:spAutoFit/>
          </a:bodyPr>
          <a:lstStyle/>
          <a:p>
            <a:pPr indent="1795780" algn="just">
              <a:lnSpc>
                <a:spcPct val="150000"/>
              </a:lnSpc>
              <a:spcAft>
                <a:spcPts val="0"/>
              </a:spcAft>
            </a:pPr>
            <a:r>
              <a:rPr lang="zh-CN" altLang="zh-CN" b="1" kern="100" dirty="0">
                <a:ea typeface="华文楷体" panose="02010600040101010101" pitchFamily="2" charset="-122"/>
                <a:cs typeface="Times New Roman" panose="02020603050405020304" pitchFamily="18" charset="0"/>
              </a:rPr>
              <a:t>以建立和维护世界和平为主要目标，提倡不同社会制度国家之间的共处与合作</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415037" y="2649938"/>
            <a:ext cx="10692000" cy="1315040"/>
          </a:xfrm>
          <a:prstGeom prst="rect">
            <a:avLst/>
          </a:prstGeom>
        </p:spPr>
        <p:txBody>
          <a:bodyPr wrap="square">
            <a:spAutoFit/>
          </a:bodyPr>
          <a:lstStyle/>
          <a:p>
            <a:pPr indent="1795780" algn="just">
              <a:lnSpc>
                <a:spcPct val="150000"/>
              </a:lnSpc>
              <a:spcAft>
                <a:spcPts val="0"/>
              </a:spcAft>
            </a:pPr>
            <a:r>
              <a:rPr lang="zh-CN" altLang="zh-CN" b="1" kern="100" dirty="0">
                <a:ea typeface="华文楷体" panose="02010600040101010101" pitchFamily="2" charset="-122"/>
                <a:cs typeface="Times New Roman" panose="02020603050405020304" pitchFamily="18" charset="0"/>
              </a:rPr>
              <a:t>是大国相互妥协的产物，带有明显的强权政治色彩，严重损害了一些国家的利益</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成立联合国</a:t>
            </a:r>
            <a:r>
              <a:rPr lang="en-US" altLang="zh-CN" kern="100" dirty="0">
                <a:latin typeface="Times New Roman" panose="02020603050405020304" pitchFamily="18" charset="0"/>
                <a:cs typeface="Courier New" panose="02070309020205020404" pitchFamily="49" charset="0"/>
              </a:rPr>
              <a:t>(1945</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10</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Times New Roman" panose="02020603050405020304" pitchFamily="18" charset="0"/>
                <a:cs typeface="Courier New" panose="02070309020205020404" pitchFamily="49" charset="0"/>
              </a:rPr>
              <a:t>24</a:t>
            </a:r>
            <a:r>
              <a:rPr lang="zh-CN" altLang="zh-CN" kern="100" dirty="0">
                <a:latin typeface="Times New Roman" panose="02020603050405020304" pitchFamily="18" charset="0"/>
                <a:cs typeface="Times New Roman" panose="02020603050405020304" pitchFamily="18" charset="0"/>
              </a:rPr>
              <a:t>日</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547899"/>
          <a:ext cx="10692000" cy="3134654"/>
        </p:xfrm>
        <a:graphic>
          <a:graphicData uri="http://schemas.openxmlformats.org/drawingml/2006/table">
            <a:tbl>
              <a:tblPr/>
              <a:tblGrid>
                <a:gridCol w="809495">
                  <a:extLst>
                    <a:ext uri="{9D8B030D-6E8A-4147-A177-3AD203B41FA5}">
                      <a16:colId xmlns:a16="http://schemas.microsoft.com/office/drawing/2014/main" val="20000"/>
                    </a:ext>
                  </a:extLst>
                </a:gridCol>
                <a:gridCol w="9882505">
                  <a:extLst>
                    <a:ext uri="{9D8B030D-6E8A-4147-A177-3AD203B41FA5}">
                      <a16:colId xmlns:a16="http://schemas.microsoft.com/office/drawing/2014/main" val="20001"/>
                    </a:ext>
                  </a:extLst>
                </a:gridCol>
              </a:tblGrid>
              <a:tr h="1082426">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性质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由</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组成的国际组织，体现了第二次世界大战后的国际政治秩序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02366">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宗旨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维护国际</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与安全，加强国际合作，促进全球经济社会发展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0072">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原则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将制裁侵略的权力集中于</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，实行</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原则</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1206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意义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使和平解决争端和制裁侵略具有更强的可操作性</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0048" marR="400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文本框 2"/>
          <p:cNvSpPr txBox="1"/>
          <p:nvPr/>
        </p:nvSpPr>
        <p:spPr>
          <a:xfrm>
            <a:off x="1531635" y="161144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主权国家</a:t>
            </a:r>
            <a:endParaRPr lang="zh-CN" altLang="en-US" dirty="0"/>
          </a:p>
        </p:txBody>
      </p:sp>
      <p:sp>
        <p:nvSpPr>
          <p:cNvPr id="5" name="文本框 4"/>
          <p:cNvSpPr txBox="1"/>
          <p:nvPr/>
        </p:nvSpPr>
        <p:spPr>
          <a:xfrm>
            <a:off x="2592685" y="2853616"/>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和平</a:t>
            </a:r>
            <a:endParaRPr lang="zh-CN" altLang="en-US" dirty="0"/>
          </a:p>
        </p:txBody>
      </p:sp>
      <p:sp>
        <p:nvSpPr>
          <p:cNvPr id="6" name="文本框 5"/>
          <p:cNvSpPr txBox="1"/>
          <p:nvPr/>
        </p:nvSpPr>
        <p:spPr>
          <a:xfrm>
            <a:off x="5130095" y="352605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安理会</a:t>
            </a:r>
            <a:endParaRPr lang="zh-CN" altLang="en-US" dirty="0"/>
          </a:p>
        </p:txBody>
      </p:sp>
      <p:sp>
        <p:nvSpPr>
          <p:cNvPr id="7" name="文本框 6"/>
          <p:cNvSpPr txBox="1"/>
          <p:nvPr/>
        </p:nvSpPr>
        <p:spPr>
          <a:xfrm>
            <a:off x="7561237" y="355509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大国一致</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战后国际秩序的变化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欧洲</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在第二次世界大战中遭受致命打击。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美国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成为世界第一经济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政治和军事强国。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苏联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虽然经济逊于美国，但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和政治十分强大，特别是由于它在战争中的巨大贡献而赢得很高威望。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变化</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第二次世界大战的结束成为国际格局从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中心走向美苏对峙的两极格局的真正转折点。</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653025" y="3438006"/>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军事</a:t>
            </a:r>
            <a:endParaRPr lang="zh-CN" altLang="en-US" dirty="0"/>
          </a:p>
        </p:txBody>
      </p:sp>
      <p:sp>
        <p:nvSpPr>
          <p:cNvPr id="4" name="文本框 3"/>
          <p:cNvSpPr txBox="1"/>
          <p:nvPr/>
        </p:nvSpPr>
        <p:spPr>
          <a:xfrm>
            <a:off x="8289784" y="4709920"/>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欧洲</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【图解历史】经济大危机后各国的发展</a:t>
            </a:r>
            <a:endParaRPr lang="zh-CN" altLang="zh-CN" sz="1050" kern="100" dirty="0">
              <a:latin typeface="宋体" panose="02010600030101010101" pitchFamily="2" charset="-122"/>
              <a:cs typeface="Courier New" panose="02070309020205020404" pitchFamily="49" charset="0"/>
            </a:endParaRPr>
          </a:p>
        </p:txBody>
      </p:sp>
      <p:pic>
        <p:nvPicPr>
          <p:cNvPr id="9218" name="Picture 2" descr="2025LS7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54703" y="1691915"/>
            <a:ext cx="6012668" cy="290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【视野拓展】经济大危机对日本的影响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经济大危机沉重打击了日本的进出口贸易，</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1929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年的外贸总额为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43.6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亿日元，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年降至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30.1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亿日元，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年又降至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23.8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亿日元。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1929</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相比，</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进口额下降</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，出口额下降</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年破产企业约</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82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家，减资的有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310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家</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月，陷于破产和停业状态的银行达</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58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40984" y="556896"/>
            <a:ext cx="10692000" cy="3900363"/>
          </a:xfrm>
        </p:spPr>
        <p:txBody>
          <a:bodyPr/>
          <a:lstStyle/>
          <a:p>
            <a:pPr algn="just" hangingPunct="0">
              <a:lnSpc>
                <a:spcPct val="150000"/>
              </a:lnSpc>
              <a:spcAft>
                <a:spcPts val="0"/>
              </a:spcAft>
              <a:tabLst>
                <a:tab pos="4770755" algn="l"/>
              </a:tabLst>
            </a:pPr>
            <a:r>
              <a:rPr lang="zh-CN" altLang="zh-CN" kern="100" spc="-100" dirty="0">
                <a:latin typeface="Times New Roman" panose="02020603050405020304" pitchFamily="18" charset="0"/>
                <a:cs typeface="Times New Roman" panose="02020603050405020304" pitchFamily="18" charset="0"/>
              </a:rPr>
              <a:t>根据上述材料并结合所学知识，指出经济大危机对日本产生的影响。</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P104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史料阅读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。史料反映</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绥靖政策的实质是什么？</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425678" y="1079847"/>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经济大危机沉重打击了日本的经济，造成严重的社会动荡，法西斯势力</a:t>
            </a:r>
            <a:r>
              <a:rPr lang="zh-CN" altLang="en-US" b="1" kern="100" spc="-100" dirty="0">
                <a:solidFill>
                  <a:schemeClr val="tx1"/>
                </a:solidFill>
                <a:ea typeface="华文楷体" panose="02010600040101010101" pitchFamily="2" charset="-122"/>
                <a:cs typeface="Times New Roman" panose="02020603050405020304" pitchFamily="18" charset="0"/>
              </a:rPr>
              <a:t>趁</a:t>
            </a:r>
            <a:r>
              <a:rPr lang="zh-CN" altLang="zh-CN" b="1" kern="100" spc="-100" dirty="0">
                <a:solidFill>
                  <a:schemeClr val="tx1"/>
                </a:solidFill>
                <a:ea typeface="华文楷体" panose="02010600040101010101" pitchFamily="2" charset="-122"/>
                <a:cs typeface="Times New Roman" panose="02020603050405020304" pitchFamily="18" charset="0"/>
              </a:rPr>
              <a:t>机崛起，日本建立了法西斯专政，走上了对外扩张</a:t>
            </a:r>
            <a:r>
              <a:rPr lang="zh-CN" altLang="en-US" b="1" kern="100" spc="-100" dirty="0">
                <a:solidFill>
                  <a:schemeClr val="tx1"/>
                </a:solidFill>
                <a:ea typeface="华文楷体" panose="02010600040101010101" pitchFamily="2" charset="-122"/>
                <a:cs typeface="Times New Roman" panose="02020603050405020304" pitchFamily="18" charset="0"/>
              </a:rPr>
              <a:t>的</a:t>
            </a:r>
            <a:r>
              <a:rPr lang="zh-CN" altLang="zh-CN" b="1" kern="100" spc="-100" dirty="0">
                <a:solidFill>
                  <a:schemeClr val="tx1"/>
                </a:solidFill>
                <a:ea typeface="华文楷体" panose="02010600040101010101" pitchFamily="2" charset="-122"/>
                <a:cs typeface="Times New Roman" panose="02020603050405020304" pitchFamily="18" charset="0"/>
              </a:rPr>
              <a:t>道路。</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
        <p:nvSpPr>
          <p:cNvPr id="8" name="矩形 7"/>
          <p:cNvSpPr/>
          <p:nvPr/>
        </p:nvSpPr>
        <p:spPr>
          <a:xfrm>
            <a:off x="399055" y="4608239"/>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实质是牺牲别国的利益安抚侵略者，以换取和平和安全的政策。</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328089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认识第二次世界大战是资本主义经济政治发展不平衡的必然产物。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运用列表等方法概括第二次世界大战的主要进程，认识战争给人类带来的深重灾难。</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认识雅尔塔体系的主要内容，认识其实质和影响</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6938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【认知升华】认识世界反法西斯同盟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世界反法西斯同盟是政治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军事同盟，同盟各国具有不同的社会制度和意识形态，因此同盟内也充满着矛盾和冲突，但联合的趋势始终占主导地位。世界反法西斯同盟的建立，团结了一切可能团结的力量，最大限度地孤立了法西斯侵略势力，为第二次世界大战同盟国最终取得胜利起</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到</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了推动作用。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【视野拓展】第二次世界大战影响了国际力量的变化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1943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年德黑兰会议期间，英国首相丘吉尔无奈地自嘲</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我的一边坐着一条腿搭在另一条腿上的巨大的俄国熊，另一边是巨大的北美野牛，中间坐着的是一头可怜的英国小毛驴。</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谈谈你对丘吉尔自嘲的认识。</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943324"/>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英国丧失</a:t>
            </a:r>
            <a:r>
              <a:rPr lang="zh-CN" altLang="en-US" b="1" kern="100" dirty="0">
                <a:solidFill>
                  <a:schemeClr val="tx1"/>
                </a:solidFill>
                <a:ea typeface="华文楷体" panose="02010600040101010101" pitchFamily="2" charset="-122"/>
                <a:cs typeface="Times New Roman" panose="02020603050405020304" pitchFamily="18" charset="0"/>
              </a:rPr>
              <a:t>了原有的全球性霸权</a:t>
            </a:r>
            <a:r>
              <a:rPr lang="zh-CN" altLang="zh-CN" b="1" kern="100" dirty="0">
                <a:solidFill>
                  <a:schemeClr val="tx1"/>
                </a:solidFill>
                <a:ea typeface="华文楷体" panose="02010600040101010101" pitchFamily="2" charset="-122"/>
                <a:cs typeface="Times New Roman" panose="02020603050405020304" pitchFamily="18" charset="0"/>
              </a:rPr>
              <a:t>的地位；美国和苏联的实力和国际地位得到提</a:t>
            </a:r>
            <a:r>
              <a:rPr lang="zh-CN" altLang="en-US" b="1" kern="100" dirty="0">
                <a:solidFill>
                  <a:schemeClr val="tx1"/>
                </a:solidFill>
                <a:ea typeface="华文楷体" panose="02010600040101010101" pitchFamily="2" charset="-122"/>
                <a:cs typeface="Times New Roman" panose="02020603050405020304" pitchFamily="18" charset="0"/>
              </a:rPr>
              <a:t>升</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2299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大国一致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原则</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《联合国宪章》规定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安全理事会关于程序事项之决议，应以九理事国之可决票表决之；对于其他一切事项之决议，应以九理事国之可决票包括全体常任理事国之同意票表决之。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你如何看待安理会上述投票程序？</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945066"/>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《联合国宪章》规定的安理会表决程序，实行</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大国一致</a:t>
            </a:r>
            <a:r>
              <a:rPr lang="en-US"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原则，体现了大国之间的协调与合作，使和平解决争端和制裁侵略具有更强的可操作性</a:t>
            </a:r>
            <a:r>
              <a:rPr lang="zh-CN" altLang="en-US" b="1" kern="100" dirty="0">
                <a:solidFill>
                  <a:schemeClr val="tx1"/>
                </a:solidFill>
                <a:ea typeface="华文楷体" panose="0201060004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有利于世界和平与发展。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第二次世界大战的爆发</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09725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a:r>
              <a:rPr lang="zh-CN" altLang="zh-CN"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第一次世界大战失败给德国以沉重打击。德国失去了</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1/8</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国土和</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1/10</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人口，战后又面临严重经济困难和巨额战争赔款。但德国军国主义分子并不承认自己是战争失败者，不甘心受到凡尔赛体系的制裁，德国社会上下充满对战胜国的不满情绪和仇恨心理。</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1938</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年，</a:t>
            </a:r>
            <a:endParaRPr lang="zh-CN" altLang="en-US" dirty="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450927"/>
          </a:xfrm>
        </p:spPr>
        <p:txBody>
          <a:bodyPr/>
          <a:lstStyle/>
          <a:p>
            <a:pPr algn="just"/>
            <a:r>
              <a:rPr lang="zh-CN" altLang="en-US" dirty="0">
                <a:latin typeface="Times New Roman" panose="02020603050405020304" pitchFamily="18" charset="0"/>
                <a:ea typeface="华文楷体" panose="02010600040101010101" pitchFamily="2" charset="-122"/>
                <a:cs typeface="Times New Roman" panose="02020603050405020304" pitchFamily="18" charset="0"/>
              </a:rPr>
              <a:t>英、法与德、意签署</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慕尼黑协定</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，西方大国想以此“祸水东引”，幻想德国进攻社会主义苏联，他们好坐山观虎斗，坐收渔人之利，最终搬起石头砸了自己的脚。</a:t>
            </a:r>
          </a:p>
          <a:p>
            <a:pPr algn="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摘编自汤重南</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第一次世界大战后的德国与今天的日本</a:t>
            </a:r>
            <a:r>
              <a:rPr lang="en-US" altLang="zh-CN"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75313"/>
            <a:ext cx="10692000" cy="656846"/>
          </a:xfrm>
        </p:spPr>
        <p:txBody>
          <a:bodyPr/>
          <a:lstStyle/>
          <a:p>
            <a:pPr algn="just" hangingPunct="0">
              <a:lnSpc>
                <a:spcPct val="150000"/>
              </a:lnSpc>
              <a:spcAft>
                <a:spcPts val="0"/>
              </a:spcAft>
              <a:tabLst>
                <a:tab pos="4770755" algn="l"/>
              </a:tabLst>
            </a:pPr>
            <a:r>
              <a:rPr lang="zh-CN" altLang="en-US" kern="100" dirty="0">
                <a:latin typeface="Times New Roman" panose="02020603050405020304" pitchFamily="18" charset="0"/>
                <a:cs typeface="Times New Roman" panose="02020603050405020304" pitchFamily="18" charset="0"/>
              </a:rPr>
              <a:t>根据材料，分析德国法西斯主义兴起的主要原因。</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15037" y="2015951"/>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战胜国对德国严厉的制裁导致德国民众产生严重的复仇心理；未能清除德国军国主义势力及其产生的土壤；英、法等国对德国的绥靖政策。</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第二次世界大战爆发的原因</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420800049"/>
              </p:ext>
            </p:extLst>
          </p:nvPr>
        </p:nvGraphicFramePr>
        <p:xfrm>
          <a:off x="415037" y="1547899"/>
          <a:ext cx="10692000" cy="2920366"/>
        </p:xfrm>
        <a:graphic>
          <a:graphicData uri="http://schemas.openxmlformats.org/drawingml/2006/table">
            <a:tbl>
              <a:tblPr/>
              <a:tblGrid>
                <a:gridCol w="1529576">
                  <a:extLst>
                    <a:ext uri="{9D8B030D-6E8A-4147-A177-3AD203B41FA5}">
                      <a16:colId xmlns:a16="http://schemas.microsoft.com/office/drawing/2014/main" val="20000"/>
                    </a:ext>
                  </a:extLst>
                </a:gridCol>
                <a:gridCol w="9162424">
                  <a:extLst>
                    <a:ext uri="{9D8B030D-6E8A-4147-A177-3AD203B41FA5}">
                      <a16:colId xmlns:a16="http://schemas.microsoft.com/office/drawing/2014/main" val="20001"/>
                    </a:ext>
                  </a:extLst>
                </a:gridCol>
              </a:tblGrid>
              <a:tr h="21991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根本原因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资本主义</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国家</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经济政治发展不平衡</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8398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重要原因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1929—1933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年的经济大危机</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起到了</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催化剂的作用，德</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日</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意法西斯想通过战争来转嫁危机</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4399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主要原因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法西斯</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国家</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蓄意发动侵略战争是使局部战争发展到全球战争的主要原因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89970380"/>
              </p:ext>
            </p:extLst>
          </p:nvPr>
        </p:nvGraphicFramePr>
        <p:xfrm>
          <a:off x="415037" y="1787891"/>
          <a:ext cx="10691999" cy="3100388"/>
        </p:xfrm>
        <a:graphic>
          <a:graphicData uri="http://schemas.openxmlformats.org/drawingml/2006/table">
            <a:tbl>
              <a:tblPr/>
              <a:tblGrid>
                <a:gridCol w="953512">
                  <a:extLst>
                    <a:ext uri="{9D8B030D-6E8A-4147-A177-3AD203B41FA5}">
                      <a16:colId xmlns:a16="http://schemas.microsoft.com/office/drawing/2014/main" val="20000"/>
                    </a:ext>
                  </a:extLst>
                </a:gridCol>
                <a:gridCol w="9738487">
                  <a:extLst>
                    <a:ext uri="{9D8B030D-6E8A-4147-A177-3AD203B41FA5}">
                      <a16:colId xmlns:a16="http://schemas.microsoft.com/office/drawing/2014/main" val="20001"/>
                    </a:ext>
                  </a:extLst>
                </a:gridCol>
              </a:tblGrid>
              <a:tr h="2052228">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具体原因</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英法实行的绥靖政策起到了推波助澜的作用，助长了法西斯</a:t>
                      </a:r>
                      <a:r>
                        <a:rPr lang="zh-CN" altLang="en-US"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国家</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侵略扩张的嚣张气焰，加速了第二次世界大战的全面爆发。</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苏联在</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年与德国签订《苏德互不侵犯条约》，客观上导致</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祸水西引</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，也加速了第二次世界大战的全面爆发</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8948" marR="4894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(1)1938</a:t>
            </a:r>
            <a:r>
              <a:rPr lang="zh-CN" altLang="zh-CN" kern="100" dirty="0">
                <a:latin typeface="Times New Roman" panose="02020603050405020304" pitchFamily="18" charset="0"/>
                <a:cs typeface="Times New Roman" panose="02020603050405020304" pitchFamily="18" charset="0"/>
              </a:rPr>
              <a:t>年，张伯伦决心将英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法两国倡导的维护凡尔赛体系的方针，改为对德作出某些让步。如签署捷克斯洛伐克苏台德等地区属于德国的协议，承认德国对奥地利的合并，彼此达成</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全盘解决</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以求</a:t>
            </a:r>
            <a:r>
              <a:rPr lang="zh-CN" altLang="zh-CN" kern="100" dirty="0">
                <a:latin typeface="Times New Roman" panose="02020603050405020304" pitchFamily="18" charset="0"/>
                <a:cs typeface="Times New Roman" panose="02020603050405020304" pitchFamily="18" charset="0"/>
              </a:rPr>
              <a:t>稳定欧洲局势。他的构想</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．遏制了法西斯势力的扩张</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．助推了欧洲战争势力的膨胀</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．缓和了英国与德国的矛盾</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．促进了欧洲安全体系的建立</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14018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1938</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意四国召开的慕尼黑会议，英法的绥靖政策达到顶峰，助长了法西斯的嚣张气焰，故选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绥靖政策助长了法西斯势力扩张，排除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项；绥靖政策只是表面上缓和了矛盾，排除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项；绥靖政策助长了法西斯势力扩张，不利于欧洲安全体系的建立，排除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9F935150-777B-0053-18E8-C695B59A3F3E}"/>
              </a:ext>
            </a:extLst>
          </p:cNvPr>
          <p:cNvPicPr>
            <a:picLocks noChangeAspect="1"/>
          </p:cNvPicPr>
          <p:nvPr/>
        </p:nvPicPr>
        <p:blipFill>
          <a:blip r:embed="rId3"/>
          <a:stretch>
            <a:fillRect/>
          </a:stretch>
        </p:blipFill>
        <p:spPr>
          <a:xfrm>
            <a:off x="250346" y="2592015"/>
            <a:ext cx="11021381" cy="2375190"/>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斯大林格勒战役后，斯大林指出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德国人在斯大林格勒大激战以后，已经不能恢复自己的元气了。这表明斯大林格勒战役</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．使苏联成为抗击德国法西斯的主战场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．扭转了第二次世界大战的局势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．促进了世界反法西斯同盟的正式形成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．导致了法西斯同盟的直接解体</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276954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德国人在斯大林格勒大激战以后，已经不能恢复自己的元气了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可知，斯大林格勒战役是第二次世界大战的转折点，扭转了第二次世界大战的局势，故选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宋体" panose="02010600030101010101" pitchFamily="2" charset="-122"/>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1941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月，德国撕毁《苏德互不侵犯条约》，苏德战争爆发，苏联成为抗击德国法西斯的主战场，排除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1942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英等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个国家签署《联合国家宣言》，标志着世界反法西斯同盟的正式形</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成</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，而斯大林格勒战役时间为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1942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7</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1943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月，排除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项；斯大林格勒战役主要对德国予以重创，并未直接影响法西斯同盟，排除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79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第二次世界大战后国际秩序的建立</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435811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r>
              <a:rPr lang="zh-CN" altLang="zh-CN"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　雅尔塔体系是美</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苏等大国经过长期讨价还价</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后</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相互妥协的产物，它承认了美苏各自的实际军事控制线。其内容，概括起来主要有四个方面</a:t>
            </a:r>
            <a:r>
              <a:rPr lang="zh-CN" altLang="zh-CN" dirty="0">
                <a:cs typeface="Times New Roman" panose="02020603050405020304" pitchFamily="18" charset="0"/>
              </a:rPr>
              <a:t>：</a:t>
            </a:r>
            <a:r>
              <a:rPr lang="en-US" altLang="zh-CN" dirty="0">
                <a:latin typeface="Times New Roman" panose="02020603050405020304" pitchFamily="18" charset="0"/>
                <a:ea typeface="华文楷体" panose="02010600040101010101" pitchFamily="2" charset="-122"/>
              </a:rPr>
              <a:t>(1)</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如何最后打败德</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日法西斯，如何处置战败国，以防止法西斯主义东山再起；</a:t>
            </a:r>
            <a:r>
              <a:rPr lang="en-US" altLang="zh-CN" dirty="0">
                <a:latin typeface="Times New Roman" panose="02020603050405020304" pitchFamily="18" charset="0"/>
                <a:ea typeface="华文楷体" panose="02010600040101010101" pitchFamily="2" charset="-122"/>
              </a:rPr>
              <a:t>(2)</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重新绘制战后欧亚的政治</a:t>
            </a:r>
            <a:r>
              <a:rPr lang="zh-CN" altLang="en-US" dirty="0">
                <a:latin typeface="Times New Roman" panose="02020603050405020304" pitchFamily="18" charset="0"/>
                <a:ea typeface="华文楷体" panose="02010600040101010101" pitchFamily="2" charset="-122"/>
                <a:cs typeface="Times New Roman" panose="02020603050405020304" pitchFamily="18" charset="0"/>
              </a:rPr>
              <a:t>版</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图，特别是重新划定德</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日</a:t>
            </a:r>
            <a:r>
              <a:rPr lang="zh-CN" altLang="zh-CN" dirty="0">
                <a:cs typeface="Times New Roman" panose="02020603050405020304" pitchFamily="18" charset="0"/>
              </a:rPr>
              <a:t>、</a:t>
            </a:r>
            <a:r>
              <a:rPr lang="zh-CN" altLang="zh-CN" dirty="0">
                <a:latin typeface="Times New Roman" panose="02020603050405020304" pitchFamily="18" charset="0"/>
                <a:ea typeface="华文楷体" panose="02010600040101010101" pitchFamily="2" charset="-122"/>
                <a:cs typeface="Times New Roman" panose="02020603050405020304" pitchFamily="18" charset="0"/>
              </a:rPr>
              <a:t>意法西斯国家的疆界及其被占领地区的归属和边界；</a:t>
            </a:r>
            <a:endParaRPr lang="zh-CN"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267652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成</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立联合国，作为协调国际争端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维持战后世界和平的机构；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对德</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日</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意的殖民地以及国联的委任统治地实行托管计划，原则上承认被压迫民族的独立权利。</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摘编自吴于廑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齐世荣《世界史</a:t>
            </a:r>
            <a:r>
              <a:rPr lang="en-US" altLang="zh-CN" kern="100" dirty="0">
                <a:latin typeface="Times New Roman" panose="02020603050405020304" pitchFamily="18" charset="0"/>
                <a:ea typeface="华文仿宋" panose="02010600040101010101" pitchFamily="2" charset="-122"/>
                <a:cs typeface="Times New Roman" panose="02020603050405020304" pitchFamily="18" charset="0"/>
              </a:rPr>
              <a:t>·</a:t>
            </a:r>
            <a:r>
              <a:rPr lang="zh-CN" altLang="en-US" kern="100" dirty="0">
                <a:latin typeface="Times New Roman" panose="02020603050405020304" pitchFamily="18" charset="0"/>
                <a:ea typeface="华文仿宋" panose="02010600040101010101" pitchFamily="2" charset="-122"/>
                <a:cs typeface="Times New Roman" panose="02020603050405020304" pitchFamily="18" charset="0"/>
              </a:rPr>
              <a:t>现代史编</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根据史料并结合所学知识，对雅尔塔体系作出评析。</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403883"/>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评析</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雅尔塔体系体现了以美苏为首的大国争霸性质，</a:t>
            </a:r>
            <a:r>
              <a:rPr lang="zh-CN" altLang="en-US" b="1" kern="100" dirty="0">
                <a:solidFill>
                  <a:schemeClr val="tx1"/>
                </a:solidFill>
                <a:ea typeface="华文楷体" panose="02010600040101010101" pitchFamily="2" charset="-122"/>
                <a:cs typeface="Times New Roman" panose="02020603050405020304" pitchFamily="18" charset="0"/>
              </a:rPr>
              <a:t>有着</a:t>
            </a:r>
            <a:r>
              <a:rPr lang="zh-CN" altLang="zh-CN" b="1" kern="100" dirty="0">
                <a:solidFill>
                  <a:schemeClr val="tx1"/>
                </a:solidFill>
                <a:ea typeface="华文楷体" panose="02010600040101010101" pitchFamily="2" charset="-122"/>
                <a:cs typeface="Times New Roman" panose="02020603050405020304" pitchFamily="18" charset="0"/>
              </a:rPr>
              <a:t>大国强权的政治烙印；建立在大国实力基础之上，事实上是划分各自的势力范围；确立了以美苏为主导的国际关系新体系，勾画出战后世界两极格局的基本轮廓；</a:t>
            </a:r>
            <a:r>
              <a:rPr lang="zh-CN" altLang="en-US" b="1" kern="100" dirty="0">
                <a:solidFill>
                  <a:schemeClr val="tx1"/>
                </a:solidFill>
                <a:ea typeface="华文楷体" panose="02010600040101010101" pitchFamily="2" charset="-122"/>
                <a:cs typeface="Times New Roman" panose="02020603050405020304" pitchFamily="18" charset="0"/>
              </a:rPr>
              <a:t>一定程度上</a:t>
            </a:r>
            <a:r>
              <a:rPr lang="zh-CN" altLang="zh-CN" b="1" kern="100" dirty="0">
                <a:solidFill>
                  <a:schemeClr val="tx1"/>
                </a:solidFill>
                <a:ea typeface="华文楷体" panose="02010600040101010101" pitchFamily="2" charset="-122"/>
                <a:cs typeface="Times New Roman" panose="02020603050405020304" pitchFamily="18" charset="0"/>
              </a:rPr>
              <a:t>有利于维护</a:t>
            </a:r>
            <a:r>
              <a:rPr lang="zh-CN" altLang="en-US" b="1" kern="100" dirty="0">
                <a:solidFill>
                  <a:schemeClr val="tx1"/>
                </a:solidFill>
                <a:ea typeface="华文楷体" panose="02010600040101010101" pitchFamily="2" charset="-122"/>
                <a:cs typeface="Times New Roman" panose="02020603050405020304" pitchFamily="18" charset="0"/>
              </a:rPr>
              <a:t>第二次世界大</a:t>
            </a:r>
            <a:r>
              <a:rPr lang="zh-CN" altLang="zh-CN" b="1" kern="100" dirty="0">
                <a:solidFill>
                  <a:schemeClr val="tx1"/>
                </a:solidFill>
                <a:ea typeface="华文楷体" panose="02010600040101010101" pitchFamily="2" charset="-122"/>
                <a:cs typeface="Times New Roman" panose="02020603050405020304" pitchFamily="18" charset="0"/>
              </a:rPr>
              <a:t>战后世界的和平；推动了民族</a:t>
            </a:r>
            <a:r>
              <a:rPr lang="zh-CN" altLang="en-US" b="1" kern="100" dirty="0">
                <a:solidFill>
                  <a:schemeClr val="tx1"/>
                </a:solidFill>
                <a:ea typeface="华文楷体" panose="02010600040101010101" pitchFamily="2" charset="-122"/>
                <a:cs typeface="Times New Roman" panose="02020603050405020304" pitchFamily="18" charset="0"/>
              </a:rPr>
              <a:t>民主</a:t>
            </a:r>
            <a:r>
              <a:rPr lang="zh-CN" altLang="zh-CN" b="1" kern="100" dirty="0">
                <a:solidFill>
                  <a:schemeClr val="tx1"/>
                </a:solidFill>
                <a:ea typeface="华文楷体" panose="02010600040101010101" pitchFamily="2" charset="-122"/>
                <a:cs typeface="Times New Roman" panose="02020603050405020304" pitchFamily="18" charset="0"/>
              </a:rPr>
              <a:t>运动的发展。</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54269"/>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全面认识雅尔塔体系</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认识雅尔塔体系的确立</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雅尔塔体系是美苏力量均势的产物，美苏关系一直主导着</a:t>
            </a:r>
            <a:r>
              <a:rPr lang="zh-CN" altLang="en-US" kern="100" dirty="0">
                <a:latin typeface="Times New Roman" panose="02020603050405020304" pitchFamily="18" charset="0"/>
                <a:cs typeface="Times New Roman" panose="02020603050405020304" pitchFamily="18" charset="0"/>
              </a:rPr>
              <a:t>第二次世界大战</a:t>
            </a:r>
            <a:r>
              <a:rPr lang="zh-CN" altLang="zh-CN" kern="100" dirty="0">
                <a:latin typeface="Times New Roman" panose="02020603050405020304" pitchFamily="18" charset="0"/>
                <a:cs typeface="Times New Roman" panose="02020603050405020304" pitchFamily="18" charset="0"/>
              </a:rPr>
              <a:t>后世界格局的形成与发展。</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雅尔塔体系所划分的美苏势力范围，促成了两大军事集团的形成以及以美苏对抗为主要形式的东西方冷战，并且成为</a:t>
            </a:r>
            <a:r>
              <a:rPr lang="zh-CN" altLang="en-US" kern="100" dirty="0">
                <a:latin typeface="Times New Roman" panose="02020603050405020304" pitchFamily="18" charset="0"/>
                <a:cs typeface="Times New Roman" panose="02020603050405020304" pitchFamily="18" charset="0"/>
              </a:rPr>
              <a:t>第二次世界大战</a:t>
            </a:r>
            <a:r>
              <a:rPr lang="zh-CN" altLang="zh-CN" kern="100" dirty="0">
                <a:latin typeface="Times New Roman" panose="02020603050405020304" pitchFamily="18" charset="0"/>
                <a:cs typeface="Times New Roman" panose="02020603050405020304" pitchFamily="18" charset="0"/>
              </a:rPr>
              <a:t>后世界格局的主要标志。</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雅尔塔体系所确定的处理国际事务的基本原则在很大程度上决定了</a:t>
            </a:r>
            <a:r>
              <a:rPr lang="zh-CN" altLang="en-US" kern="100" dirty="0">
                <a:latin typeface="Times New Roman" panose="02020603050405020304" pitchFamily="18" charset="0"/>
                <a:cs typeface="Times New Roman" panose="02020603050405020304" pitchFamily="18" charset="0"/>
              </a:rPr>
              <a:t>第二次世界大战后</a:t>
            </a:r>
            <a:r>
              <a:rPr lang="zh-CN" altLang="zh-CN" kern="100" dirty="0">
                <a:latin typeface="Times New Roman" panose="02020603050405020304" pitchFamily="18" charset="0"/>
                <a:cs typeface="Times New Roman" panose="02020603050405020304" pitchFamily="18" charset="0"/>
              </a:rPr>
              <a:t>世界格局的总体面貌。</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认识雅尔塔体系对</a:t>
            </a:r>
            <a:r>
              <a:rPr lang="zh-CN" altLang="en-US" kern="100" dirty="0">
                <a:latin typeface="Times New Roman" panose="02020603050405020304" pitchFamily="18" charset="0"/>
                <a:cs typeface="Times New Roman" panose="02020603050405020304" pitchFamily="18" charset="0"/>
              </a:rPr>
              <a:t>第二次世界大</a:t>
            </a:r>
            <a:r>
              <a:rPr lang="zh-CN" altLang="zh-CN" kern="100" dirty="0">
                <a:latin typeface="Times New Roman" panose="02020603050405020304" pitchFamily="18" charset="0"/>
                <a:cs typeface="Times New Roman" panose="02020603050405020304" pitchFamily="18" charset="0"/>
              </a:rPr>
              <a:t>战后世界格局的影响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宋体" panose="02010600030101010101" pitchFamily="2" charset="-122"/>
                <a:cs typeface="Times New Roman" panose="02020603050405020304" pitchFamily="18" charset="0"/>
              </a:rPr>
              <a:t>①</a:t>
            </a:r>
            <a:r>
              <a:rPr lang="zh-CN" altLang="zh-CN" kern="100" spc="-100" dirty="0">
                <a:latin typeface="Times New Roman" panose="02020603050405020304" pitchFamily="18" charset="0"/>
                <a:cs typeface="Times New Roman" panose="02020603050405020304" pitchFamily="18" charset="0"/>
              </a:rPr>
              <a:t>雅尔塔体系</a:t>
            </a:r>
            <a:r>
              <a:rPr lang="zh-CN" altLang="en-US" kern="100" spc="-100" dirty="0">
                <a:latin typeface="Times New Roman" panose="02020603050405020304" pitchFamily="18" charset="0"/>
                <a:cs typeface="Times New Roman" panose="02020603050405020304" pitchFamily="18" charset="0"/>
              </a:rPr>
              <a:t>客观上</a:t>
            </a:r>
            <a:r>
              <a:rPr lang="zh-CN" altLang="zh-CN" kern="100" spc="-100" dirty="0">
                <a:latin typeface="Times New Roman" panose="02020603050405020304" pitchFamily="18" charset="0"/>
                <a:cs typeface="Times New Roman" panose="02020603050405020304" pitchFamily="18" charset="0"/>
              </a:rPr>
              <a:t>维持了</a:t>
            </a:r>
            <a:r>
              <a:rPr lang="zh-CN" altLang="en-US" kern="100" spc="-100" dirty="0">
                <a:latin typeface="Times New Roman" panose="02020603050405020304" pitchFamily="18" charset="0"/>
                <a:cs typeface="Times New Roman" panose="02020603050405020304" pitchFamily="18" charset="0"/>
              </a:rPr>
              <a:t>第二次世界大</a:t>
            </a:r>
            <a:r>
              <a:rPr lang="zh-CN" altLang="zh-CN" kern="100" spc="-100" dirty="0">
                <a:latin typeface="Times New Roman" panose="02020603050405020304" pitchFamily="18" charset="0"/>
                <a:cs typeface="Times New Roman" panose="02020603050405020304" pitchFamily="18" charset="0"/>
              </a:rPr>
              <a:t>战后近半个世纪的相对和平，世界大战没有再</a:t>
            </a:r>
            <a:r>
              <a:rPr lang="zh-CN" altLang="en-US" kern="100" spc="-100" dirty="0">
                <a:latin typeface="Times New Roman" panose="02020603050405020304" pitchFamily="18" charset="0"/>
                <a:cs typeface="Times New Roman" panose="02020603050405020304" pitchFamily="18" charset="0"/>
              </a:rPr>
              <a:t>次</a:t>
            </a:r>
            <a:r>
              <a:rPr lang="zh-CN" altLang="zh-CN" kern="100" spc="-100" dirty="0">
                <a:latin typeface="Times New Roman" panose="02020603050405020304" pitchFamily="18" charset="0"/>
                <a:cs typeface="Times New Roman" panose="02020603050405020304" pitchFamily="18" charset="0"/>
              </a:rPr>
              <a:t>发生。</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雅尔塔体系体现了大国强权政治和霸权主义，美苏两国的争夺使世界局势动荡不安，并加深了不同社会制度和意识形态的对立，不利于各国间的经济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文化交流。</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56266"/>
            <a:ext cx="10692000" cy="563359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有学者认为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第二次世界大战是主张民族自决和人权自由的一方取得了胜利，而且这场胜利迅速将那个依靠霸权来实现资本无限积累，依靠战争和掠夺来稳固资本扩张基础的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帝国主义时代</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，连同此前在欧洲资本原始积累阶段起过重要作用的殖民政治和殖民统治都淘汰出局了。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这一观点</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．强调了第二次世界大战后的社会变化</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．否定了欧洲列强殖民扩张的本质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．表达了对欧洲国际地位的担忧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强调了</a:t>
            </a:r>
            <a:r>
              <a:rPr lang="zh-CN" altLang="zh-CN" kern="100" dirty="0">
                <a:latin typeface="Times New Roman" panose="02020603050405020304" pitchFamily="18" charset="0"/>
                <a:cs typeface="Times New Roman" panose="02020603050405020304" pitchFamily="18" charset="0"/>
              </a:rPr>
              <a:t>第二次世界大战</a:t>
            </a:r>
            <a:r>
              <a:rPr lang="zh-CN" altLang="en-US" kern="100" dirty="0">
                <a:latin typeface="Times New Roman" panose="02020603050405020304" pitchFamily="18" charset="0"/>
                <a:cs typeface="Times New Roman" panose="02020603050405020304" pitchFamily="18" charset="0"/>
              </a:rPr>
              <a:t>对</a:t>
            </a:r>
            <a:r>
              <a:rPr lang="zh-CN" altLang="zh-CN" kern="100" dirty="0">
                <a:latin typeface="Times New Roman" panose="02020603050405020304" pitchFamily="18" charset="0"/>
                <a:cs typeface="Times New Roman" panose="02020603050405020304" pitchFamily="18" charset="0"/>
              </a:rPr>
              <a:t>旧有国际秩序的</a:t>
            </a:r>
            <a:r>
              <a:rPr lang="zh-CN" altLang="en-US" kern="100" dirty="0">
                <a:latin typeface="Times New Roman" panose="02020603050405020304" pitchFamily="18" charset="0"/>
                <a:cs typeface="Times New Roman" panose="02020603050405020304" pitchFamily="18" charset="0"/>
              </a:rPr>
              <a:t>冲击</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64352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第二次世界大战是主张民族自决和人权自由的一方取得了胜利</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此前在欧洲资本原始积累阶段起过重要作用的殖民政治和殖民统治都淘汰出局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可知，第二次世界大战冲击了旧有国际秩序，</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项正确；材料强调的是对旧有国际秩序的冲击，而非第二次世界大战后带来的社会变化，排除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项；材料并未否定欧洲列强殖民扩张的本质，排除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项不符合材料主旨，排除。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国际联盟实行集体安全原则，国联大会或行政院</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决议</a:t>
            </a:r>
            <a:r>
              <a:rPr lang="zh-CN" altLang="en-US" kern="100" dirty="0">
                <a:latin typeface="Times New Roman" panose="02020603050405020304" pitchFamily="18" charset="0"/>
                <a:cs typeface="Times New Roman" panose="02020603050405020304" pitchFamily="18" charset="0"/>
              </a:rPr>
              <a:t>须</a:t>
            </a:r>
            <a:r>
              <a:rPr lang="zh-CN" altLang="zh-CN" kern="100" dirty="0">
                <a:latin typeface="Times New Roman" panose="02020603050405020304" pitchFamily="18" charset="0"/>
                <a:cs typeface="Times New Roman" panose="02020603050405020304" pitchFamily="18" charset="0"/>
              </a:rPr>
              <a:t>出席会议</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会员国全体同意；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联合国宪章</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规定安理会具有维持国际和平与安全</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主要责任，在形成重大决议方面，中国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英国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美国五个安理会常任理事国具有否决权。这一变化</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．有效避免了战争与冲突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．放弃了集体安全原则</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．反映了世界多极化趋势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．突出了大国协调作用</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130317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法西斯主义与亚欧战争策源地的形成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法西斯主义形成</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3057931"/>
          <a:ext cx="10692001" cy="2460308"/>
        </p:xfrm>
        <a:graphic>
          <a:graphicData uri="http://schemas.openxmlformats.org/drawingml/2006/table">
            <a:tbl>
              <a:tblPr/>
              <a:tblGrid>
                <a:gridCol w="48546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8982405">
                  <a:extLst>
                    <a:ext uri="{9D8B030D-6E8A-4147-A177-3AD203B41FA5}">
                      <a16:colId xmlns:a16="http://schemas.microsoft.com/office/drawing/2014/main" val="20002"/>
                    </a:ext>
                  </a:extLst>
                </a:gridCol>
              </a:tblGrid>
              <a:tr h="513953">
                <a:tc rowSpan="2">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组织代表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意大利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1922</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年，墨索里尼建立了法西斯政权</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41859">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德国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1919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加入德意志工人党。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年，德意志工人党改名为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民族社会主义德意志工人党</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，简称</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纳粹党</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，是德国法西斯运动的开始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3456781" y="3708139"/>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希特勒</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839"/>
            <a:ext cx="10692000" cy="3964996"/>
          </a:xfrm>
        </p:spPr>
        <p:txBody>
          <a:bodyPr/>
          <a:lstStyle/>
          <a:p>
            <a:pPr algn="just" hangingPunct="0">
              <a:lnSpc>
                <a:spcPct val="13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根据材料可知，国联和联合国在重大决议方面的处理方式发生了变化，突出了大国协调作用，故选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项；联合国在维护国际和平与安全方面起到了重要作用</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，但初期联合国被美国操纵，故</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有效避免了战争与冲突</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的说法错误，排除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项；联合国和国际联盟的建立是迄今为止国际社会所做的实现集体安全的两次重大努力，排除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70</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年代，西欧</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日本</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中国等国的崛起反映了世界多极化趋势的出现，排除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a16="http://schemas.microsoft.com/office/drawing/2014/main" id="{CE8C3C8F-CDCF-F4FA-1BDB-A08E1FCE4282}"/>
              </a:ext>
            </a:extLst>
          </p:cNvPr>
          <p:cNvPicPr>
            <a:picLocks noChangeAspect="1"/>
          </p:cNvPicPr>
          <p:nvPr/>
        </p:nvPicPr>
        <p:blipFill>
          <a:blip r:embed="rId4"/>
          <a:stretch>
            <a:fillRect/>
          </a:stretch>
        </p:blipFill>
        <p:spPr>
          <a:xfrm>
            <a:off x="2610247" y="1835931"/>
            <a:ext cx="6299993" cy="4205001"/>
          </a:xfrm>
          <a:prstGeom prst="rect">
            <a:avLst/>
          </a:prstGeo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十七</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730242"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第二次世界大战与战后国际秩序的形成</a:t>
            </a:r>
          </a:p>
        </p:txBody>
      </p:sp>
      <p:sp>
        <p:nvSpPr>
          <p:cNvPr id="33" name="矩形 32">
            <a:hlinkClick r:id="rId7" action="ppaction://hlinkfile"/>
          </p:cNvPr>
          <p:cNvSpPr/>
          <p:nvPr/>
        </p:nvSpPr>
        <p:spPr>
          <a:xfrm>
            <a:off x="-9525"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583903"/>
          <a:ext cx="10692001" cy="3000376"/>
        </p:xfrm>
        <a:graphic>
          <a:graphicData uri="http://schemas.openxmlformats.org/drawingml/2006/table">
            <a:tbl>
              <a:tblPr/>
              <a:tblGrid>
                <a:gridCol w="773492">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9054413">
                  <a:extLst>
                    <a:ext uri="{9D8B030D-6E8A-4147-A177-3AD203B41FA5}">
                      <a16:colId xmlns:a16="http://schemas.microsoft.com/office/drawing/2014/main" val="20002"/>
                    </a:ext>
                  </a:extLst>
                </a:gridCol>
              </a:tblGrid>
              <a:tr h="770930">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组织代表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日本</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年，冈村宁次</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东条英机等日本军人订立密约，是日本军部法西斯运动的开始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84883">
                <a:tc gridSpan="2">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基本特征</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以极端</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为基本特征，反对自由主义和共产主义，主张对内实行恐怖独裁统治，对外侵略扩张，发动战争，争霸世界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文本框 1"/>
          <p:cNvSpPr txBox="1"/>
          <p:nvPr/>
        </p:nvSpPr>
        <p:spPr>
          <a:xfrm>
            <a:off x="3240757" y="282248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亚欧战争策源地形成</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37296"/>
          <a:ext cx="10692000" cy="4284476"/>
        </p:xfrm>
        <a:graphic>
          <a:graphicData uri="http://schemas.openxmlformats.org/drawingml/2006/table">
            <a:tbl>
              <a:tblPr/>
              <a:tblGrid>
                <a:gridCol w="1493572">
                  <a:extLst>
                    <a:ext uri="{9D8B030D-6E8A-4147-A177-3AD203B41FA5}">
                      <a16:colId xmlns:a16="http://schemas.microsoft.com/office/drawing/2014/main" val="20000"/>
                    </a:ext>
                  </a:extLst>
                </a:gridCol>
                <a:gridCol w="792088">
                  <a:extLst>
                    <a:ext uri="{9D8B030D-6E8A-4147-A177-3AD203B41FA5}">
                      <a16:colId xmlns:a16="http://schemas.microsoft.com/office/drawing/2014/main" val="20001"/>
                    </a:ext>
                  </a:extLst>
                </a:gridCol>
                <a:gridCol w="8406340">
                  <a:extLst>
                    <a:ext uri="{9D8B030D-6E8A-4147-A177-3AD203B41FA5}">
                      <a16:colId xmlns:a16="http://schemas.microsoft.com/office/drawing/2014/main" val="20002"/>
                    </a:ext>
                  </a:extLst>
                </a:gridCol>
              </a:tblGrid>
              <a:tr h="513953">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背景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2">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面对</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1929</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年的经济大危机，法西斯分子鼓吹通过战争寻找出路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541859">
                <a:tc rowSpan="2">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亚洲战争策源地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背景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经济大危机重创日本经济。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日本法西斯分子妄图把中国东北变成日本独占的海外市场和殖民地，进而征服中国，最终征服世界</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68148">
                <a:tc vMerge="1">
                  <a:txBody>
                    <a:bodyPr/>
                    <a:lstStyle/>
                    <a:p>
                      <a:endParaRPr lang="zh-CN"/>
                    </a:p>
                  </a:txBody>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过程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①</a:t>
                      </a:r>
                      <a:r>
                        <a:rPr lang="en-US" sz="28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1931</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年，日本军队发动</a:t>
                      </a:r>
                      <a:r>
                        <a:rPr lang="en-US"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，侵占中国东北。</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②</a:t>
                      </a:r>
                      <a:r>
                        <a:rPr lang="en-US" sz="28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1936</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年，日本建立军事法西斯专政，以扩大对外侵略为基本国策。第二次世界大战的亚洲战争策源地形成</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6409109" y="4176191"/>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九一八事变</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918897"/>
          <a:ext cx="10692000" cy="4939602"/>
        </p:xfrm>
        <a:graphic>
          <a:graphicData uri="http://schemas.openxmlformats.org/drawingml/2006/table">
            <a:tbl>
              <a:tblPr/>
              <a:tblGrid>
                <a:gridCol w="1529576">
                  <a:extLst>
                    <a:ext uri="{9D8B030D-6E8A-4147-A177-3AD203B41FA5}">
                      <a16:colId xmlns:a16="http://schemas.microsoft.com/office/drawing/2014/main" val="20000"/>
                    </a:ext>
                  </a:extLst>
                </a:gridCol>
                <a:gridCol w="792088">
                  <a:extLst>
                    <a:ext uri="{9D8B030D-6E8A-4147-A177-3AD203B41FA5}">
                      <a16:colId xmlns:a16="http://schemas.microsoft.com/office/drawing/2014/main" val="20001"/>
                    </a:ext>
                  </a:extLst>
                </a:gridCol>
                <a:gridCol w="8370336">
                  <a:extLst>
                    <a:ext uri="{9D8B030D-6E8A-4147-A177-3AD203B41FA5}">
                      <a16:colId xmlns:a16="http://schemas.microsoft.com/office/drawing/2014/main" val="20002"/>
                    </a:ext>
                  </a:extLst>
                </a:gridCol>
              </a:tblGrid>
              <a:tr h="1798836">
                <a:tc rowSpan="2">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欧洲战争策源地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背景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spc="-100" baseline="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经济大危机使德国本来就十分脆弱的经济落入低谷。</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社会各阶层普遍对政府失去信任。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纳粹党煽动民族复仇主义，得到广泛支持</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12789">
                <a:tc vMerge="1">
                  <a:txBody>
                    <a:bodyPr/>
                    <a:lstStyle/>
                    <a:p>
                      <a:endParaRPr lang="zh-CN"/>
                    </a:p>
                  </a:txBody>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过程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年，纳粹党攫取德国政权，建立法西斯独裁统治，积极扩军备战。第二次世界大战的欧洲战争策源地形成。</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1935</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年，意大利入侵埃塞俄比亚。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1936</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年，意大利和德国结成轴心国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慕尼黑阴谋</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11895"/>
          <a:ext cx="10692000" cy="2556284"/>
        </p:xfrm>
        <a:graphic>
          <a:graphicData uri="http://schemas.openxmlformats.org/drawingml/2006/table">
            <a:tbl>
              <a:tblPr/>
              <a:tblGrid>
                <a:gridCol w="1012612">
                  <a:extLst>
                    <a:ext uri="{9D8B030D-6E8A-4147-A177-3AD203B41FA5}">
                      <a16:colId xmlns:a16="http://schemas.microsoft.com/office/drawing/2014/main" val="20000"/>
                    </a:ext>
                  </a:extLst>
                </a:gridCol>
                <a:gridCol w="9679388">
                  <a:extLst>
                    <a:ext uri="{9D8B030D-6E8A-4147-A177-3AD203B41FA5}">
                      <a16:colId xmlns:a16="http://schemas.microsoft.com/office/drawing/2014/main" val="20001"/>
                    </a:ext>
                  </a:extLst>
                </a:gridCol>
              </a:tblGrid>
              <a:tr h="79208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背景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1938</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年，德国吞并</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，并对捷克斯洛伐克提出领土要求</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52128">
                <a:tc>
                  <a:txBody>
                    <a:bodyPr/>
                    <a:lstStyle/>
                    <a:p>
                      <a:pPr algn="just"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过程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英法实行绥靖政策，与德意签订《</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》，把苏台德等地区割让给德国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4048">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影响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更加助长了法西斯国家的侵略野心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4248869" y="169191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奥地利</a:t>
            </a:r>
            <a:endParaRPr lang="zh-CN" altLang="en-US" dirty="0"/>
          </a:p>
        </p:txBody>
      </p:sp>
      <p:sp>
        <p:nvSpPr>
          <p:cNvPr id="5" name="文本框 4"/>
          <p:cNvSpPr txBox="1"/>
          <p:nvPr/>
        </p:nvSpPr>
        <p:spPr>
          <a:xfrm>
            <a:off x="7101652" y="2395088"/>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慕尼黑协定</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4950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第二次世界大战</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总体历程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法西斯国家发动的第二次世界大战，经历了从局部战争逐渐发展到</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的过程。</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736701" y="215669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全球战争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3026</Words>
  <Application>Microsoft Office PowerPoint</Application>
  <PresentationFormat>自定义</PresentationFormat>
  <Paragraphs>218</Paragraphs>
  <Slides>43</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1378</cp:revision>
  <dcterms:created xsi:type="dcterms:W3CDTF">2016-06-29T09:22:00Z</dcterms:created>
  <dcterms:modified xsi:type="dcterms:W3CDTF">2026-03-09T03:11:15Z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