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1.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17.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 id="2147483661" r:id="rId2"/>
  </p:sldMasterIdLst>
  <p:notesMasterIdLst>
    <p:notesMasterId r:id="rId30"/>
  </p:notesMasterIdLst>
  <p:handoutMasterIdLst>
    <p:handoutMasterId r:id="rId31"/>
  </p:handoutMasterIdLst>
  <p:sldIdLst>
    <p:sldId id="2476" r:id="rId3"/>
    <p:sldId id="3810" r:id="rId4"/>
    <p:sldId id="3781" r:id="rId5"/>
    <p:sldId id="3785" r:id="rId6"/>
    <p:sldId id="3842" r:id="rId7"/>
    <p:sldId id="3843" r:id="rId8"/>
    <p:sldId id="3844" r:id="rId9"/>
    <p:sldId id="3846" r:id="rId10"/>
    <p:sldId id="3847" r:id="rId11"/>
    <p:sldId id="3855" r:id="rId12"/>
    <p:sldId id="3791" r:id="rId13"/>
    <p:sldId id="3848" r:id="rId14"/>
    <p:sldId id="3849" r:id="rId15"/>
    <p:sldId id="3850" r:id="rId16"/>
    <p:sldId id="3851" r:id="rId17"/>
    <p:sldId id="3811" r:id="rId18"/>
    <p:sldId id="3815" r:id="rId19"/>
    <p:sldId id="3856" r:id="rId20"/>
    <p:sldId id="3819" r:id="rId21"/>
    <p:sldId id="3832" r:id="rId22"/>
    <p:sldId id="3833" r:id="rId23"/>
    <p:sldId id="3834" r:id="rId24"/>
    <p:sldId id="3839" r:id="rId25"/>
    <p:sldId id="3840" r:id="rId26"/>
    <p:sldId id="3841" r:id="rId27"/>
    <p:sldId id="3817" r:id="rId28"/>
    <p:sldId id="2276" r:id="rId29"/>
  </p:sldIdLst>
  <p:sldSz cx="11522075" cy="6480175"/>
  <p:notesSz cx="6858000" cy="9144000"/>
  <p:custDataLst>
    <p:tags r:id="rId32"/>
  </p:custDataLst>
  <p:defaultTextStyle>
    <a:defPPr>
      <a:defRPr lang="zh-CN"/>
    </a:defPPr>
    <a:lvl1pPr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1pPr>
    <a:lvl2pPr marL="4559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2pPr>
    <a:lvl3pPr marL="9131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3pPr>
    <a:lvl4pPr marL="13703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4pPr>
    <a:lvl5pPr marL="18275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562" userDrawn="1">
          <p15:clr>
            <a:srgbClr val="A4A3A4"/>
          </p15:clr>
        </p15:guide>
        <p15:guide id="2" orient="horz" pos="462" userDrawn="1">
          <p15:clr>
            <a:srgbClr val="A4A3A4"/>
          </p15:clr>
        </p15:guide>
        <p15:guide id="3" orient="horz" pos="2212" userDrawn="1">
          <p15:clr>
            <a:srgbClr val="A4A3A4"/>
          </p15:clr>
        </p15:guide>
        <p15:guide id="4" pos="1678" userDrawn="1">
          <p15:clr>
            <a:srgbClr val="A4A3A4"/>
          </p15:clr>
        </p15:guide>
        <p15:guide id="5" userDrawn="1">
          <p15:clr>
            <a:srgbClr val="A4A3A4"/>
          </p15:clr>
        </p15:guide>
        <p15:guide id="6" pos="3629"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2CC"/>
    <a:srgbClr val="CC0000"/>
    <a:srgbClr val="FF0000"/>
    <a:srgbClr val="FF9900"/>
    <a:srgbClr val="CC6600"/>
    <a:srgbClr val="C2DBEE"/>
    <a:srgbClr val="1F487C"/>
    <a:srgbClr val="0000FF"/>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867" autoAdjust="0"/>
    <p:restoredTop sz="94268" autoAdjust="0"/>
  </p:normalViewPr>
  <p:slideViewPr>
    <p:cSldViewPr showGuides="1">
      <p:cViewPr varScale="1">
        <p:scale>
          <a:sx n="117" d="100"/>
          <a:sy n="117" d="100"/>
        </p:scale>
        <p:origin x="834" y="90"/>
      </p:cViewPr>
      <p:guideLst>
        <p:guide orient="horz" pos="562"/>
        <p:guide orient="horz" pos="462"/>
        <p:guide orient="horz" pos="2212"/>
        <p:guide pos="1678"/>
        <p:guide/>
        <p:guide pos="3629"/>
      </p:guideLst>
    </p:cSldViewPr>
  </p:slideViewPr>
  <p:outlineViewPr>
    <p:cViewPr>
      <p:scale>
        <a:sx n="33" d="100"/>
        <a:sy n="33" d="100"/>
      </p:scale>
      <p:origin x="0" y="2796"/>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7" d="100"/>
          <a:sy n="87" d="100"/>
        </p:scale>
        <p:origin x="2988" y="102"/>
      </p:cViewPr>
      <p:guideLst>
        <p:guide orient="horz" pos="2880"/>
        <p:guide pos="2160"/>
      </p:guideLst>
    </p:cSldViewPr>
  </p:notes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gs" Target="tags/tag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 Id="rId35" Type="http://schemas.openxmlformats.org/officeDocument/2006/relationships/theme" Target="theme/theme1.xml"/><Relationship Id="rId8" Type="http://schemas.openxmlformats.org/officeDocument/2006/relationships/slide" Target="slides/slide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defTabSz="913130" eaLnBrk="1" hangingPunct="1">
              <a:defRPr sz="1200" b="0">
                <a:solidFill>
                  <a:schemeClr val="tx1"/>
                </a:solidFill>
                <a:latin typeface="Calibri" panose="020F0502020204030204" pitchFamily="34" charset="0"/>
              </a:defRPr>
            </a:lvl1pPr>
          </a:lstStyle>
          <a:p>
            <a:pPr>
              <a:defRPr/>
            </a:pPr>
            <a:endParaRPr lang="zh-CN" altLang="en-US"/>
          </a:p>
        </p:txBody>
      </p:sp>
      <p:sp>
        <p:nvSpPr>
          <p:cNvPr id="97283" name="Rectangle 3"/>
          <p:cNvSpPr>
            <a:spLocks noGrp="1" noChangeArrowheads="1"/>
          </p:cNvSpPr>
          <p:nvPr>
            <p:ph type="dt" sz="quarter"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lstStyle>
            <a:lvl1pPr algn="r" defTabSz="913130" eaLnBrk="1" hangingPunct="1">
              <a:defRPr sz="1200" b="0">
                <a:solidFill>
                  <a:schemeClr val="tx1"/>
                </a:solidFill>
                <a:latin typeface="Calibri" panose="020F0502020204030204" pitchFamily="34" charset="0"/>
              </a:defRPr>
            </a:lvl1pPr>
          </a:lstStyle>
          <a:p>
            <a:pPr>
              <a:defRPr/>
            </a:pPr>
            <a:fld id="{094A3B56-1AA2-419F-8304-ADCC1D047C33}" type="datetimeFigureOut">
              <a:rPr lang="zh-CN" altLang="en-US"/>
              <a:t>2026/2/26</a:t>
            </a:fld>
            <a:endParaRPr lang="en-US" altLang="zh-CN"/>
          </a:p>
        </p:txBody>
      </p:sp>
      <p:sp>
        <p:nvSpPr>
          <p:cNvPr id="97284" name="Rectangle 4"/>
          <p:cNvSpPr>
            <a:spLocks noGrp="1" noChangeArrowheads="1"/>
          </p:cNvSpPr>
          <p:nvPr>
            <p:ph type="ftr" sz="quarter" idx="2"/>
          </p:nvPr>
        </p:nvSpPr>
        <p:spPr bwMode="auto">
          <a:xfrm>
            <a:off x="0" y="8685213"/>
            <a:ext cx="2971800" cy="457200"/>
          </a:xfrm>
          <a:prstGeom prst="rect">
            <a:avLst/>
          </a:prstGeom>
          <a:noFill/>
          <a:ln>
            <a:noFill/>
          </a:ln>
          <a:effectLst/>
        </p:spPr>
        <p:txBody>
          <a:bodyPr vert="horz" wrap="square" lIns="91440" tIns="45720" rIns="91440" bIns="45720" numCol="1" anchor="b" anchorCtr="0" compatLnSpc="1"/>
          <a:lstStyle>
            <a:lvl1pPr defTabSz="913130" eaLnBrk="1" hangingPunct="1">
              <a:defRPr sz="1200" b="0">
                <a:solidFill>
                  <a:schemeClr val="tx1"/>
                </a:solidFill>
                <a:latin typeface="Calibri" panose="020F0502020204030204" pitchFamily="34" charset="0"/>
              </a:defRPr>
            </a:lvl1pPr>
          </a:lstStyle>
          <a:p>
            <a:pPr>
              <a:defRPr/>
            </a:pPr>
            <a:endParaRPr lang="en-US" altLang="zh-CN"/>
          </a:p>
        </p:txBody>
      </p:sp>
      <p:sp>
        <p:nvSpPr>
          <p:cNvPr id="97285" name="Rectangle 5"/>
          <p:cNvSpPr>
            <a:spLocks noGrp="1" noChangeArrowheads="1"/>
          </p:cNvSpPr>
          <p:nvPr>
            <p:ph type="sldNum" sz="quarter" idx="3"/>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B8E3EDCF-AAB3-4E45-A8EB-6AE45D118B6F}" type="slidenum">
              <a:rPr lang="zh-CN" altLang="en-US"/>
              <a:t>‹#›</a:t>
            </a:fld>
            <a:endParaRPr lang="en-US" altLang="zh-CN"/>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defTabSz="914400" eaLnBrk="1" fontAlgn="auto" hangingPunct="1">
              <a:spcBef>
                <a:spcPts val="0"/>
              </a:spcBef>
              <a:spcAft>
                <a:spcPts val="0"/>
              </a:spcAft>
              <a:defRPr sz="1200" b="0">
                <a:solidFill>
                  <a:schemeClr val="tx1"/>
                </a:solidFill>
                <a:latin typeface="+mn-lt"/>
                <a:ea typeface="+mn-ea"/>
              </a:defRPr>
            </a:lvl1pPr>
          </a:lstStyle>
          <a:p>
            <a:pPr>
              <a:defRPr/>
            </a:pPr>
            <a:fld id="{377B1AB7-AB7C-4A65-A96D-E6DBB1651ED5}" type="datetimeFigureOut">
              <a:rPr lang="zh-CN" altLang="en-US"/>
              <a:t>2026/2/26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22BC4C5C-8347-4C80-8261-4C2EA6D1F7B3}" type="slidenum">
              <a:rPr lang="zh-CN" altLang="en-US"/>
              <a:t>‹#›</a:t>
            </a:fld>
            <a:endParaRPr lang="en-US" altLang="zh-CN"/>
          </a:p>
        </p:txBody>
      </p:sp>
    </p:spTree>
  </p:cSld>
  <p:clrMap bg1="lt1" tx1="dk1" bg2="lt2" tx2="dk2" accent1="accent1" accent2="accent2" accent3="accent3" accent4="accent4" accent5="accent5" accent6="accent6" hlink="hlink" folHlink="folHlink"/>
  <p:notesStyle>
    <a:lvl1pPr algn="l" defTabSz="913130" rtl="0" eaLnBrk="0" fontAlgn="base" hangingPunct="0">
      <a:spcBef>
        <a:spcPct val="30000"/>
      </a:spcBef>
      <a:spcAft>
        <a:spcPct val="0"/>
      </a:spcAft>
      <a:defRPr sz="1100" kern="1200">
        <a:solidFill>
          <a:schemeClr val="tx1"/>
        </a:solidFill>
        <a:latin typeface="+mn-lt"/>
        <a:ea typeface="+mn-ea"/>
        <a:cs typeface="+mn-cs"/>
      </a:defRPr>
    </a:lvl1pPr>
    <a:lvl2pPr marL="455930" algn="l" defTabSz="913130" rtl="0" eaLnBrk="0" fontAlgn="base" hangingPunct="0">
      <a:spcBef>
        <a:spcPct val="30000"/>
      </a:spcBef>
      <a:spcAft>
        <a:spcPct val="0"/>
      </a:spcAft>
      <a:defRPr sz="1100" kern="1200">
        <a:solidFill>
          <a:schemeClr val="tx1"/>
        </a:solidFill>
        <a:latin typeface="+mn-lt"/>
        <a:ea typeface="+mn-ea"/>
        <a:cs typeface="+mn-cs"/>
      </a:defRPr>
    </a:lvl2pPr>
    <a:lvl3pPr marL="913130" algn="l" defTabSz="913130" rtl="0" eaLnBrk="0" fontAlgn="base" hangingPunct="0">
      <a:spcBef>
        <a:spcPct val="30000"/>
      </a:spcBef>
      <a:spcAft>
        <a:spcPct val="0"/>
      </a:spcAft>
      <a:defRPr sz="1100" kern="1200">
        <a:solidFill>
          <a:schemeClr val="tx1"/>
        </a:solidFill>
        <a:latin typeface="+mn-lt"/>
        <a:ea typeface="+mn-ea"/>
        <a:cs typeface="+mn-cs"/>
      </a:defRPr>
    </a:lvl3pPr>
    <a:lvl4pPr marL="1370330" algn="l" defTabSz="913130" rtl="0" eaLnBrk="0" fontAlgn="base" hangingPunct="0">
      <a:spcBef>
        <a:spcPct val="30000"/>
      </a:spcBef>
      <a:spcAft>
        <a:spcPct val="0"/>
      </a:spcAft>
      <a:defRPr sz="1100" kern="1200">
        <a:solidFill>
          <a:schemeClr val="tx1"/>
        </a:solidFill>
        <a:latin typeface="+mn-lt"/>
        <a:ea typeface="+mn-ea"/>
        <a:cs typeface="+mn-cs"/>
      </a:defRPr>
    </a:lvl4pPr>
    <a:lvl5pPr marL="1827530" algn="l" defTabSz="913130" rtl="0" eaLnBrk="0" fontAlgn="base" hangingPunct="0">
      <a:spcBef>
        <a:spcPct val="30000"/>
      </a:spcBef>
      <a:spcAft>
        <a:spcPct val="0"/>
      </a:spcAft>
      <a:defRPr sz="11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9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19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8EE5D138-0CDB-4BF3-A387-AD2ECA2B0A54}" type="slidenum">
              <a:rPr lang="zh-CN" altLang="en-US" sz="1200" smtClean="0">
                <a:latin typeface="Calibri" panose="020F0502020204030204" pitchFamily="34" charset="0"/>
              </a:rPr>
              <a:t>1</a:t>
            </a:fld>
            <a:endParaRPr lang="en-US" altLang="zh-CN" sz="1200">
              <a:latin typeface="Calibri" panose="020F050202020403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3BE0E59-146B-4BA0-9970-872E31222E6B}" type="slidenum">
              <a:rPr lang="zh-CN" altLang="en-US" sz="1200" smtClean="0">
                <a:latin typeface="Calibri" panose="020F0502020204030204" pitchFamily="34" charset="0"/>
              </a:rPr>
              <a:t>27</a:t>
            </a:fld>
            <a:endParaRPr lang="en-US" altLang="zh-CN" sz="1200">
              <a:latin typeface="Calibri" panose="020F050202020403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a:latin typeface="微软雅黑" panose="020B0503020204020204" pitchFamily="34" charset="-122"/>
              </a:rPr>
              <a:t>【</a:t>
            </a:r>
            <a:r>
              <a:rPr lang="zh-CN" altLang="en-US" sz="1200">
                <a:latin typeface="微软雅黑" panose="020B0503020204020204" pitchFamily="34" charset="-122"/>
              </a:rPr>
              <a:t>栏目</a:t>
            </a:r>
            <a:r>
              <a:rPr lang="en-US" altLang="zh-CN" sz="1200">
                <a:latin typeface="微软雅黑" panose="020B0503020204020204" pitchFamily="34" charset="-122"/>
              </a:rPr>
              <a:t>】</a:t>
            </a:r>
            <a:r>
              <a:rPr lang="zh-CN" altLang="en-US" sz="1200">
                <a:latin typeface="微软雅黑" panose="020B0503020204020204" pitchFamily="34" charset="-122"/>
              </a:rPr>
              <a:t>任务构建</a:t>
            </a: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29F7401-6E7D-4CE3-89B6-86741D8BF9B5}"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30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988A0345-70FC-4789-A341-470D371549C7}" type="slidenum">
              <a:rPr lang="zh-CN" altLang="en-US" sz="1200" smtClean="0">
                <a:latin typeface="Calibri" panose="020F0502020204030204" pitchFamily="34" charset="0"/>
              </a:rPr>
              <a:t>3</a:t>
            </a:fld>
            <a:endParaRPr lang="en-US" altLang="zh-CN" sz="1200">
              <a:latin typeface="Calibri" panose="020F050202020403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3BDA4CE7-8FC2-4903-85E2-044E01B16333}" type="slidenum">
              <a:rPr lang="zh-CN" altLang="en-US" sz="1200" smtClean="0">
                <a:latin typeface="Calibri" panose="020F0502020204030204" pitchFamily="34" charset="0"/>
              </a:rPr>
              <a:t>4</a:t>
            </a:fld>
            <a:endParaRPr lang="en-US" altLang="zh-CN" sz="1200">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01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018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0BBC308-2D58-4BE4-9658-47EB4A108D09}" type="slidenum">
              <a:rPr lang="zh-CN" altLang="en-US" sz="1200" smtClean="0">
                <a:latin typeface="Calibri" panose="020F0502020204030204" pitchFamily="34" charset="0"/>
              </a:rPr>
              <a:t>11</a:t>
            </a:fld>
            <a:endParaRPr lang="en-US" altLang="zh-CN" sz="1200">
              <a:latin typeface="Calibri" panose="020F050202020403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a:latin typeface="微软雅黑" panose="020B0503020204020204" pitchFamily="34" charset="-122"/>
              </a:rPr>
              <a:t>【</a:t>
            </a:r>
            <a:r>
              <a:rPr lang="zh-CN" altLang="en-US" sz="1200">
                <a:latin typeface="微软雅黑" panose="020B0503020204020204" pitchFamily="34" charset="-122"/>
              </a:rPr>
              <a:t>栏目</a:t>
            </a:r>
            <a:r>
              <a:rPr lang="en-US" altLang="zh-CN" sz="1200">
                <a:latin typeface="微软雅黑" panose="020B0503020204020204" pitchFamily="34" charset="-122"/>
              </a:rPr>
              <a:t>】</a:t>
            </a:r>
            <a:r>
              <a:rPr lang="zh-CN" altLang="en-US" sz="1200">
                <a:latin typeface="微软雅黑" panose="020B0503020204020204" pitchFamily="34" charset="-122"/>
              </a:rPr>
              <a:t>任务构建</a:t>
            </a: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29F7401-6E7D-4CE3-89B6-86741D8BF9B5}"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16</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45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2458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97E34706-514A-4D70-984A-C18881001C97}" type="slidenum">
              <a:rPr lang="zh-CN" altLang="en-US" sz="1200" smtClean="0">
                <a:latin typeface="Calibri" panose="020F0502020204030204" pitchFamily="34" charset="0"/>
              </a:rPr>
              <a:t>17</a:t>
            </a:fld>
            <a:endParaRPr lang="en-US" altLang="zh-CN" sz="1200">
              <a:latin typeface="Calibri" panose="020F050202020403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45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2458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97E34706-514A-4D70-984A-C18881001C97}" type="slidenum">
              <a:rPr lang="zh-CN" altLang="en-US" sz="1200" smtClean="0">
                <a:latin typeface="Calibri" panose="020F0502020204030204" pitchFamily="34" charset="0"/>
              </a:rPr>
              <a:t>19</a:t>
            </a:fld>
            <a:endParaRPr lang="en-US" altLang="zh-CN" sz="1200">
              <a:latin typeface="Calibri" panose="020F050202020403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28EDEE4-9C80-4A1B-AD6C-4D3E82D497DF}" type="slidenum">
              <a:rPr lang="zh-CN" altLang="en-US" sz="1200" smtClean="0">
                <a:solidFill>
                  <a:srgbClr val="000000"/>
                </a:solidFill>
                <a:latin typeface="Calibri" panose="020F0502020204030204" pitchFamily="34" charset="0"/>
              </a:rPr>
              <a:t>26</a:t>
            </a:fld>
            <a:endParaRPr lang="en-US" altLang="zh-CN" sz="1200">
              <a:solidFill>
                <a:srgbClr val="000000"/>
              </a:solidFill>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11.xml"/><Relationship Id="rId2" Type="http://schemas.openxmlformats.org/officeDocument/2006/relationships/slide" Target="../slides/slide5.xml"/><Relationship Id="rId1" Type="http://schemas.openxmlformats.org/officeDocument/2006/relationships/slideMaster" Target="../slideMasters/slideMaster1.xml"/><Relationship Id="rId4" Type="http://schemas.openxmlformats.org/officeDocument/2006/relationships/slide" Target="../slides/slide2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6.xml"/><Relationship Id="rId2" Type="http://schemas.openxmlformats.org/officeDocument/2006/relationships/slide" Target="../slides/slide11.xml"/><Relationship Id="rId1" Type="http://schemas.openxmlformats.org/officeDocument/2006/relationships/slideMaster" Target="../slideMasters/slideMaster1.xml"/><Relationship Id="rId4" Type="http://schemas.openxmlformats.org/officeDocument/2006/relationships/slide" Target="../slides/slide5.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1.xml"/><Relationship Id="rId1" Type="http://schemas.openxmlformats.org/officeDocument/2006/relationships/slideMaster" Target="../slideMasters/slideMaster1.xml"/><Relationship Id="rId5" Type="http://schemas.openxmlformats.org/officeDocument/2006/relationships/slide" Target="../slides/slide5.xml"/><Relationship Id="rId4" Type="http://schemas.openxmlformats.org/officeDocument/2006/relationships/slide" Target="../slides/slide27.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1.xml"/><Relationship Id="rId1" Type="http://schemas.openxmlformats.org/officeDocument/2006/relationships/slideMaster" Target="../slideMasters/slideMaster1.xml"/><Relationship Id="rId5" Type="http://schemas.openxmlformats.org/officeDocument/2006/relationships/slide" Target="../slides/slide5.xml"/><Relationship Id="rId4" Type="http://schemas.openxmlformats.org/officeDocument/2006/relationships/slide" Target="../slides/slide27.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1.xml"/><Relationship Id="rId1" Type="http://schemas.openxmlformats.org/officeDocument/2006/relationships/slideMaster" Target="../slideMasters/slideMaster1.xml"/><Relationship Id="rId5" Type="http://schemas.openxmlformats.org/officeDocument/2006/relationships/slide" Target="../slides/slide5.xml"/><Relationship Id="rId4" Type="http://schemas.openxmlformats.org/officeDocument/2006/relationships/slide" Target="../slides/slide27.xml"/></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1.xml"/><Relationship Id="rId1" Type="http://schemas.openxmlformats.org/officeDocument/2006/relationships/slideMaster" Target="../slideMasters/slideMaster1.xml"/><Relationship Id="rId5" Type="http://schemas.openxmlformats.org/officeDocument/2006/relationships/slide" Target="../slides/slide5.xml"/><Relationship Id="rId4" Type="http://schemas.openxmlformats.org/officeDocument/2006/relationships/slide" Target="../slides/slide2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pic>
        <p:nvPicPr>
          <p:cNvPr id="3"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2520007"/>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解析答案的空白">
    <p:spTree>
      <p:nvGrpSpPr>
        <p:cNvPr id="1" name=""/>
        <p:cNvGrpSpPr/>
        <p:nvPr/>
      </p:nvGrpSpPr>
      <p:grpSpPr>
        <a:xfrm>
          <a:off x="0" y="0"/>
          <a:ext cx="0" cy="0"/>
          <a:chOff x="0" y="0"/>
          <a:chExt cx="0" cy="0"/>
        </a:xfrm>
      </p:grpSpPr>
      <p:sp>
        <p:nvSpPr>
          <p:cNvPr id="3" name="副标题 2"/>
          <p:cNvSpPr>
            <a:spLocks noGrp="1"/>
          </p:cNvSpPr>
          <p:nvPr>
            <p:ph type="subTitle" idx="1" hasCustomPrompt="1"/>
          </p:nvPr>
        </p:nvSpPr>
        <p:spPr>
          <a:xfrm>
            <a:off x="415037" y="1151855"/>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单击以编辑母版副标题样式</a:t>
            </a:r>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栏目链接">
    <p:spTree>
      <p:nvGrpSpPr>
        <p:cNvPr id="1" name=""/>
        <p:cNvGrpSpPr/>
        <p:nvPr/>
      </p:nvGrpSpPr>
      <p:grpSpPr>
        <a:xfrm>
          <a:off x="0" y="0"/>
          <a:ext cx="0" cy="0"/>
          <a:chOff x="0" y="0"/>
          <a:chExt cx="0" cy="0"/>
        </a:xfrm>
      </p:grpSpPr>
      <p:sp>
        <p:nvSpPr>
          <p:cNvPr id="6" name="文本占位符 5"/>
          <p:cNvSpPr>
            <a:spLocks noGrp="1"/>
          </p:cNvSpPr>
          <p:nvPr>
            <p:ph type="body" sz="quarter" idx="10"/>
          </p:nvPr>
        </p:nvSpPr>
        <p:spPr>
          <a:xfrm>
            <a:off x="271037" y="2905326"/>
            <a:ext cx="10980000" cy="664862"/>
          </a:xfrm>
          <a:prstGeom prst="rect">
            <a:avLst/>
          </a:prstGeom>
        </p:spPr>
        <p:txBody>
          <a:bodyPr anchor="ctr" anchorCtr="0">
            <a:spAutoFit/>
          </a:bodyPr>
          <a:lstStyle>
            <a:lvl1pPr marL="0" indent="0" algn="just" eaLnBrk="1">
              <a:lnSpc>
                <a:spcPct val="150000"/>
              </a:lnSpc>
              <a:spcBef>
                <a:spcPts val="0"/>
              </a:spcBef>
              <a:buNone/>
              <a:tabLst>
                <a:tab pos="5255895" algn="l"/>
              </a:tabLst>
              <a:defRPr sz="2800" b="1"/>
            </a:lvl1pPr>
            <a:lvl2pPr>
              <a:defRPr sz="2800" b="1"/>
            </a:lvl2pPr>
            <a:lvl3pPr>
              <a:defRPr sz="2800" b="1"/>
            </a:lvl3pPr>
            <a:lvl4pPr>
              <a:defRPr sz="2800" b="1"/>
            </a:lvl4pPr>
            <a:lvl5pPr>
              <a:defRPr sz="2800" b="1"/>
            </a:lvl5pPr>
          </a:lstStyle>
          <a:p>
            <a:pPr lvl="0"/>
            <a:r>
              <a:rPr lang="zh-CN" altLang="en-US" dirty="0"/>
              <a:t>单击此处编辑母版文本样式</a:t>
            </a:r>
          </a:p>
        </p:txBody>
      </p:sp>
    </p:spTree>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sp>
        <p:nvSpPr>
          <p:cNvPr id="3" name="平行四边形 2"/>
          <p:cNvSpPr/>
          <p:nvPr userDrawn="1"/>
        </p:nvSpPr>
        <p:spPr>
          <a:xfrm>
            <a:off x="7636" y="-4233"/>
            <a:ext cx="11522075" cy="1557338"/>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4" name="TextBox 31"/>
          <p:cNvSpPr txBox="1">
            <a:spLocks noChangeArrowheads="1"/>
          </p:cNvSpPr>
          <p:nvPr userDrawn="1"/>
        </p:nvSpPr>
        <p:spPr bwMode="auto">
          <a:xfrm>
            <a:off x="684213" y="131763"/>
            <a:ext cx="619283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zh-CN" altLang="en-US" sz="1600">
                <a:solidFill>
                  <a:srgbClr val="F2F2F2"/>
                </a:solidFill>
                <a:latin typeface="微软雅黑" panose="020B0503020204020204" pitchFamily="34" charset="-122"/>
                <a:ea typeface="微软雅黑" panose="020B0503020204020204" pitchFamily="34" charset="-122"/>
              </a:rPr>
              <a:t>板块一　古代世界的文明</a:t>
            </a:r>
          </a:p>
        </p:txBody>
      </p:sp>
      <p:pic>
        <p:nvPicPr>
          <p:cNvPr id="5"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1655911"/>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1"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解析答案的空白">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132244"/>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1"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识记基础知识">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795655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问题式预习</a:t>
            </a:r>
          </a:p>
        </p:txBody>
      </p:sp>
      <p:sp>
        <p:nvSpPr>
          <p:cNvPr id="5" name="圆角矩形 6">
            <a:hlinkClick r:id="rId3" action="ppaction://hlinksldjump"/>
          </p:cNvPr>
          <p:cNvSpPr>
            <a:spLocks noChangeArrowheads="1"/>
          </p:cNvSpPr>
          <p:nvPr userDrawn="1"/>
        </p:nvSpPr>
        <p:spPr bwMode="auto">
          <a:xfrm>
            <a:off x="90376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p>
        </p:txBody>
      </p:sp>
      <p:sp>
        <p:nvSpPr>
          <p:cNvPr id="6" name="圆角矩形 7">
            <a:hlinkClick r:id="rId4" action="ppaction://hlinksldjump"/>
          </p:cNvPr>
          <p:cNvSpPr>
            <a:spLocks noChangeArrowheads="1"/>
          </p:cNvSpPr>
          <p:nvPr userDrawn="1"/>
        </p:nvSpPr>
        <p:spPr bwMode="auto">
          <a:xfrm>
            <a:off x="101171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阅读主题素材">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吟诵国学经典">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90376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p>
        </p:txBody>
      </p:sp>
      <p:sp>
        <p:nvSpPr>
          <p:cNvPr id="5" name="圆角矩形 6">
            <a:hlinkClick r:id="rId3" action="ppaction://hlinksldjump"/>
          </p:cNvPr>
          <p:cNvSpPr>
            <a:spLocks noChangeArrowheads="1"/>
          </p:cNvSpPr>
          <p:nvPr userDrawn="1"/>
        </p:nvSpPr>
        <p:spPr bwMode="auto">
          <a:xfrm>
            <a:off x="101171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p>
        </p:txBody>
      </p:sp>
      <p:sp>
        <p:nvSpPr>
          <p:cNvPr id="6" name="圆角矩形 7">
            <a:hlinkClick r:id="rId4" action="ppaction://hlinksldjump"/>
          </p:cNvPr>
          <p:cNvSpPr>
            <a:spLocks noChangeArrowheads="1"/>
          </p:cNvSpPr>
          <p:nvPr userDrawn="1"/>
        </p:nvSpPr>
        <p:spPr bwMode="auto">
          <a:xfrm>
            <a:off x="7956550"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问题式预习</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主预习任务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7">
            <a:hlinkClick r:id="rId3" action="ppaction://hlinksldjump"/>
          </p:cNvPr>
          <p:cNvSpPr>
            <a:spLocks noChangeArrowheads="1"/>
          </p:cNvSpPr>
          <p:nvPr userDrawn="1"/>
        </p:nvSpPr>
        <p:spPr bwMode="auto">
          <a:xfrm>
            <a:off x="6799263"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阅读鉴赏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拓展运用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9">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9" name="圆角矩形 10">
            <a:hlinkClick r:id="rId3" action="ppaction://hlinksldjump"/>
          </p:cNvPr>
          <p:cNvSpPr>
            <a:spLocks noChangeArrowheads="1"/>
          </p:cNvSpPr>
          <p:nvPr userDrawn="1"/>
        </p:nvSpPr>
        <p:spPr bwMode="auto">
          <a:xfrm>
            <a:off x="89995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文本对应练">
    <p:spTree>
      <p:nvGrpSpPr>
        <p:cNvPr id="1" name=""/>
        <p:cNvGrpSpPr/>
        <p:nvPr/>
      </p:nvGrpSpPr>
      <p:grpSpPr>
        <a:xfrm>
          <a:off x="0" y="0"/>
          <a:ext cx="0" cy="0"/>
          <a:chOff x="0" y="0"/>
          <a:chExt cx="0" cy="0"/>
        </a:xfrm>
      </p:grpSpPr>
      <p:sp>
        <p:nvSpPr>
          <p:cNvPr id="3" name="圆角矩形 4">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4" name="圆角矩形 5">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6">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7">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8">
            <a:hlinkClick r:id="rId3" action="ppaction://hlinksldjump"/>
          </p:cNvPr>
          <p:cNvSpPr>
            <a:spLocks noChangeArrowheads="1"/>
          </p:cNvSpPr>
          <p:nvPr userDrawn="1"/>
        </p:nvSpPr>
        <p:spPr bwMode="auto">
          <a:xfrm>
            <a:off x="89995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9" name="圆角矩形 9">
            <a:hlinkClick r:id="rId4" action="ppaction://hlinksldjump"/>
          </p:cNvPr>
          <p:cNvSpPr>
            <a:spLocks noChangeArrowheads="1"/>
          </p:cNvSpPr>
          <p:nvPr userDrawn="1"/>
        </p:nvSpPr>
        <p:spPr bwMode="auto">
          <a:xfrm>
            <a:off x="10099675"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10" name="圆角矩形 10">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5" name="副标题 2"/>
          <p:cNvSpPr>
            <a:spLocks noGrp="1"/>
          </p:cNvSpPr>
          <p:nvPr>
            <p:ph type="subTitle" idx="1"/>
          </p:nvPr>
        </p:nvSpPr>
        <p:spPr>
          <a:xfrm>
            <a:off x="415037" y="791815"/>
            <a:ext cx="10692000" cy="695575"/>
          </a:xfrm>
          <a:prstGeom prst="rect">
            <a:avLst/>
          </a:prstGeom>
        </p:spPr>
        <p:txBody>
          <a:bodyPr>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0"/>
            <a:ext cx="8229600" cy="4526280"/>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111125"/>
            <a:ext cx="66976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zh-CN" altLang="en-US" sz="1400" b="1">
                <a:solidFill>
                  <a:srgbClr val="C0472D"/>
                </a:solidFill>
                <a:latin typeface="微软雅黑" panose="020B0503020204020204" pitchFamily="34" charset="-122"/>
                <a:ea typeface="微软雅黑" panose="020B0503020204020204" pitchFamily="34" charset="-122"/>
              </a:rPr>
              <a:t>板块一　古代世界的文明</a:t>
            </a:r>
          </a:p>
        </p:txBody>
      </p:sp>
      <p:pic>
        <p:nvPicPr>
          <p:cNvPr id="1028" name="图片 3"/>
          <p:cNvPicPr>
            <a:picLocks noChangeAspect="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anose="020B0604020202020204"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anose="020B0604020202020204"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anose="020B0604020202020204" pitchFamily="34" charset="0"/>
        <a:buChar char="•"/>
        <a:defRPr sz="1900" kern="1200">
          <a:solidFill>
            <a:schemeClr val="tx1"/>
          </a:solidFill>
          <a:latin typeface="+mn-lt"/>
          <a:ea typeface="+mn-ea"/>
          <a:cs typeface="+mn-cs"/>
        </a:defRPr>
      </a:lvl3pPr>
      <a:lvl4pPr marL="1513205" indent="-217805"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4pPr>
      <a:lvl5pPr marL="1945005" indent="-215900"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2" r:id="rId1"/>
    <p:sldLayoutId id="2147483663" r:id="rId2"/>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image" Target="../media/image3.pn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notesSlide" Target="../notesSlides/notesSlide1.xml"/><Relationship Id="rId5" Type="http://schemas.openxmlformats.org/officeDocument/2006/relationships/tags" Target="../tags/tag6.xml"/><Relationship Id="rId10" Type="http://schemas.openxmlformats.org/officeDocument/2006/relationships/slideLayout" Target="../slideLayouts/slideLayout9.xml"/><Relationship Id="rId4" Type="http://schemas.openxmlformats.org/officeDocument/2006/relationships/tags" Target="../tags/tag5.xml"/><Relationship Id="rId9" Type="http://schemas.openxmlformats.org/officeDocument/2006/relationships/tags" Target="../tags/tag10.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tags" Target="../tags/tag14.xml"/><Relationship Id="rId5" Type="http://schemas.openxmlformats.org/officeDocument/2006/relationships/notesSlide" Target="../notesSlides/notesSlide6.xml"/><Relationship Id="rId4"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3.xml"/><Relationship Id="rId5" Type="http://schemas.openxmlformats.org/officeDocument/2006/relationships/image" Target="../media/image7.png"/><Relationship Id="rId4" Type="http://schemas.openxmlformats.org/officeDocument/2006/relationships/image" Target="../media/image6.png"/></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tags" Target="../tags/tag11.xml"/><Relationship Id="rId5" Type="http://schemas.openxmlformats.org/officeDocument/2006/relationships/notesSlide" Target="../notesSlides/notesSlide2.xml"/><Relationship Id="rId4"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2.xml"/><Relationship Id="rId1" Type="http://schemas.openxmlformats.org/officeDocument/2006/relationships/tags" Target="../tags/tag17.xml"/><Relationship Id="rId6" Type="http://schemas.openxmlformats.org/officeDocument/2006/relationships/image" Target="../media/image11.png"/><Relationship Id="rId5" Type="http://schemas.openxmlformats.org/officeDocument/2006/relationships/hyperlink" Target="../3.&#37197;&#22871;&#32451;&#20064;&#39064;/&#21333;&#20803;&#27979;&#35797;&#21367;/01%20&#21333;&#20803;&#27979;&#35797;&#21367;(&#19968;).docx" TargetMode="External"/><Relationship Id="rId4" Type="http://schemas.openxmlformats.org/officeDocument/2006/relationships/hyperlink" Target="../3.&#37197;&#22871;&#32451;&#20064;&#39064;/&#21333;&#20803;&#36136;&#37327;&#35780;&#20272;/01%20&#21333;&#20803;&#36136;&#37327;&#35780;&#20272;(&#19968;).docx"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12">
            <a:extLst>
              <a:ext uri="{28A0092B-C50C-407E-A947-70E740481C1C}">
                <a14:useLocalDpi xmlns:a14="http://schemas.microsoft.com/office/drawing/2010/main" val="0"/>
              </a:ext>
            </a:extLst>
          </a:blip>
          <a:srcRect t="24451"/>
          <a:stretch>
            <a:fillRect/>
          </a:stretch>
        </p:blipFill>
        <p:spPr>
          <a:xfrm>
            <a:off x="-29757" y="0"/>
            <a:ext cx="11561992" cy="4895726"/>
          </a:xfrm>
          <a:prstGeom prst="rect">
            <a:avLst/>
          </a:prstGeom>
        </p:spPr>
      </p:pic>
      <p:sp>
        <p:nvSpPr>
          <p:cNvPr id="12" name="矩形 11"/>
          <p:cNvSpPr/>
          <p:nvPr>
            <p:custDataLst>
              <p:tags r:id="rId1"/>
            </p:custDataLst>
          </p:nvPr>
        </p:nvSpPr>
        <p:spPr>
          <a:xfrm>
            <a:off x="0" y="3450086"/>
            <a:ext cx="3780790" cy="1515110"/>
          </a:xfrm>
          <a:prstGeom prst="rect">
            <a:avLst/>
          </a:prstGeom>
          <a:solidFill>
            <a:schemeClr val="accent4">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13" name="矩形 12"/>
          <p:cNvSpPr/>
          <p:nvPr>
            <p:custDataLst>
              <p:tags r:id="rId2"/>
            </p:custDataLst>
          </p:nvPr>
        </p:nvSpPr>
        <p:spPr>
          <a:xfrm>
            <a:off x="3780790" y="3458341"/>
            <a:ext cx="7751445" cy="1515110"/>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文本框 15"/>
          <p:cNvSpPr txBox="1"/>
          <p:nvPr>
            <p:custDataLst>
              <p:tags r:id="rId3"/>
            </p:custDataLst>
          </p:nvPr>
        </p:nvSpPr>
        <p:spPr>
          <a:xfrm>
            <a:off x="502920" y="3890141"/>
            <a:ext cx="3032125" cy="559435"/>
          </a:xfrm>
          <a:prstGeom prst="rect">
            <a:avLst/>
          </a:prstGeom>
          <a:noFill/>
        </p:spPr>
        <p:txBody>
          <a:bodyPr wrap="square" rtlCol="0">
            <a:noAutofit/>
          </a:bodyPr>
          <a:lstStyle/>
          <a:p>
            <a:pPr marL="0" marR="0" lvl="0" indent="0" algn="l" defTabSz="91313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复习任务群一</a:t>
            </a:r>
          </a:p>
        </p:txBody>
      </p:sp>
      <p:sp>
        <p:nvSpPr>
          <p:cNvPr id="15" name="矩形 5"/>
          <p:cNvSpPr/>
          <p:nvPr>
            <p:custDataLst>
              <p:tags r:id="rId4"/>
            </p:custDataLst>
          </p:nvPr>
        </p:nvSpPr>
        <p:spPr>
          <a:xfrm>
            <a:off x="4003040" y="3548511"/>
            <a:ext cx="7329170" cy="1267460"/>
          </a:xfrm>
          <a:prstGeom prst="rect">
            <a:avLst/>
          </a:prstGeom>
          <a:noFill/>
          <a:ln w="9525">
            <a:noFill/>
          </a:ln>
        </p:spPr>
        <p:txBody>
          <a:bodyPr wrap="square" lIns="86411" tIns="43205" rIns="86411" bIns="43205">
            <a:spAutoFit/>
          </a:bodyPr>
          <a:lstStyle/>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1" i="0" u="none" strike="noStrike" kern="1200" cap="none" spc="0" normalizeH="0" baseline="0" noProof="0">
                <a:ln>
                  <a:noFill/>
                </a:ln>
                <a:solidFill>
                  <a:srgbClr val="5B9BD5">
                    <a:lumMod val="50000"/>
                  </a:srgbClr>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现代文阅读Ⅰ</a:t>
            </a:r>
          </a:p>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把握共性之“新”　打通应考之“脉”</a:t>
            </a:r>
          </a:p>
        </p:txBody>
      </p:sp>
      <p:sp>
        <p:nvSpPr>
          <p:cNvPr id="16" name="梯形 15"/>
          <p:cNvSpPr/>
          <p:nvPr>
            <p:custDataLst>
              <p:tags r:id="rId5"/>
            </p:custDataLst>
          </p:nvPr>
        </p:nvSpPr>
        <p:spPr>
          <a:xfrm>
            <a:off x="1512565" y="2913110"/>
            <a:ext cx="8604956" cy="1515109"/>
          </a:xfrm>
          <a:prstGeom prst="trapezoid">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9" name="矩形 5"/>
          <p:cNvSpPr/>
          <p:nvPr>
            <p:custDataLst>
              <p:tags r:id="rId6"/>
            </p:custDataLst>
          </p:nvPr>
        </p:nvSpPr>
        <p:spPr>
          <a:xfrm>
            <a:off x="-4962" y="4754899"/>
            <a:ext cx="11522074" cy="628108"/>
          </a:xfrm>
          <a:prstGeom prst="rect">
            <a:avLst/>
          </a:prstGeom>
          <a:noFill/>
          <a:ln w="9525">
            <a:noFill/>
          </a:ln>
        </p:spPr>
        <p:txBody>
          <a:bodyPr wrap="square" lIns="86411" tIns="43205" rIns="86411" bIns="43205">
            <a:spAutoFit/>
          </a:bodyPr>
          <a:lstStyle/>
          <a:p>
            <a:pPr marL="0" marR="0" lvl="0" indent="0" algn="ctr" defTabSz="862330" rtl="0" eaLnBrk="1" fontAlgn="base" latinLnBrk="0" hangingPunct="1">
              <a:lnSpc>
                <a:spcPct val="120000"/>
              </a:lnSpc>
              <a:spcBef>
                <a:spcPct val="0"/>
              </a:spcBef>
              <a:spcAft>
                <a:spcPct val="0"/>
              </a:spcAft>
              <a:buClrTx/>
              <a:buSzTx/>
              <a:buFontTx/>
              <a:buNone/>
              <a:tabLst>
                <a:tab pos="2595880" algn="l"/>
              </a:tabLst>
              <a:defRPr/>
            </a:pPr>
            <a:r>
              <a:rPr kumimoji="0" lang="zh-CN" altLang="en-US"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第</a:t>
            </a:r>
            <a:r>
              <a:rPr kumimoji="0" lang="en-US" altLang="zh-CN"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kumimoji="0" lang="zh-CN" altLang="en-US"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课时   </a:t>
            </a:r>
            <a:r>
              <a:rPr lang="zh-CN" altLang="en-US" sz="3200" b="1" dirty="0">
                <a:solidFill>
                  <a:prstClr val="white"/>
                </a:solidFill>
                <a:latin typeface="微软雅黑" panose="020B0503020204020204" pitchFamily="34" charset="-122"/>
                <a:ea typeface="微软雅黑" panose="020B0503020204020204" pitchFamily="34" charset="-122"/>
                <a:cs typeface="微软雅黑" panose="020B0503020204020204" pitchFamily="34" charset="-122"/>
              </a:rPr>
              <a:t>反应热  焓变（基础课）</a:t>
            </a:r>
            <a:endParaRPr kumimoji="0" sz="3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 name="平行四边形 21"/>
          <p:cNvSpPr/>
          <p:nvPr/>
        </p:nvSpPr>
        <p:spPr>
          <a:xfrm>
            <a:off x="-29757" y="3600127"/>
            <a:ext cx="11561992" cy="2880048"/>
          </a:xfrm>
          <a:prstGeom prst="parallelogram">
            <a:avLst>
              <a:gd name="adj" fmla="val 0"/>
            </a:avLst>
          </a:prstGeom>
          <a:gradFill flip="none" rotWithShape="1">
            <a:gsLst>
              <a:gs pos="24000">
                <a:srgbClr val="0070C0"/>
              </a:gs>
              <a:gs pos="100000">
                <a:schemeClr val="accent6">
                  <a:lumMod val="60000"/>
                  <a:lumOff val="4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23" name="梯形 22"/>
          <p:cNvSpPr/>
          <p:nvPr>
            <p:custDataLst>
              <p:tags r:id="rId7"/>
            </p:custDataLst>
          </p:nvPr>
        </p:nvSpPr>
        <p:spPr>
          <a:xfrm flipV="1">
            <a:off x="1908181" y="2913109"/>
            <a:ext cx="7806055" cy="1341119"/>
          </a:xfrm>
          <a:prstGeom prst="trapezoid">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4" name="文本框 28"/>
          <p:cNvSpPr txBox="1"/>
          <p:nvPr>
            <p:custDataLst>
              <p:tags r:id="rId8"/>
            </p:custDataLst>
          </p:nvPr>
        </p:nvSpPr>
        <p:spPr>
          <a:xfrm>
            <a:off x="1945037" y="3151529"/>
            <a:ext cx="7714369" cy="743986"/>
          </a:xfrm>
          <a:prstGeom prst="rect">
            <a:avLst/>
          </a:prstGeom>
          <a:noFill/>
        </p:spPr>
        <p:txBody>
          <a:bodyPr wrap="square" rtlCol="0" anchor="ctr" anchorCtr="1">
            <a:spAutoFit/>
          </a:bodyPr>
          <a:lstStyle/>
          <a:p>
            <a:pPr algn="ctr">
              <a:lnSpc>
                <a:spcPct val="150000"/>
              </a:lnSpc>
              <a:defRPr/>
            </a:pPr>
            <a:r>
              <a:rPr lang="zh-CN" altLang="en-US" sz="32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板块一　古代世界的文明</a:t>
            </a:r>
          </a:p>
        </p:txBody>
      </p:sp>
      <p:sp>
        <p:nvSpPr>
          <p:cNvPr id="17" name="文本框 28"/>
          <p:cNvSpPr txBox="1"/>
          <p:nvPr>
            <p:custDataLst>
              <p:tags r:id="rId9"/>
            </p:custDataLst>
          </p:nvPr>
        </p:nvSpPr>
        <p:spPr>
          <a:xfrm>
            <a:off x="1945037" y="4715767"/>
            <a:ext cx="7714369" cy="825419"/>
          </a:xfrm>
          <a:prstGeom prst="rect">
            <a:avLst/>
          </a:prstGeom>
          <a:noFill/>
        </p:spPr>
        <p:txBody>
          <a:bodyPr wrap="square" rtlCol="0" anchor="ctr" anchorCtr="1">
            <a:spAutoFit/>
          </a:bodyPr>
          <a:lstStyle/>
          <a:p>
            <a:pPr algn="ctr">
              <a:lnSpc>
                <a:spcPct val="150000"/>
              </a:lnSpc>
              <a:defRPr/>
            </a:pPr>
            <a:r>
              <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迁移应用　重构拓展</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637675"/>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【问题试答】</a:t>
            </a:r>
            <a:endParaRPr lang="zh-CN" altLang="zh-CN" sz="1050" kern="100" dirty="0">
              <a:latin typeface="宋体" panose="02010600030101010101" pitchFamily="2" charset="-122"/>
              <a:cs typeface="Courier New" panose="02070309020205020404" pitchFamily="49" charset="0"/>
            </a:endParaRPr>
          </a:p>
        </p:txBody>
      </p:sp>
      <p:sp>
        <p:nvSpPr>
          <p:cNvPr id="4" name="矩形 3"/>
          <p:cNvSpPr/>
          <p:nvPr/>
        </p:nvSpPr>
        <p:spPr>
          <a:xfrm>
            <a:off x="415037" y="1387040"/>
            <a:ext cx="10692000" cy="2576667"/>
          </a:xfrm>
          <a:prstGeom prst="rect">
            <a:avLst/>
          </a:prstGeom>
        </p:spPr>
        <p:txBody>
          <a:bodyPr wrap="square">
            <a:spAutoFit/>
          </a:bodyPr>
          <a:lstStyle/>
          <a:p>
            <a:pPr lvl="0" algn="just" hangingPunct="0">
              <a:lnSpc>
                <a:spcPct val="150000"/>
              </a:lnSpc>
              <a:spcAft>
                <a:spcPts val="0"/>
              </a:spcAft>
              <a:tabLst>
                <a:tab pos="4770755" algn="l"/>
              </a:tabLst>
            </a:pPr>
            <a:r>
              <a:rPr lang="zh-CN" altLang="zh-CN" b="1" kern="100" dirty="0">
                <a:ea typeface="黑体" panose="02010609060101010101" pitchFamily="49" charset="-122"/>
                <a:cs typeface="Times New Roman" panose="02020603050405020304" pitchFamily="18" charset="0"/>
              </a:rPr>
              <a:t>答案</a:t>
            </a:r>
            <a:r>
              <a:rPr lang="zh-CN" altLang="zh-CN" b="1" kern="100" dirty="0">
                <a:latin typeface="宋体" panose="02010600030101010101" pitchFamily="2" charset="-122"/>
                <a:cs typeface="Times New Roman" panose="02020603050405020304" pitchFamily="18" charset="0"/>
              </a:rPr>
              <a:t>：</a:t>
            </a:r>
            <a:r>
              <a:rPr lang="en-US" altLang="zh-CN" b="1" kern="100" dirty="0">
                <a:solidFill>
                  <a:schemeClr val="tx1"/>
                </a:solidFill>
                <a:cs typeface="Courier New" panose="02070309020205020404" pitchFamily="49" charset="0"/>
              </a:rPr>
              <a:t>(1)</a:t>
            </a:r>
            <a:r>
              <a:rPr lang="zh-CN" altLang="zh-CN" b="1" kern="100" dirty="0">
                <a:solidFill>
                  <a:schemeClr val="tx1"/>
                </a:solidFill>
                <a:cs typeface="Times New Roman" panose="02020603050405020304" pitchFamily="18" charset="0"/>
              </a:rPr>
              <a:t>共同点</a:t>
            </a:r>
            <a:r>
              <a:rPr lang="zh-CN"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cs typeface="Times New Roman" panose="02020603050405020304" pitchFamily="18" charset="0"/>
              </a:rPr>
              <a:t>驿站分布范围广；信息传递速度快；注重对驿站的管理和维护；驿站使用受统治者管控。</a:t>
            </a:r>
            <a:endParaRPr lang="en-US" altLang="zh-CN" b="1" kern="100" dirty="0">
              <a:solidFill>
                <a:schemeClr val="tx1"/>
              </a:solidFill>
              <a:cs typeface="Times New Roman" panose="02020603050405020304" pitchFamily="18" charset="0"/>
            </a:endParaRPr>
          </a:p>
          <a:p>
            <a:pPr lvl="0" algn="just" hangingPunct="0">
              <a:lnSpc>
                <a:spcPct val="150000"/>
              </a:lnSpc>
              <a:spcAft>
                <a:spcPts val="0"/>
              </a:spcAft>
              <a:tabLst>
                <a:tab pos="4770755" algn="l"/>
              </a:tabLst>
            </a:pPr>
            <a:r>
              <a:rPr lang="en-US" altLang="zh-CN" b="1" kern="100" dirty="0">
                <a:solidFill>
                  <a:prstClr val="black"/>
                </a:solidFill>
                <a:cs typeface="Courier New" panose="02070309020205020404" pitchFamily="49" charset="0"/>
              </a:rPr>
              <a:t>(2)</a:t>
            </a:r>
            <a:r>
              <a:rPr lang="zh-CN" altLang="zh-CN" b="1" kern="100" dirty="0">
                <a:solidFill>
                  <a:prstClr val="black"/>
                </a:solidFill>
                <a:cs typeface="Times New Roman" panose="02020603050405020304" pitchFamily="18" charset="0"/>
              </a:rPr>
              <a:t>意义</a:t>
            </a:r>
            <a:r>
              <a:rPr lang="zh-CN" altLang="zh-CN" b="1" kern="100" dirty="0">
                <a:solidFill>
                  <a:prstClr val="black"/>
                </a:solidFill>
                <a:latin typeface="宋体" panose="02010600030101010101" pitchFamily="2" charset="-122"/>
                <a:cs typeface="Times New Roman" panose="02020603050405020304" pitchFamily="18" charset="0"/>
              </a:rPr>
              <a:t>：</a:t>
            </a:r>
            <a:r>
              <a:rPr lang="zh-CN" altLang="zh-CN" b="1" kern="100" dirty="0">
                <a:solidFill>
                  <a:prstClr val="black"/>
                </a:solidFill>
                <a:cs typeface="Times New Roman" panose="02020603050405020304" pitchFamily="18" charset="0"/>
              </a:rPr>
              <a:t>加速了信息传递；增强了帝国的控制力，巩固了统治；加强了不同地区的经济联系，有利于经济发展；促进了文化交流。</a:t>
            </a:r>
            <a:endParaRPr lang="zh-CN" altLang="zh-CN" sz="1050" kern="100" dirty="0">
              <a:solidFill>
                <a:prstClr val="black"/>
              </a:solidFill>
              <a:latin typeface="宋体" panose="02010600030101010101" pitchFamily="2" charset="-122"/>
              <a:cs typeface="Courier New" panose="02070309020205020404" pitchFamily="49" charset="0"/>
            </a:endParaRP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125" y="1149350"/>
            <a:ext cx="2476500"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矩形 4"/>
          <p:cNvSpPr/>
          <p:nvPr/>
        </p:nvSpPr>
        <p:spPr>
          <a:xfrm>
            <a:off x="422275" y="469662"/>
            <a:ext cx="10702925" cy="738664"/>
          </a:xfrm>
          <a:prstGeom prst="rect">
            <a:avLst/>
          </a:prstGeom>
        </p:spPr>
        <p:txBody>
          <a:bodyPr anchor="ctr" anchorCtr="1">
            <a:spAutoFit/>
          </a:bodyPr>
          <a:lstStyle/>
          <a:p>
            <a:pPr algn="ctr" eaLnBrk="0" hangingPunct="0">
              <a:lnSpc>
                <a:spcPct val="150000"/>
              </a:lnSpc>
              <a:spcAft>
                <a:spcPts val="0"/>
              </a:spcAft>
              <a:tabLst>
                <a:tab pos="4800600" algn="l"/>
                <a:tab pos="10401300" algn="r"/>
              </a:tabLst>
              <a:defRPr/>
            </a:pPr>
            <a:r>
              <a:rPr lang="zh-CN" altLang="en-US" b="1" kern="100" dirty="0">
                <a:solidFill>
                  <a:schemeClr val="tx1"/>
                </a:solidFill>
                <a:ea typeface="黑体" panose="02010609060101010101" pitchFamily="49" charset="-122"/>
                <a:cs typeface="Times New Roman" panose="02020603050405020304" pitchFamily="18" charset="0"/>
              </a:rPr>
              <a:t>活动二     中古时期的世界</a:t>
            </a:r>
            <a:endParaRPr lang="zh-CN" altLang="en-US" sz="1050" b="1" kern="100" dirty="0">
              <a:solidFill>
                <a:schemeClr val="tx1"/>
              </a:solidFill>
              <a:latin typeface="等线" panose="02010600030101010101" pitchFamily="2" charset="-122"/>
              <a:ea typeface="黑体" panose="02010609060101010101" pitchFamily="49" charset="-122"/>
              <a:cs typeface="Times New Roman" panose="02020603050405020304" pitchFamily="18" charset="0"/>
            </a:endParaRPr>
          </a:p>
        </p:txBody>
      </p:sp>
      <p:sp>
        <p:nvSpPr>
          <p:cNvPr id="4" name="副标题 3"/>
          <p:cNvSpPr>
            <a:spLocks noGrp="1"/>
          </p:cNvSpPr>
          <p:nvPr>
            <p:ph type="subTitle" idx="1"/>
          </p:nvPr>
        </p:nvSpPr>
        <p:spPr>
          <a:xfrm>
            <a:off x="415037" y="1752424"/>
            <a:ext cx="10692000" cy="4616648"/>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材料一</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　中</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古时期</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西欧流传着</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这些俗</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语</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我的附庸的附庸不是我的附庸；没有无领主的土地。</a:t>
            </a:r>
            <a:endParaRPr lang="en-US" altLang="zh-CN" kern="100" dirty="0">
              <a:latin typeface="Times New Roman" panose="02020603050405020304" pitchFamily="18" charset="0"/>
              <a:ea typeface="华文楷体" panose="02010600040101010101" pitchFamily="2" charset="-122"/>
              <a:cs typeface="Times New Roman" panose="02020603050405020304" pitchFamily="18" charset="0"/>
            </a:endParaRPr>
          </a:p>
          <a:p>
            <a:pPr algn="r" hangingPunct="0">
              <a:lnSpc>
                <a:spcPct val="150000"/>
              </a:lnSpc>
              <a:spcAft>
                <a:spcPts val="0"/>
              </a:spcAft>
              <a:tabLst>
                <a:tab pos="4770755" algn="l"/>
              </a:tabLst>
            </a:pP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摘编自马克垚《世界文明史</a:t>
            </a: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上</a:t>
            </a: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材料二</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　公元</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6</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世纪下半叶，</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日本</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圣德太子派遣大量使节出使中国，全面学习中国先进文化和政治</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经济制度。</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646</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年，日本统治者任命一些中国归来的留学生，针对日本的政治</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经济进行一系列改革，改革内容大部分是对中国唐朝政治</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经济制度的模仿。</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546694"/>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材料三</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　巴格达城的码头，有好几英里长，那里停泊着几百艘各式各样的船只，有战舰和游艇，有中国大船</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市场上有从中国运来的瓷器</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丝绸和麝香；从印度和马来群岛运来的香料</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矿物和染料；从中亚细亚</a:t>
            </a:r>
            <a:r>
              <a:rPr lang="en-US" altLang="zh-CN" kern="100" dirty="0">
                <a:latin typeface="Times New Roman" panose="02020603050405020304" pitchFamily="18" charset="0"/>
                <a:ea typeface="华文楷体" panose="0201060004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运来的红宝石</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青金石</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织造品和奴隶；从斯堪的纳维亚和俄罗斯运来的蜂蜜</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黄蜡</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毛皮和白奴；从非洲东部运来的象牙</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金粉和黑奴。</a:t>
            </a:r>
            <a:endParaRPr lang="en-US" altLang="zh-CN" kern="100" dirty="0">
              <a:latin typeface="Times New Roman" panose="02020603050405020304" pitchFamily="18" charset="0"/>
              <a:ea typeface="华文楷体" panose="02010600040101010101" pitchFamily="2" charset="-122"/>
              <a:cs typeface="Times New Roman" panose="02020603050405020304" pitchFamily="18" charset="0"/>
            </a:endParaRPr>
          </a:p>
          <a:p>
            <a:pPr algn="r" hangingPunct="0">
              <a:lnSpc>
                <a:spcPct val="150000"/>
              </a:lnSpc>
              <a:spcAft>
                <a:spcPts val="0"/>
              </a:spcAft>
              <a:tabLst>
                <a:tab pos="4770755" algn="l"/>
              </a:tabLst>
            </a:pP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摘编自菲利浦</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希提《阿拉伯通史》</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869329"/>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【问题迁移】</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spc="-100" dirty="0">
                <a:latin typeface="Times New Roman" panose="02020603050405020304" pitchFamily="18" charset="0"/>
                <a:cs typeface="Courier New" panose="02070309020205020404" pitchFamily="49" charset="0"/>
              </a:rPr>
              <a:t>(1)</a:t>
            </a:r>
            <a:r>
              <a:rPr lang="zh-CN" altLang="zh-CN" kern="100" spc="-100" dirty="0">
                <a:latin typeface="Times New Roman" panose="02020603050405020304" pitchFamily="18" charset="0"/>
                <a:cs typeface="Times New Roman" panose="02020603050405020304" pitchFamily="18" charset="0"/>
              </a:rPr>
              <a:t>根据材料一并结合所学知识，指出中古时期西欧社会的基本特征。</a:t>
            </a:r>
            <a:endParaRPr lang="zh-CN" altLang="zh-CN" sz="1050" kern="100" spc="-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根据材料二指出当时的日本对待外来文化的态度，并说说这种态度对日本历史产生的影响。</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(3)</a:t>
            </a:r>
            <a:r>
              <a:rPr lang="zh-CN" altLang="zh-CN" kern="100" dirty="0">
                <a:latin typeface="Times New Roman" panose="02020603050405020304" pitchFamily="18" charset="0"/>
                <a:cs typeface="Times New Roman" panose="02020603050405020304" pitchFamily="18" charset="0"/>
              </a:rPr>
              <a:t>根据材料三并结合所学知识，概括阿拉伯帝国在沟通世界贸易中的作用。</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085303"/>
          </a:xfrm>
        </p:spPr>
        <p:txBody>
          <a:bodyPr/>
          <a:lstStyle/>
          <a:p>
            <a:pPr algn="just" hangingPunct="0">
              <a:lnSpc>
                <a:spcPct val="13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【迁移分析】</a:t>
            </a:r>
            <a:endParaRPr lang="zh-CN" altLang="zh-CN" sz="1050" kern="100" dirty="0">
              <a:latin typeface="宋体" panose="02010600030101010101" pitchFamily="2" charset="-122"/>
              <a:cs typeface="Courier New" panose="02070309020205020404" pitchFamily="49" charset="0"/>
            </a:endParaRPr>
          </a:p>
          <a:p>
            <a:pPr lvl="0" algn="just" defTabSz="913130" fontAlgn="base" hangingPunct="0">
              <a:lnSpc>
                <a:spcPct val="130000"/>
              </a:lnSpc>
              <a:spcBef>
                <a:spcPct val="0"/>
              </a:spcBef>
              <a:spcAft>
                <a:spcPts val="0"/>
              </a:spcAft>
              <a:tabLst>
                <a:tab pos="4770755" algn="l"/>
              </a:tabLst>
            </a:pPr>
            <a:r>
              <a:rPr lang="en-US" altLang="zh-CN" dirty="0">
                <a:latin typeface="Times New Roman" panose="02020603050405020304" pitchFamily="18" charset="0"/>
                <a:ea typeface="华文仿宋" panose="02010600040101010101" pitchFamily="2" charset="-122"/>
              </a:rPr>
              <a:t>(1)</a:t>
            </a:r>
            <a:r>
              <a:rPr lang="zh-CN" altLang="zh-CN" dirty="0">
                <a:latin typeface="Times New Roman" panose="02020603050405020304" pitchFamily="18" charset="0"/>
                <a:ea typeface="华文仿宋" panose="02010600040101010101" pitchFamily="2" charset="-122"/>
                <a:cs typeface="Times New Roman" panose="02020603050405020304" pitchFamily="18" charset="0"/>
              </a:rPr>
              <a:t>本问属于对基础知识的考查。根据材料一及所学知识可直接作答。</a:t>
            </a:r>
            <a:r>
              <a:rPr lang="en-US" altLang="zh-CN" dirty="0">
                <a:solidFill>
                  <a:prstClr val="black"/>
                </a:solidFill>
                <a:latin typeface="Times New Roman" panose="02020603050405020304" pitchFamily="18" charset="0"/>
                <a:ea typeface="华文仿宋" panose="02010600040101010101" pitchFamily="2" charset="-122"/>
              </a:rPr>
              <a:t>(2)</a:t>
            </a:r>
            <a:r>
              <a:rPr lang="zh-CN" altLang="zh-CN" dirty="0">
                <a:solidFill>
                  <a:prstClr val="black"/>
                </a:solidFill>
                <a:latin typeface="Times New Roman" panose="02020603050405020304" pitchFamily="18" charset="0"/>
                <a:ea typeface="华文仿宋" panose="02010600040101010101" pitchFamily="2" charset="-122"/>
                <a:cs typeface="Times New Roman" panose="02020603050405020304" pitchFamily="18" charset="0"/>
              </a:rPr>
              <a:t>根据材料二</a:t>
            </a:r>
            <a:r>
              <a:rPr lang="zh-CN" altLang="zh-CN" dirty="0">
                <a:solidFill>
                  <a:prstClr val="black"/>
                </a:solidFill>
                <a:latin typeface="Times New Roman" panose="02020603050405020304" pitchFamily="18" charset="0"/>
                <a:ea typeface="Times New Roman" panose="02020603050405020304" pitchFamily="18" charset="0"/>
              </a:rPr>
              <a:t> </a:t>
            </a:r>
            <a:r>
              <a:rPr lang="en-US" altLang="zh-CN" dirty="0">
                <a:solidFill>
                  <a:prstClr val="black"/>
                </a:solidFill>
                <a:latin typeface="宋体" panose="02010600030101010101" pitchFamily="2" charset="-122"/>
                <a:cs typeface="Times New Roman" panose="02020603050405020304" pitchFamily="18" charset="0"/>
              </a:rPr>
              <a:t>“</a:t>
            </a:r>
            <a:r>
              <a:rPr lang="zh-CN" altLang="zh-CN" dirty="0">
                <a:solidFill>
                  <a:prstClr val="black"/>
                </a:solidFill>
                <a:latin typeface="Times New Roman" panose="02020603050405020304" pitchFamily="18" charset="0"/>
                <a:ea typeface="华文仿宋" panose="02010600040101010101" pitchFamily="2" charset="-122"/>
                <a:cs typeface="Times New Roman" panose="02020603050405020304" pitchFamily="18" charset="0"/>
              </a:rPr>
              <a:t>全面学习中国先进文化和政治</a:t>
            </a:r>
            <a:r>
              <a:rPr lang="zh-CN" altLang="zh-CN" dirty="0">
                <a:solidFill>
                  <a:prstClr val="black"/>
                </a:solidFill>
                <a:latin typeface="Times New Roman" panose="02020603050405020304" pitchFamily="18" charset="0"/>
                <a:cs typeface="Times New Roman" panose="02020603050405020304" pitchFamily="18" charset="0"/>
              </a:rPr>
              <a:t>、</a:t>
            </a:r>
            <a:r>
              <a:rPr lang="zh-CN" altLang="zh-CN" dirty="0">
                <a:solidFill>
                  <a:prstClr val="black"/>
                </a:solidFill>
                <a:latin typeface="Times New Roman" panose="02020603050405020304" pitchFamily="18" charset="0"/>
                <a:ea typeface="华文仿宋" panose="02010600040101010101" pitchFamily="2" charset="-122"/>
                <a:cs typeface="Times New Roman" panose="02020603050405020304" pitchFamily="18" charset="0"/>
              </a:rPr>
              <a:t>经济制度</a:t>
            </a:r>
            <a:r>
              <a:rPr lang="en-US" altLang="zh-CN" dirty="0">
                <a:solidFill>
                  <a:prstClr val="black"/>
                </a:solidFill>
                <a:latin typeface="宋体" panose="02010600030101010101" pitchFamily="2" charset="-122"/>
                <a:cs typeface="Times New Roman" panose="02020603050405020304" pitchFamily="18" charset="0"/>
              </a:rPr>
              <a:t>”</a:t>
            </a:r>
            <a:r>
              <a:rPr lang="zh-CN" altLang="zh-CN" dirty="0">
                <a:solidFill>
                  <a:prstClr val="black"/>
                </a:solidFill>
                <a:latin typeface="Times New Roman" panose="02020603050405020304" pitchFamily="18" charset="0"/>
                <a:ea typeface="华文仿宋" panose="02010600040101010101" pitchFamily="2" charset="-122"/>
                <a:cs typeface="Times New Roman" panose="02020603050405020304" pitchFamily="18" charset="0"/>
              </a:rPr>
              <a:t>可知，日本学习中国的先进制度</a:t>
            </a:r>
            <a:r>
              <a:rPr lang="zh-CN" altLang="zh-CN" dirty="0">
                <a:solidFill>
                  <a:prstClr val="black"/>
                </a:solidFill>
                <a:latin typeface="Times New Roman" panose="02020603050405020304" pitchFamily="18" charset="0"/>
                <a:cs typeface="Times New Roman" panose="02020603050405020304" pitchFamily="18" charset="0"/>
              </a:rPr>
              <a:t>、</a:t>
            </a:r>
            <a:r>
              <a:rPr lang="zh-CN" altLang="zh-CN" dirty="0">
                <a:solidFill>
                  <a:prstClr val="black"/>
                </a:solidFill>
                <a:latin typeface="Times New Roman" panose="02020603050405020304" pitchFamily="18" charset="0"/>
                <a:ea typeface="Times New Roman" panose="02020603050405020304" pitchFamily="18" charset="0"/>
              </a:rPr>
              <a:t> </a:t>
            </a:r>
            <a:r>
              <a:rPr lang="zh-CN" altLang="zh-CN" dirty="0">
                <a:solidFill>
                  <a:prstClr val="black"/>
                </a:solidFill>
                <a:latin typeface="Times New Roman" panose="02020603050405020304" pitchFamily="18" charset="0"/>
                <a:ea typeface="华文仿宋" panose="02010600040101010101" pitchFamily="2" charset="-122"/>
                <a:cs typeface="Times New Roman" panose="02020603050405020304" pitchFamily="18" charset="0"/>
              </a:rPr>
              <a:t>文化，对外来文化持模仿态度；其影响结合所学知识作答即可。</a:t>
            </a:r>
            <a:r>
              <a:rPr lang="en-US" altLang="zh-CN" kern="100" dirty="0">
                <a:solidFill>
                  <a:prstClr val="black"/>
                </a:solidFill>
                <a:latin typeface="Times New Roman" panose="02020603050405020304" pitchFamily="18" charset="0"/>
                <a:ea typeface="华文仿宋" panose="02010600040101010101" pitchFamily="2" charset="-122"/>
                <a:cs typeface="Courier New" panose="02070309020205020404" pitchFamily="49" charset="0"/>
              </a:rPr>
              <a:t>(3)</a:t>
            </a:r>
            <a:r>
              <a:rPr lang="zh-CN" altLang="zh-CN" kern="100" dirty="0">
                <a:solidFill>
                  <a:prstClr val="black"/>
                </a:solidFill>
                <a:latin typeface="Times New Roman" panose="02020603050405020304" pitchFamily="18" charset="0"/>
                <a:ea typeface="华文仿宋" panose="02010600040101010101" pitchFamily="2" charset="-122"/>
                <a:cs typeface="Times New Roman" panose="02020603050405020304" pitchFamily="18" charset="0"/>
              </a:rPr>
              <a:t>根据材料三</a:t>
            </a:r>
            <a:r>
              <a:rPr lang="en-US" altLang="zh-CN" kern="100" dirty="0">
                <a:solidFill>
                  <a:prstClr val="black"/>
                </a:solidFill>
                <a:latin typeface="宋体" panose="02010600030101010101" pitchFamily="2" charset="-122"/>
                <a:cs typeface="Times New Roman" panose="02020603050405020304" pitchFamily="18" charset="0"/>
              </a:rPr>
              <a:t>“</a:t>
            </a:r>
            <a:r>
              <a:rPr lang="zh-CN" altLang="zh-CN" kern="100" dirty="0">
                <a:solidFill>
                  <a:prstClr val="black"/>
                </a:solidFill>
                <a:latin typeface="Times New Roman" panose="02020603050405020304" pitchFamily="18" charset="0"/>
                <a:ea typeface="华文仿宋" panose="02010600040101010101" pitchFamily="2" charset="-122"/>
                <a:cs typeface="Times New Roman" panose="02020603050405020304" pitchFamily="18" charset="0"/>
              </a:rPr>
              <a:t>巴格达城的码头，有好几英里长，那里停泊着几百艘各式各样的船只，有战舰和游艇，有中国大船</a:t>
            </a:r>
            <a:r>
              <a:rPr lang="zh-CN" altLang="zh-CN" kern="100" dirty="0">
                <a:solidFill>
                  <a:prstClr val="black"/>
                </a:solidFill>
                <a:latin typeface="宋体" panose="02010600030101010101" pitchFamily="2" charset="-122"/>
                <a:cs typeface="Times New Roman" panose="02020603050405020304" pitchFamily="18" charset="0"/>
              </a:rPr>
              <a:t>”</a:t>
            </a:r>
            <a:r>
              <a:rPr lang="zh-CN" altLang="zh-CN" kern="100" dirty="0">
                <a:solidFill>
                  <a:prstClr val="black"/>
                </a:solidFill>
                <a:latin typeface="Times New Roman" panose="02020603050405020304" pitchFamily="18" charset="0"/>
                <a:ea typeface="华文仿宋" panose="02010600040101010101" pitchFamily="2" charset="-122"/>
                <a:cs typeface="Times New Roman" panose="02020603050405020304" pitchFamily="18" charset="0"/>
              </a:rPr>
              <a:t>可知，阿拉伯帝国经济繁荣；材料三介绍了巴格达市场上来自世界各地的商品，这说明</a:t>
            </a:r>
            <a:r>
              <a:rPr lang="zh-CN" altLang="en-US" kern="100" dirty="0">
                <a:solidFill>
                  <a:prstClr val="black"/>
                </a:solidFill>
                <a:latin typeface="Times New Roman" panose="02020603050405020304" pitchFamily="18" charset="0"/>
                <a:ea typeface="华文仿宋" panose="02010600040101010101" pitchFamily="2" charset="-122"/>
                <a:cs typeface="Times New Roman" panose="02020603050405020304" pitchFamily="18" charset="0"/>
              </a:rPr>
              <a:t>阿拉伯帝国</a:t>
            </a:r>
            <a:r>
              <a:rPr lang="zh-CN" altLang="zh-CN" kern="100" dirty="0">
                <a:solidFill>
                  <a:prstClr val="black"/>
                </a:solidFill>
                <a:latin typeface="Times New Roman" panose="02020603050405020304" pitchFamily="18" charset="0"/>
                <a:ea typeface="华文仿宋" panose="02010600040101010101" pitchFamily="2" charset="-122"/>
                <a:cs typeface="Times New Roman" panose="02020603050405020304" pitchFamily="18" charset="0"/>
              </a:rPr>
              <a:t>连接</a:t>
            </a:r>
            <a:r>
              <a:rPr lang="zh-CN" altLang="en-US" kern="100" dirty="0">
                <a:solidFill>
                  <a:prstClr val="black"/>
                </a:solidFill>
                <a:latin typeface="Times New Roman" panose="02020603050405020304" pitchFamily="18" charset="0"/>
                <a:ea typeface="华文仿宋" panose="02010600040101010101" pitchFamily="2" charset="-122"/>
                <a:cs typeface="Times New Roman" panose="02020603050405020304" pitchFamily="18" charset="0"/>
              </a:rPr>
              <a:t>了</a:t>
            </a:r>
            <a:r>
              <a:rPr lang="zh-CN" altLang="zh-CN" kern="100" dirty="0">
                <a:solidFill>
                  <a:prstClr val="black"/>
                </a:solidFill>
                <a:latin typeface="Times New Roman" panose="02020603050405020304" pitchFamily="18" charset="0"/>
                <a:ea typeface="华文仿宋" panose="02010600040101010101" pitchFamily="2" charset="-122"/>
                <a:cs typeface="Times New Roman" panose="02020603050405020304" pitchFamily="18" charset="0"/>
              </a:rPr>
              <a:t>东西方商贸经济。</a:t>
            </a:r>
            <a:endParaRPr lang="zh-CN" altLang="zh-CN" sz="1050" b="0" kern="100" dirty="0">
              <a:solidFill>
                <a:prstClr val="black"/>
              </a:solidFill>
              <a:latin typeface="宋体" panose="02010600030101010101" pitchFamily="2" charset="-122"/>
              <a:cs typeface="Courier New" panose="02070309020205020404" pitchFamily="49" charset="0"/>
            </a:endParaRP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323987"/>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【问题试答】</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答案</a:t>
            </a:r>
            <a:r>
              <a:rPr lang="zh-CN" altLang="zh-CN" kern="100" dirty="0">
                <a:solidFill>
                  <a:srgbClr val="FF0000"/>
                </a:solidFill>
                <a:latin typeface="宋体" panose="02010600030101010101" pitchFamily="2" charset="-122"/>
                <a:cs typeface="Times New Roman" panose="02020603050405020304" pitchFamily="18" charset="0"/>
              </a:rPr>
              <a:t>：</a:t>
            </a: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特征</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封君封臣制度，庄园与农奴制度。</a:t>
            </a:r>
            <a:endParaRPr lang="en-US" altLang="zh-CN" kern="100" dirty="0">
              <a:latin typeface="Times New Roman" panose="02020603050405020304" pitchFamily="18" charset="0"/>
              <a:cs typeface="Times New Roman" panose="02020603050405020304" pitchFamily="18" charset="0"/>
            </a:endParaRPr>
          </a:p>
          <a:p>
            <a:pPr lvl="0" algn="just" defTabSz="913130" fontAlgn="base" hangingPunct="0">
              <a:lnSpc>
                <a:spcPct val="150000"/>
              </a:lnSpc>
              <a:spcBef>
                <a:spcPct val="0"/>
              </a:spcBef>
              <a:spcAft>
                <a:spcPts val="0"/>
              </a:spcAft>
              <a:tabLst>
                <a:tab pos="4770755" algn="l"/>
              </a:tabLst>
            </a:pPr>
            <a:r>
              <a:rPr lang="en-US" altLang="zh-CN" kern="100" dirty="0">
                <a:solidFill>
                  <a:prstClr val="black"/>
                </a:solidFill>
                <a:latin typeface="Times New Roman" panose="02020603050405020304" pitchFamily="18" charset="0"/>
                <a:cs typeface="Courier New" panose="02070309020205020404" pitchFamily="49" charset="0"/>
              </a:rPr>
              <a:t>(2)</a:t>
            </a:r>
            <a:r>
              <a:rPr lang="zh-CN" altLang="zh-CN" kern="100" dirty="0">
                <a:solidFill>
                  <a:prstClr val="black"/>
                </a:solidFill>
                <a:latin typeface="Times New Roman" panose="02020603050405020304" pitchFamily="18" charset="0"/>
                <a:cs typeface="Times New Roman" panose="02020603050405020304" pitchFamily="18" charset="0"/>
              </a:rPr>
              <a:t>态度</a:t>
            </a:r>
            <a:r>
              <a:rPr lang="zh-CN" altLang="zh-CN" kern="100" dirty="0">
                <a:solidFill>
                  <a:prstClr val="black"/>
                </a:solidFill>
                <a:latin typeface="宋体" panose="02010600030101010101" pitchFamily="2" charset="-122"/>
                <a:cs typeface="Times New Roman" panose="02020603050405020304" pitchFamily="18" charset="0"/>
              </a:rPr>
              <a:t>：</a:t>
            </a:r>
            <a:r>
              <a:rPr lang="zh-CN" altLang="zh-CN" kern="100" dirty="0">
                <a:solidFill>
                  <a:prstClr val="black"/>
                </a:solidFill>
                <a:latin typeface="Times New Roman" panose="02020603050405020304" pitchFamily="18" charset="0"/>
                <a:cs typeface="Times New Roman" panose="02020603050405020304" pitchFamily="18" charset="0"/>
              </a:rPr>
              <a:t>模仿态度，学习中国先进制度</a:t>
            </a:r>
            <a:r>
              <a:rPr lang="zh-CN" altLang="zh-CN" kern="100" dirty="0">
                <a:solidFill>
                  <a:prstClr val="black"/>
                </a:solidFill>
                <a:latin typeface="宋体" panose="02010600030101010101" pitchFamily="2" charset="-122"/>
                <a:cs typeface="Times New Roman" panose="02020603050405020304" pitchFamily="18" charset="0"/>
              </a:rPr>
              <a:t>、</a:t>
            </a:r>
            <a:r>
              <a:rPr lang="zh-CN" altLang="zh-CN" kern="100" dirty="0">
                <a:solidFill>
                  <a:prstClr val="black"/>
                </a:solidFill>
                <a:latin typeface="Times New Roman" panose="02020603050405020304" pitchFamily="18" charset="0"/>
                <a:cs typeface="Times New Roman" panose="02020603050405020304" pitchFamily="18" charset="0"/>
              </a:rPr>
              <a:t>文化。影响</a:t>
            </a:r>
            <a:r>
              <a:rPr lang="zh-CN" altLang="zh-CN" kern="100" dirty="0">
                <a:solidFill>
                  <a:prstClr val="black"/>
                </a:solidFill>
                <a:latin typeface="宋体" panose="02010600030101010101" pitchFamily="2" charset="-122"/>
                <a:cs typeface="Times New Roman" panose="02020603050405020304" pitchFamily="18" charset="0"/>
              </a:rPr>
              <a:t>：</a:t>
            </a:r>
            <a:r>
              <a:rPr lang="zh-CN" altLang="zh-CN" kern="100" dirty="0">
                <a:solidFill>
                  <a:prstClr val="black"/>
                </a:solidFill>
                <a:latin typeface="Times New Roman" panose="02020603050405020304" pitchFamily="18" charset="0"/>
                <a:cs typeface="Times New Roman" panose="02020603050405020304" pitchFamily="18" charset="0"/>
              </a:rPr>
              <a:t>使日本社会得到迅速发展，建立</a:t>
            </a:r>
            <a:r>
              <a:rPr lang="zh-CN" altLang="en-US" kern="100" dirty="0">
                <a:solidFill>
                  <a:prstClr val="black"/>
                </a:solidFill>
                <a:latin typeface="Times New Roman" panose="02020603050405020304" pitchFamily="18" charset="0"/>
                <a:cs typeface="Times New Roman" panose="02020603050405020304" pitchFamily="18" charset="0"/>
              </a:rPr>
              <a:t>了</a:t>
            </a:r>
            <a:r>
              <a:rPr lang="zh-CN" altLang="zh-CN" kern="100" dirty="0">
                <a:solidFill>
                  <a:prstClr val="black"/>
                </a:solidFill>
                <a:latin typeface="Times New Roman" panose="02020603050405020304" pitchFamily="18" charset="0"/>
                <a:cs typeface="Times New Roman" panose="02020603050405020304" pitchFamily="18" charset="0"/>
              </a:rPr>
              <a:t>中央集权的封建国家。</a:t>
            </a:r>
            <a:endParaRPr lang="en-US" altLang="zh-CN" kern="100" dirty="0">
              <a:solidFill>
                <a:prstClr val="black"/>
              </a:solidFill>
              <a:latin typeface="Times New Roman" panose="02020603050405020304" pitchFamily="18" charset="0"/>
              <a:cs typeface="Times New Roman" panose="02020603050405020304" pitchFamily="18" charset="0"/>
            </a:endParaRPr>
          </a:p>
          <a:p>
            <a:pPr lvl="0" algn="just" defTabSz="913130" fontAlgn="base" hangingPunct="0">
              <a:lnSpc>
                <a:spcPct val="150000"/>
              </a:lnSpc>
              <a:spcBef>
                <a:spcPct val="0"/>
              </a:spcBef>
              <a:spcAft>
                <a:spcPts val="0"/>
              </a:spcAft>
              <a:tabLst>
                <a:tab pos="4770755" algn="l"/>
              </a:tabLst>
            </a:pPr>
            <a:r>
              <a:rPr lang="en-US" altLang="zh-CN" kern="100" dirty="0">
                <a:solidFill>
                  <a:prstClr val="black"/>
                </a:solidFill>
                <a:latin typeface="Times New Roman" panose="02020603050405020304" pitchFamily="18" charset="0"/>
                <a:cs typeface="Courier New" panose="02070309020205020404" pitchFamily="49" charset="0"/>
              </a:rPr>
              <a:t>(3)</a:t>
            </a:r>
            <a:r>
              <a:rPr lang="zh-CN" altLang="zh-CN" kern="100" dirty="0">
                <a:solidFill>
                  <a:prstClr val="black"/>
                </a:solidFill>
                <a:latin typeface="Times New Roman" panose="02020603050405020304" pitchFamily="18" charset="0"/>
                <a:cs typeface="Times New Roman" panose="02020603050405020304" pitchFamily="18" charset="0"/>
              </a:rPr>
              <a:t>阿拉伯帝国手工业和商业繁荣，成为东西方经济交流的桥梁。</a:t>
            </a:r>
            <a:endParaRPr lang="zh-CN" altLang="zh-CN" sz="1050" b="0" kern="100" dirty="0">
              <a:solidFill>
                <a:prstClr val="black"/>
              </a:solidFill>
              <a:latin typeface="宋体" panose="02010600030101010101" pitchFamily="2" charset="-122"/>
              <a:cs typeface="Courier New" panose="02070309020205020404" pitchFamily="49" charset="0"/>
            </a:endParaRP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46"/>
          <p:cNvGrpSpPr/>
          <p:nvPr>
            <p:custDataLst>
              <p:tags r:id="rId1"/>
            </p:custDataLst>
          </p:nvPr>
        </p:nvGrpSpPr>
        <p:grpSpPr>
          <a:xfrm>
            <a:off x="1090793" y="1586194"/>
            <a:ext cx="138156" cy="172842"/>
            <a:chOff x="2931306" y="-1397262"/>
            <a:chExt cx="203200" cy="254000"/>
          </a:xfrm>
        </p:grpSpPr>
        <p:sp>
          <p:nvSpPr>
            <p:cNvPr id="48" name="任意多边形: 形状 16"/>
            <p:cNvSpPr/>
            <p:nvPr>
              <p:custDataLst>
                <p:tags r:id="rId2"/>
              </p:custDataLst>
            </p:nvPr>
          </p:nvSpPr>
          <p:spPr>
            <a:xfrm>
              <a:off x="2931306" y="-1397262"/>
              <a:ext cx="203200" cy="254000"/>
            </a:xfrm>
            <a:custGeom>
              <a:avLst/>
              <a:gdLst>
                <a:gd name="connsiteX0" fmla="*/ 114300 w 203200"/>
                <a:gd name="connsiteY0" fmla="*/ 0 h 254000"/>
                <a:gd name="connsiteX1" fmla="*/ 25400 w 203200"/>
                <a:gd name="connsiteY1" fmla="*/ 0 h 254000"/>
                <a:gd name="connsiteX2" fmla="*/ 0 w 203200"/>
                <a:gd name="connsiteY2" fmla="*/ 25400 h 254000"/>
                <a:gd name="connsiteX3" fmla="*/ 0 w 203200"/>
                <a:gd name="connsiteY3" fmla="*/ 228600 h 254000"/>
                <a:gd name="connsiteX4" fmla="*/ 25400 w 203200"/>
                <a:gd name="connsiteY4" fmla="*/ 254000 h 254000"/>
                <a:gd name="connsiteX5" fmla="*/ 177800 w 203200"/>
                <a:gd name="connsiteY5" fmla="*/ 254000 h 254000"/>
                <a:gd name="connsiteX6" fmla="*/ 203200 w 203200"/>
                <a:gd name="connsiteY6" fmla="*/ 228600 h 254000"/>
                <a:gd name="connsiteX7" fmla="*/ 203200 w 203200"/>
                <a:gd name="connsiteY7" fmla="*/ 88900 h 25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3200" h="254000">
                  <a:moveTo>
                    <a:pt x="114300" y="0"/>
                  </a:moveTo>
                  <a:lnTo>
                    <a:pt x="25400" y="0"/>
                  </a:lnTo>
                  <a:cubicBezTo>
                    <a:pt x="11372" y="0"/>
                    <a:pt x="0" y="11372"/>
                    <a:pt x="0" y="25400"/>
                  </a:cubicBezTo>
                  <a:lnTo>
                    <a:pt x="0" y="228600"/>
                  </a:lnTo>
                  <a:cubicBezTo>
                    <a:pt x="0" y="242628"/>
                    <a:pt x="11372" y="254000"/>
                    <a:pt x="25400" y="254000"/>
                  </a:cubicBezTo>
                  <a:lnTo>
                    <a:pt x="177800" y="254000"/>
                  </a:lnTo>
                  <a:cubicBezTo>
                    <a:pt x="191828" y="254000"/>
                    <a:pt x="203200" y="242628"/>
                    <a:pt x="203200" y="228600"/>
                  </a:cubicBezTo>
                  <a:lnTo>
                    <a:pt x="203200" y="88900"/>
                  </a:lnTo>
                  <a:close/>
                </a:path>
              </a:pathLst>
            </a:custGeom>
            <a:noFill/>
            <a:ln w="15875" cap="rnd">
              <a:solidFill>
                <a:schemeClr val="bg1"/>
              </a:solidFill>
              <a:prstDash val="solid"/>
              <a:round/>
            </a:ln>
          </p:spPr>
          <p:txBody>
            <a:bodyPr rtlCol="0" anchor="ctr"/>
            <a:lstStyle/>
            <a:p>
              <a:pPr defTabSz="864235" eaLnBrk="1" fontAlgn="auto" hangingPunct="1">
                <a:spcBef>
                  <a:spcPts val="0"/>
                </a:spcBef>
                <a:spcAft>
                  <a:spcPts val="0"/>
                </a:spcAft>
                <a:defRPr/>
              </a:pPr>
              <a:endParaRPr lang="en-US" sz="1700" dirty="0">
                <a:solidFill>
                  <a:srgbClr val="000000"/>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阿里巴巴普惠体" panose="00020600040101010101" pitchFamily="18" charset="-122"/>
              </a:endParaRPr>
            </a:p>
          </p:txBody>
        </p:sp>
        <p:sp>
          <p:nvSpPr>
            <p:cNvPr id="49" name="任意多边形: 形状 17"/>
            <p:cNvSpPr/>
            <p:nvPr>
              <p:custDataLst>
                <p:tags r:id="rId3"/>
              </p:custDataLst>
            </p:nvPr>
          </p:nvSpPr>
          <p:spPr>
            <a:xfrm>
              <a:off x="3045606" y="-1397262"/>
              <a:ext cx="88900" cy="88900"/>
            </a:xfrm>
            <a:custGeom>
              <a:avLst/>
              <a:gdLst>
                <a:gd name="connsiteX0" fmla="*/ 0 w 88900"/>
                <a:gd name="connsiteY0" fmla="*/ 0 h 88900"/>
                <a:gd name="connsiteX1" fmla="*/ 0 w 88900"/>
                <a:gd name="connsiteY1" fmla="*/ 88900 h 88900"/>
                <a:gd name="connsiteX2" fmla="*/ 88900 w 88900"/>
                <a:gd name="connsiteY2" fmla="*/ 88900 h 88900"/>
              </a:gdLst>
              <a:ahLst/>
              <a:cxnLst>
                <a:cxn ang="0">
                  <a:pos x="connsiteX0" y="connsiteY0"/>
                </a:cxn>
                <a:cxn ang="0">
                  <a:pos x="connsiteX1" y="connsiteY1"/>
                </a:cxn>
                <a:cxn ang="0">
                  <a:pos x="connsiteX2" y="connsiteY2"/>
                </a:cxn>
              </a:cxnLst>
              <a:rect l="l" t="t" r="r" b="b"/>
              <a:pathLst>
                <a:path w="88900" h="88900">
                  <a:moveTo>
                    <a:pt x="0" y="0"/>
                  </a:moveTo>
                  <a:lnTo>
                    <a:pt x="0" y="88900"/>
                  </a:lnTo>
                  <a:lnTo>
                    <a:pt x="88900" y="88900"/>
                  </a:lnTo>
                </a:path>
              </a:pathLst>
            </a:custGeom>
            <a:noFill/>
            <a:ln w="15875" cap="rnd">
              <a:solidFill>
                <a:schemeClr val="bg1"/>
              </a:solidFill>
              <a:prstDash val="solid"/>
              <a:round/>
            </a:ln>
          </p:spPr>
          <p:txBody>
            <a:bodyPr rtlCol="0" anchor="ctr"/>
            <a:lstStyle/>
            <a:p>
              <a:pPr defTabSz="864235" eaLnBrk="1" fontAlgn="auto" hangingPunct="1">
                <a:spcBef>
                  <a:spcPts val="0"/>
                </a:spcBef>
                <a:spcAft>
                  <a:spcPts val="0"/>
                </a:spcAft>
                <a:defRPr/>
              </a:pPr>
              <a:endParaRPr lang="en-US" sz="1700" dirty="0">
                <a:solidFill>
                  <a:srgbClr val="000000"/>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阿里巴巴普惠体" panose="00020600040101010101" pitchFamily="18" charset="-122"/>
              </a:endParaRPr>
            </a:p>
          </p:txBody>
        </p:sp>
      </p:grpSp>
      <p:sp>
        <p:nvSpPr>
          <p:cNvPr id="2" name="矩形 1"/>
          <p:cNvSpPr/>
          <p:nvPr/>
        </p:nvSpPr>
        <p:spPr>
          <a:xfrm>
            <a:off x="2148430" y="1834992"/>
            <a:ext cx="7225215" cy="283837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4065" eaLnBrk="1" fontAlgn="auto" hangingPunct="1">
              <a:spcBef>
                <a:spcPts val="0"/>
              </a:spcBef>
              <a:spcAft>
                <a:spcPts val="0"/>
              </a:spcAft>
              <a:defRPr/>
            </a:pPr>
            <a:endParaRPr lang="zh-CN" altLang="en-US" sz="1525" dirty="0">
              <a:solidFill>
                <a:prstClr val="white"/>
              </a:solidFill>
              <a:latin typeface="Calibri" panose="020F0502020204030204"/>
              <a:ea typeface="宋体" panose="02010600030101010101" pitchFamily="2" charset="-122"/>
            </a:endParaRPr>
          </a:p>
        </p:txBody>
      </p:sp>
      <p:sp>
        <p:nvSpPr>
          <p:cNvPr id="3" name="任意多边形 19"/>
          <p:cNvSpPr/>
          <p:nvPr/>
        </p:nvSpPr>
        <p:spPr>
          <a:xfrm>
            <a:off x="882" y="2086882"/>
            <a:ext cx="11520311" cy="2334590"/>
          </a:xfrm>
          <a:custGeom>
            <a:avLst/>
            <a:gdLst>
              <a:gd name="connsiteX0" fmla="*/ 0 w 9144000"/>
              <a:gd name="connsiteY0" fmla="*/ 0 h 2757715"/>
              <a:gd name="connsiteX1" fmla="*/ 4308857 w 9144000"/>
              <a:gd name="connsiteY1" fmla="*/ 0 h 2757715"/>
              <a:gd name="connsiteX2" fmla="*/ 4572000 w 9144000"/>
              <a:gd name="connsiteY2" fmla="*/ 319314 h 2757715"/>
              <a:gd name="connsiteX3" fmla="*/ 4835144 w 9144000"/>
              <a:gd name="connsiteY3" fmla="*/ 0 h 2757715"/>
              <a:gd name="connsiteX4" fmla="*/ 9144000 w 9144000"/>
              <a:gd name="connsiteY4" fmla="*/ 0 h 2757715"/>
              <a:gd name="connsiteX5" fmla="*/ 9144000 w 9144000"/>
              <a:gd name="connsiteY5" fmla="*/ 2757715 h 2757715"/>
              <a:gd name="connsiteX6" fmla="*/ 0 w 9144000"/>
              <a:gd name="connsiteY6" fmla="*/ 2757715 h 2757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2757715">
                <a:moveTo>
                  <a:pt x="0" y="0"/>
                </a:moveTo>
                <a:lnTo>
                  <a:pt x="4308857" y="0"/>
                </a:lnTo>
                <a:lnTo>
                  <a:pt x="4572000" y="319314"/>
                </a:lnTo>
                <a:lnTo>
                  <a:pt x="4835144" y="0"/>
                </a:lnTo>
                <a:lnTo>
                  <a:pt x="9144000" y="0"/>
                </a:lnTo>
                <a:lnTo>
                  <a:pt x="9144000" y="2757715"/>
                </a:lnTo>
                <a:lnTo>
                  <a:pt x="0" y="2757715"/>
                </a:lnTo>
                <a:close/>
              </a:path>
            </a:pathLst>
          </a:custGeom>
          <a:solidFill>
            <a:schemeClr val="bg1"/>
          </a:solidFill>
          <a:ln>
            <a:noFill/>
          </a:ln>
          <a:effectLst>
            <a:outerShdw blurRad="939800" sx="95000" sy="95000" algn="ctr" rotWithShape="0">
              <a:prstClr val="black">
                <a:alpha val="5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4065" eaLnBrk="1" fontAlgn="auto" hangingPunct="1">
              <a:spcBef>
                <a:spcPts val="0"/>
              </a:spcBef>
              <a:spcAft>
                <a:spcPts val="0"/>
              </a:spcAft>
              <a:defRPr/>
            </a:pPr>
            <a:endParaRPr lang="zh-CN" altLang="en-US" sz="1525">
              <a:solidFill>
                <a:prstClr val="white"/>
              </a:solidFill>
              <a:latin typeface="Calibri" panose="020F0502020204030204"/>
              <a:ea typeface="宋体" panose="02010600030101010101" pitchFamily="2" charset="-122"/>
            </a:endParaRPr>
          </a:p>
        </p:txBody>
      </p:sp>
      <p:sp>
        <p:nvSpPr>
          <p:cNvPr id="5" name="副标题 1"/>
          <p:cNvSpPr txBox="1"/>
          <p:nvPr/>
        </p:nvSpPr>
        <p:spPr>
          <a:xfrm>
            <a:off x="1" y="2720216"/>
            <a:ext cx="11522074" cy="953135"/>
          </a:xfrm>
          <a:prstGeom prst="rect">
            <a:avLst/>
          </a:prstGeom>
        </p:spPr>
        <p:txBody>
          <a:bodyPr wrap="square">
            <a:spAutoFit/>
          </a:bodyPr>
          <a:lstStyle>
            <a:lvl1pPr marL="0" indent="0" algn="l" rtl="0" eaLnBrk="1" fontAlgn="auto" hangingPunct="1">
              <a:lnSpc>
                <a:spcPct val="140000"/>
              </a:lnSpc>
              <a:spcBef>
                <a:spcPts val="0"/>
              </a:spcBef>
              <a:spcAft>
                <a:spcPct val="0"/>
              </a:spcAft>
              <a:buFont typeface="Arial" panose="020B0604020202020204" pitchFamily="34" charset="0"/>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rtl="0" fontAlgn="base">
              <a:lnSpc>
                <a:spcPct val="90000"/>
              </a:lnSpc>
              <a:spcBef>
                <a:spcPts val="500"/>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rtl="0" fontAlgn="base">
              <a:lnSpc>
                <a:spcPct val="90000"/>
              </a:lnSpc>
              <a:spcBef>
                <a:spcPts val="500"/>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rtl="0" fontAlgn="base">
              <a:lnSpc>
                <a:spcPct val="90000"/>
              </a:lnSpc>
              <a:spcBef>
                <a:spcPts val="500"/>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rtl="0" fontAlgn="base">
              <a:lnSpc>
                <a:spcPct val="90000"/>
              </a:lnSpc>
              <a:spcBef>
                <a:spcPts val="500"/>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defTabSz="913130" eaLnBrk="0" fontAlgn="base" hangingPunct="0">
              <a:spcBef>
                <a:spcPct val="0"/>
              </a:spcBef>
              <a:defRPr/>
            </a:pPr>
            <a:r>
              <a:rPr lang="zh-CN" altLang="en-US" sz="4000" b="1" dirty="0">
                <a:solidFill>
                  <a:schemeClr val="tx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重构拓展</a:t>
            </a: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94163" y="467779"/>
            <a:ext cx="3333750"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49068" y="4212195"/>
            <a:ext cx="4769751" cy="2088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图片 1"/>
          <p:cNvPicPr>
            <a:picLocks noChangeAspect="1"/>
          </p:cNvPicPr>
          <p:nvPr/>
        </p:nvPicPr>
        <p:blipFill>
          <a:blip r:embed="rId5"/>
          <a:stretch>
            <a:fillRect/>
          </a:stretch>
        </p:blipFill>
        <p:spPr>
          <a:xfrm>
            <a:off x="1718118" y="1044727"/>
            <a:ext cx="8085836" cy="5099127"/>
          </a:xfrm>
          <a:prstGeom prst="rect">
            <a:avLst/>
          </a:prstGeom>
        </p:spPr>
      </p:pic>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stretch>
            <a:fillRect/>
          </a:stretch>
        </p:blipFill>
        <p:spPr>
          <a:xfrm>
            <a:off x="2291687" y="615674"/>
            <a:ext cx="6938700" cy="5492361"/>
          </a:xfrm>
          <a:prstGeom prst="rect">
            <a:avLst/>
          </a:prstGeom>
        </p:spPr>
      </p:pic>
      <p:pic>
        <p:nvPicPr>
          <p:cNvPr id="4" name="图片 3"/>
          <p:cNvPicPr>
            <a:picLocks noChangeAspect="1"/>
          </p:cNvPicPr>
          <p:nvPr/>
        </p:nvPicPr>
        <p:blipFill>
          <a:blip r:embed="rId3"/>
          <a:stretch>
            <a:fillRect/>
          </a:stretch>
        </p:blipFill>
        <p:spPr>
          <a:xfrm>
            <a:off x="3888829" y="615003"/>
            <a:ext cx="5341558" cy="248820"/>
          </a:xfrm>
          <a:prstGeom prst="rect">
            <a:avLst/>
          </a:prstGeom>
        </p:spPr>
      </p:pic>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94163" y="659420"/>
            <a:ext cx="3333750" cy="447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副标题 2"/>
          <p:cNvSpPr>
            <a:spLocks noGrp="1"/>
          </p:cNvSpPr>
          <p:nvPr>
            <p:ph type="subTitle" idx="1"/>
          </p:nvPr>
        </p:nvSpPr>
        <p:spPr>
          <a:xfrm>
            <a:off x="415037" y="1212364"/>
            <a:ext cx="10692000" cy="4525150"/>
          </a:xfrm>
        </p:spPr>
        <p:txBody>
          <a:bodyPr/>
          <a:lstStyle/>
          <a:p>
            <a:pPr algn="just" hangingPunct="0">
              <a:lnSpc>
                <a:spcPct val="13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拓展</a:t>
            </a:r>
            <a:r>
              <a:rPr lang="en-US" altLang="zh-CN" kern="100" dirty="0">
                <a:latin typeface="Times New Roman" panose="02020603050405020304" pitchFamily="18" charset="0"/>
                <a:ea typeface="黑体" panose="02010609060101010101" pitchFamily="49" charset="-122"/>
                <a:cs typeface="Courier New" panose="02070309020205020404" pitchFamily="49" charset="0"/>
              </a:rPr>
              <a:t>1</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文明的多样性特征</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史料　</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文明多样性是人类社会的基本特征，从人类文明史开创以来就一直存在。人类从蛮荒走向文明，是在不同地域和不同自然条件下形成的，一开始就带有不同的特色。无论是古代社会还是现代社会都存在着文明多样性。进一步说，人类正是在</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文明</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多样性的竞争和融合中取得文明进步，推动社会发展。从现实来说，正是有了文明多样性才使我们的世界如此绚丽多彩。</a:t>
            </a:r>
            <a:endParaRPr lang="en-US" altLang="zh-CN" kern="100" dirty="0">
              <a:latin typeface="Times New Roman" panose="02020603050405020304" pitchFamily="18" charset="0"/>
              <a:ea typeface="华文楷体" panose="02010600040101010101" pitchFamily="2" charset="-122"/>
              <a:cs typeface="Times New Roman" panose="02020603050405020304" pitchFamily="18" charset="0"/>
            </a:endParaRPr>
          </a:p>
          <a:p>
            <a:pPr algn="r" hangingPunct="0">
              <a:lnSpc>
                <a:spcPct val="130000"/>
              </a:lnSpc>
              <a:spcAft>
                <a:spcPts val="0"/>
              </a:spcAft>
              <a:tabLst>
                <a:tab pos="4770755" algn="l"/>
              </a:tabLst>
            </a:pP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摘编自吴兴唐《文明多样性刍议》</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46"/>
          <p:cNvGrpSpPr/>
          <p:nvPr>
            <p:custDataLst>
              <p:tags r:id="rId1"/>
            </p:custDataLst>
          </p:nvPr>
        </p:nvGrpSpPr>
        <p:grpSpPr>
          <a:xfrm>
            <a:off x="1090793" y="1586194"/>
            <a:ext cx="138156" cy="172842"/>
            <a:chOff x="2931306" y="-1397262"/>
            <a:chExt cx="203200" cy="254000"/>
          </a:xfrm>
        </p:grpSpPr>
        <p:sp>
          <p:nvSpPr>
            <p:cNvPr id="48" name="任意多边形: 形状 16"/>
            <p:cNvSpPr/>
            <p:nvPr>
              <p:custDataLst>
                <p:tags r:id="rId2"/>
              </p:custDataLst>
            </p:nvPr>
          </p:nvSpPr>
          <p:spPr>
            <a:xfrm>
              <a:off x="2931306" y="-1397262"/>
              <a:ext cx="203200" cy="254000"/>
            </a:xfrm>
            <a:custGeom>
              <a:avLst/>
              <a:gdLst>
                <a:gd name="connsiteX0" fmla="*/ 114300 w 203200"/>
                <a:gd name="connsiteY0" fmla="*/ 0 h 254000"/>
                <a:gd name="connsiteX1" fmla="*/ 25400 w 203200"/>
                <a:gd name="connsiteY1" fmla="*/ 0 h 254000"/>
                <a:gd name="connsiteX2" fmla="*/ 0 w 203200"/>
                <a:gd name="connsiteY2" fmla="*/ 25400 h 254000"/>
                <a:gd name="connsiteX3" fmla="*/ 0 w 203200"/>
                <a:gd name="connsiteY3" fmla="*/ 228600 h 254000"/>
                <a:gd name="connsiteX4" fmla="*/ 25400 w 203200"/>
                <a:gd name="connsiteY4" fmla="*/ 254000 h 254000"/>
                <a:gd name="connsiteX5" fmla="*/ 177800 w 203200"/>
                <a:gd name="connsiteY5" fmla="*/ 254000 h 254000"/>
                <a:gd name="connsiteX6" fmla="*/ 203200 w 203200"/>
                <a:gd name="connsiteY6" fmla="*/ 228600 h 254000"/>
                <a:gd name="connsiteX7" fmla="*/ 203200 w 203200"/>
                <a:gd name="connsiteY7" fmla="*/ 88900 h 25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3200" h="254000">
                  <a:moveTo>
                    <a:pt x="114300" y="0"/>
                  </a:moveTo>
                  <a:lnTo>
                    <a:pt x="25400" y="0"/>
                  </a:lnTo>
                  <a:cubicBezTo>
                    <a:pt x="11372" y="0"/>
                    <a:pt x="0" y="11372"/>
                    <a:pt x="0" y="25400"/>
                  </a:cubicBezTo>
                  <a:lnTo>
                    <a:pt x="0" y="228600"/>
                  </a:lnTo>
                  <a:cubicBezTo>
                    <a:pt x="0" y="242628"/>
                    <a:pt x="11372" y="254000"/>
                    <a:pt x="25400" y="254000"/>
                  </a:cubicBezTo>
                  <a:lnTo>
                    <a:pt x="177800" y="254000"/>
                  </a:lnTo>
                  <a:cubicBezTo>
                    <a:pt x="191828" y="254000"/>
                    <a:pt x="203200" y="242628"/>
                    <a:pt x="203200" y="228600"/>
                  </a:cubicBezTo>
                  <a:lnTo>
                    <a:pt x="203200" y="88900"/>
                  </a:lnTo>
                  <a:close/>
                </a:path>
              </a:pathLst>
            </a:custGeom>
            <a:noFill/>
            <a:ln w="15875" cap="rnd">
              <a:solidFill>
                <a:schemeClr val="bg1"/>
              </a:solidFill>
              <a:prstDash val="solid"/>
              <a:round/>
            </a:ln>
          </p:spPr>
          <p:txBody>
            <a:bodyPr rtlCol="0" anchor="ctr"/>
            <a:lstStyle/>
            <a:p>
              <a:pPr defTabSz="864235" eaLnBrk="1" fontAlgn="auto" hangingPunct="1">
                <a:spcBef>
                  <a:spcPts val="0"/>
                </a:spcBef>
                <a:spcAft>
                  <a:spcPts val="0"/>
                </a:spcAft>
                <a:defRPr/>
              </a:pPr>
              <a:endParaRPr lang="en-US" sz="1700" dirty="0">
                <a:solidFill>
                  <a:srgbClr val="000000"/>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阿里巴巴普惠体" panose="00020600040101010101" pitchFamily="18" charset="-122"/>
              </a:endParaRPr>
            </a:p>
          </p:txBody>
        </p:sp>
        <p:sp>
          <p:nvSpPr>
            <p:cNvPr id="49" name="任意多边形: 形状 17"/>
            <p:cNvSpPr/>
            <p:nvPr>
              <p:custDataLst>
                <p:tags r:id="rId3"/>
              </p:custDataLst>
            </p:nvPr>
          </p:nvSpPr>
          <p:spPr>
            <a:xfrm>
              <a:off x="3045606" y="-1397262"/>
              <a:ext cx="88900" cy="88900"/>
            </a:xfrm>
            <a:custGeom>
              <a:avLst/>
              <a:gdLst>
                <a:gd name="connsiteX0" fmla="*/ 0 w 88900"/>
                <a:gd name="connsiteY0" fmla="*/ 0 h 88900"/>
                <a:gd name="connsiteX1" fmla="*/ 0 w 88900"/>
                <a:gd name="connsiteY1" fmla="*/ 88900 h 88900"/>
                <a:gd name="connsiteX2" fmla="*/ 88900 w 88900"/>
                <a:gd name="connsiteY2" fmla="*/ 88900 h 88900"/>
              </a:gdLst>
              <a:ahLst/>
              <a:cxnLst>
                <a:cxn ang="0">
                  <a:pos x="connsiteX0" y="connsiteY0"/>
                </a:cxn>
                <a:cxn ang="0">
                  <a:pos x="connsiteX1" y="connsiteY1"/>
                </a:cxn>
                <a:cxn ang="0">
                  <a:pos x="connsiteX2" y="connsiteY2"/>
                </a:cxn>
              </a:cxnLst>
              <a:rect l="l" t="t" r="r" b="b"/>
              <a:pathLst>
                <a:path w="88900" h="88900">
                  <a:moveTo>
                    <a:pt x="0" y="0"/>
                  </a:moveTo>
                  <a:lnTo>
                    <a:pt x="0" y="88900"/>
                  </a:lnTo>
                  <a:lnTo>
                    <a:pt x="88900" y="88900"/>
                  </a:lnTo>
                </a:path>
              </a:pathLst>
            </a:custGeom>
            <a:noFill/>
            <a:ln w="15875" cap="rnd">
              <a:solidFill>
                <a:schemeClr val="bg1"/>
              </a:solidFill>
              <a:prstDash val="solid"/>
              <a:round/>
            </a:ln>
          </p:spPr>
          <p:txBody>
            <a:bodyPr rtlCol="0" anchor="ctr"/>
            <a:lstStyle/>
            <a:p>
              <a:pPr defTabSz="864235" eaLnBrk="1" fontAlgn="auto" hangingPunct="1">
                <a:spcBef>
                  <a:spcPts val="0"/>
                </a:spcBef>
                <a:spcAft>
                  <a:spcPts val="0"/>
                </a:spcAft>
                <a:defRPr/>
              </a:pPr>
              <a:endParaRPr lang="en-US" sz="1700" dirty="0">
                <a:solidFill>
                  <a:srgbClr val="000000"/>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阿里巴巴普惠体" panose="00020600040101010101" pitchFamily="18" charset="-122"/>
              </a:endParaRPr>
            </a:p>
          </p:txBody>
        </p:sp>
      </p:grpSp>
      <p:sp>
        <p:nvSpPr>
          <p:cNvPr id="2" name="矩形 1"/>
          <p:cNvSpPr/>
          <p:nvPr/>
        </p:nvSpPr>
        <p:spPr>
          <a:xfrm>
            <a:off x="2148430" y="1834992"/>
            <a:ext cx="7225215" cy="283837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4065" eaLnBrk="1" fontAlgn="auto" hangingPunct="1">
              <a:spcBef>
                <a:spcPts val="0"/>
              </a:spcBef>
              <a:spcAft>
                <a:spcPts val="0"/>
              </a:spcAft>
              <a:defRPr/>
            </a:pPr>
            <a:endParaRPr lang="zh-CN" altLang="en-US" sz="1525" dirty="0">
              <a:solidFill>
                <a:prstClr val="white"/>
              </a:solidFill>
              <a:latin typeface="Calibri" panose="020F0502020204030204"/>
              <a:ea typeface="宋体" panose="02010600030101010101" pitchFamily="2" charset="-122"/>
            </a:endParaRPr>
          </a:p>
        </p:txBody>
      </p:sp>
      <p:sp>
        <p:nvSpPr>
          <p:cNvPr id="3" name="任意多边形 19"/>
          <p:cNvSpPr/>
          <p:nvPr/>
        </p:nvSpPr>
        <p:spPr>
          <a:xfrm>
            <a:off x="882" y="2086882"/>
            <a:ext cx="11520311" cy="2334590"/>
          </a:xfrm>
          <a:custGeom>
            <a:avLst/>
            <a:gdLst>
              <a:gd name="connsiteX0" fmla="*/ 0 w 9144000"/>
              <a:gd name="connsiteY0" fmla="*/ 0 h 2757715"/>
              <a:gd name="connsiteX1" fmla="*/ 4308857 w 9144000"/>
              <a:gd name="connsiteY1" fmla="*/ 0 h 2757715"/>
              <a:gd name="connsiteX2" fmla="*/ 4572000 w 9144000"/>
              <a:gd name="connsiteY2" fmla="*/ 319314 h 2757715"/>
              <a:gd name="connsiteX3" fmla="*/ 4835144 w 9144000"/>
              <a:gd name="connsiteY3" fmla="*/ 0 h 2757715"/>
              <a:gd name="connsiteX4" fmla="*/ 9144000 w 9144000"/>
              <a:gd name="connsiteY4" fmla="*/ 0 h 2757715"/>
              <a:gd name="connsiteX5" fmla="*/ 9144000 w 9144000"/>
              <a:gd name="connsiteY5" fmla="*/ 2757715 h 2757715"/>
              <a:gd name="connsiteX6" fmla="*/ 0 w 9144000"/>
              <a:gd name="connsiteY6" fmla="*/ 2757715 h 2757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2757715">
                <a:moveTo>
                  <a:pt x="0" y="0"/>
                </a:moveTo>
                <a:lnTo>
                  <a:pt x="4308857" y="0"/>
                </a:lnTo>
                <a:lnTo>
                  <a:pt x="4572000" y="319314"/>
                </a:lnTo>
                <a:lnTo>
                  <a:pt x="4835144" y="0"/>
                </a:lnTo>
                <a:lnTo>
                  <a:pt x="9144000" y="0"/>
                </a:lnTo>
                <a:lnTo>
                  <a:pt x="9144000" y="2757715"/>
                </a:lnTo>
                <a:lnTo>
                  <a:pt x="0" y="2757715"/>
                </a:lnTo>
                <a:close/>
              </a:path>
            </a:pathLst>
          </a:custGeom>
          <a:solidFill>
            <a:schemeClr val="bg1"/>
          </a:solidFill>
          <a:ln>
            <a:noFill/>
          </a:ln>
          <a:effectLst>
            <a:outerShdw blurRad="939800" sx="95000" sy="95000" algn="ctr" rotWithShape="0">
              <a:prstClr val="black">
                <a:alpha val="5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4065" eaLnBrk="1" fontAlgn="auto" hangingPunct="1">
              <a:spcBef>
                <a:spcPts val="0"/>
              </a:spcBef>
              <a:spcAft>
                <a:spcPts val="0"/>
              </a:spcAft>
              <a:defRPr/>
            </a:pPr>
            <a:endParaRPr lang="zh-CN" altLang="en-US" sz="1525">
              <a:solidFill>
                <a:prstClr val="white"/>
              </a:solidFill>
              <a:latin typeface="Calibri" panose="020F0502020204030204"/>
              <a:ea typeface="宋体" panose="02010600030101010101" pitchFamily="2" charset="-122"/>
            </a:endParaRPr>
          </a:p>
        </p:txBody>
      </p:sp>
      <p:sp>
        <p:nvSpPr>
          <p:cNvPr id="5" name="副标题 1"/>
          <p:cNvSpPr txBox="1"/>
          <p:nvPr/>
        </p:nvSpPr>
        <p:spPr>
          <a:xfrm>
            <a:off x="1" y="2720216"/>
            <a:ext cx="11522074" cy="953135"/>
          </a:xfrm>
          <a:prstGeom prst="rect">
            <a:avLst/>
          </a:prstGeom>
        </p:spPr>
        <p:txBody>
          <a:bodyPr wrap="square">
            <a:spAutoFit/>
          </a:bodyPr>
          <a:lstStyle>
            <a:lvl1pPr marL="0" indent="0" algn="l" rtl="0" eaLnBrk="1" fontAlgn="auto" hangingPunct="1">
              <a:lnSpc>
                <a:spcPct val="140000"/>
              </a:lnSpc>
              <a:spcBef>
                <a:spcPts val="0"/>
              </a:spcBef>
              <a:spcAft>
                <a:spcPct val="0"/>
              </a:spcAft>
              <a:buFont typeface="Arial" panose="020B0604020202020204" pitchFamily="34" charset="0"/>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rtl="0" fontAlgn="base">
              <a:lnSpc>
                <a:spcPct val="90000"/>
              </a:lnSpc>
              <a:spcBef>
                <a:spcPts val="500"/>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rtl="0" fontAlgn="base">
              <a:lnSpc>
                <a:spcPct val="90000"/>
              </a:lnSpc>
              <a:spcBef>
                <a:spcPts val="500"/>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rtl="0" fontAlgn="base">
              <a:lnSpc>
                <a:spcPct val="90000"/>
              </a:lnSpc>
              <a:spcBef>
                <a:spcPts val="500"/>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rtl="0" fontAlgn="base">
              <a:lnSpc>
                <a:spcPct val="90000"/>
              </a:lnSpc>
              <a:spcBef>
                <a:spcPts val="500"/>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defTabSz="913130" eaLnBrk="0" fontAlgn="base" hangingPunct="0">
              <a:spcBef>
                <a:spcPct val="0"/>
              </a:spcBef>
              <a:defRPr/>
            </a:pPr>
            <a:r>
              <a:rPr lang="zh-CN" altLang="en-US" sz="4000" b="1" dirty="0">
                <a:solidFill>
                  <a:schemeClr val="tx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迁移应用</a:t>
            </a: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2607702"/>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史料运用</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根据上述史料并结合所学知识，以</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文明多样性</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为主题，自拟论题并予以阐述。</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史料解读</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世界文明是多样的，人类社会和文明在多样性的竞争和融合中进步</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发展。</a:t>
            </a:r>
            <a:endParaRPr lang="zh-CN" altLang="zh-CN" sz="1050" kern="100" dirty="0">
              <a:latin typeface="宋体" panose="02010600030101010101" pitchFamily="2" charset="-122"/>
              <a:cs typeface="Courier New" panose="02070309020205020404" pitchFamily="49" charset="0"/>
            </a:endParaRPr>
          </a:p>
        </p:txBody>
      </p:sp>
      <p:sp>
        <p:nvSpPr>
          <p:cNvPr id="4" name="矩形 3"/>
          <p:cNvSpPr/>
          <p:nvPr/>
        </p:nvSpPr>
        <p:spPr>
          <a:xfrm>
            <a:off x="415037" y="3331256"/>
            <a:ext cx="10692000" cy="1384995"/>
          </a:xfrm>
          <a:prstGeom prst="rect">
            <a:avLst/>
          </a:prstGeom>
        </p:spPr>
        <p:txBody>
          <a:bodyPr wrap="square">
            <a:spAutoFit/>
          </a:bodyPr>
          <a:lstStyle/>
          <a:p>
            <a:pPr algn="just" hangingPunct="0">
              <a:lnSpc>
                <a:spcPct val="150000"/>
              </a:lnSpc>
              <a:spcAft>
                <a:spcPts val="0"/>
              </a:spcAft>
              <a:tabLst>
                <a:tab pos="4770755" algn="l"/>
              </a:tabLst>
            </a:pPr>
            <a:r>
              <a:rPr lang="zh-CN" altLang="zh-CN" b="1" kern="100" dirty="0">
                <a:solidFill>
                  <a:srgbClr val="7030A0"/>
                </a:solidFill>
                <a:ea typeface="黑体" panose="02010609060101010101" pitchFamily="49" charset="-122"/>
                <a:cs typeface="Times New Roman" panose="02020603050405020304" pitchFamily="18" charset="0"/>
              </a:rPr>
              <a:t>提示</a:t>
            </a:r>
            <a:r>
              <a:rPr lang="zh-CN" altLang="zh-CN" b="1" kern="100" dirty="0">
                <a:solidFill>
                  <a:srgbClr val="7030A0"/>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示例</a:t>
            </a:r>
            <a:endParaRPr lang="zh-CN" altLang="zh-CN" sz="1050" kern="100" dirty="0">
              <a:solidFill>
                <a:schemeClr val="tx1"/>
              </a:solidFill>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b="1" kern="100" dirty="0">
                <a:solidFill>
                  <a:schemeClr val="tx1"/>
                </a:solidFill>
                <a:ea typeface="华文楷体" panose="02010600040101010101" pitchFamily="2" charset="-122"/>
                <a:cs typeface="Times New Roman" panose="02020603050405020304" pitchFamily="18" charset="0"/>
              </a:rPr>
              <a:t>论题</a:t>
            </a:r>
            <a:r>
              <a:rPr lang="zh-CN"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世界古代文明具有多样性，并且在相互交融中发展。</a:t>
            </a:r>
            <a:endParaRPr lang="zh-CN" altLang="zh-CN" sz="1050" kern="100" dirty="0">
              <a:solidFill>
                <a:schemeClr val="tx1"/>
              </a:solidFill>
              <a:latin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193025"/>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阐述</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受生产力水平和交通条件的限制，古代各个文明基本独立发展，古代西亚</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古埃及</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古印度</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中国和古希腊等</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地的</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古代文明呈现出多元发展格局。农耕文明的进一步发展，促使波斯帝国</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亚历山大帝国和罗马帝国先后崛起，欧亚大陆的农耕文明区域逐渐连接起来，不同地区的文明随着历史的发展不断加强交流并相互影响</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。例如</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，汉朝与罗马帝国通过丝绸之路建立了经济和文化联系。</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因此，</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我们</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应该尊重世界文明的多样性，促进和而不同</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兼收并蓄的文明交流，推动世界的和平与发展。</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900363"/>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拓展</a:t>
            </a:r>
            <a:r>
              <a:rPr lang="en-US" altLang="zh-CN" kern="100" dirty="0">
                <a:latin typeface="Times New Roman" panose="02020603050405020304" pitchFamily="18" charset="0"/>
                <a:ea typeface="黑体" panose="02010609060101010101" pitchFamily="49" charset="-122"/>
                <a:cs typeface="Courier New" panose="02070309020205020404" pitchFamily="49" charset="0"/>
              </a:rPr>
              <a:t>2</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西欧的</a:t>
            </a:r>
            <a:r>
              <a:rPr lang="zh-CN" altLang="en-US" kern="100" dirty="0">
                <a:latin typeface="Times New Roman" panose="02020603050405020304" pitchFamily="18" charset="0"/>
                <a:ea typeface="黑体" panose="02010609060101010101" pitchFamily="49" charset="-122"/>
                <a:cs typeface="Times New Roman" panose="02020603050405020304" pitchFamily="18" charset="0"/>
              </a:rPr>
              <a:t>中古时期</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真的是</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黑暗时代</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吗？</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史料一</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　对许多人来说，</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中古时期</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就是</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黑暗时代</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由于种种原因，对</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中古时期</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的这种不公道的观点持续了整整</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500</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年。无论如何，</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中古时期</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都不是一个沉睡的</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可怕的时代，而是一个充满变化的时代。</a:t>
            </a:r>
            <a:endParaRPr lang="en-US" altLang="zh-CN" kern="100" dirty="0">
              <a:latin typeface="Times New Roman" panose="02020603050405020304" pitchFamily="18" charset="0"/>
              <a:ea typeface="华文楷体" panose="02010600040101010101" pitchFamily="2" charset="-122"/>
              <a:cs typeface="Times New Roman" panose="02020603050405020304" pitchFamily="18" charset="0"/>
            </a:endParaRPr>
          </a:p>
          <a:p>
            <a:pPr algn="r" hangingPunct="0">
              <a:lnSpc>
                <a:spcPct val="150000"/>
              </a:lnSpc>
              <a:spcAft>
                <a:spcPts val="0"/>
              </a:spcAft>
              <a:tabLst>
                <a:tab pos="4770755" algn="l"/>
              </a:tabLst>
            </a:pP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摘编自朱迪斯</a:t>
            </a:r>
            <a:r>
              <a:rPr lang="en-US" altLang="zh-CN" kern="100" dirty="0">
                <a:latin typeface="宋体" panose="02010600030101010101" pitchFamily="2" charset="-122"/>
                <a:cs typeface="Times New Roman" panose="02020603050405020304" pitchFamily="18" charset="0"/>
              </a:rPr>
              <a:t>·</a:t>
            </a: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M.</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本内特等《欧洲中世纪史》</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616648"/>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史料二</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　</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中古时期</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后期，西欧商业发展，出现</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了</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早期资本主义生产方式，打破</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了</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封建生产关系和经济结构，新的生产关系和经济成分为经济注入新的活力。这改变了西欧的政治格局，手工业者和商人为了保护自身权益，往往要形成一个集体，对手工业生产和商业活动进行规范，这就是</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行会</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。随着人们的物质生活逐渐丰富，精神生活也日渐丰富。</a:t>
            </a:r>
            <a:endParaRPr lang="en-US" altLang="zh-CN" kern="100" dirty="0">
              <a:latin typeface="Times New Roman" panose="02020603050405020304" pitchFamily="18" charset="0"/>
              <a:ea typeface="华文楷体" panose="02010600040101010101" pitchFamily="2" charset="-122"/>
              <a:cs typeface="Times New Roman" panose="02020603050405020304" pitchFamily="18" charset="0"/>
            </a:endParaRPr>
          </a:p>
          <a:p>
            <a:pPr algn="r" hangingPunct="0">
              <a:lnSpc>
                <a:spcPct val="150000"/>
              </a:lnSpc>
              <a:spcAft>
                <a:spcPts val="0"/>
              </a:spcAft>
              <a:tabLst>
                <a:tab pos="4770755" algn="l"/>
              </a:tabLst>
            </a:pP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摘编自刘浩《中世纪城市的兴起及意义分析》</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2607702"/>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史料运用</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概括史料一的观点，根据上述史料并结合所学知识对该观点加以阐释。</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史料解读</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西欧</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黑暗的</a:t>
            </a:r>
            <a:r>
              <a:rPr lang="zh-CN" altLang="en-US" kern="100" dirty="0">
                <a:latin typeface="Times New Roman" panose="02020603050405020304" pitchFamily="18" charset="0"/>
                <a:ea typeface="华文仿宋" panose="02010600040101010101" pitchFamily="2" charset="-122"/>
                <a:cs typeface="Times New Roman" panose="02020603050405020304" pitchFamily="18" charset="0"/>
              </a:rPr>
              <a:t>中古时期</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，商业有所发展，政治格局发生改变，充满着变化。</a:t>
            </a:r>
            <a:endParaRPr lang="zh-CN" altLang="zh-CN" sz="1050" kern="100" dirty="0">
              <a:latin typeface="宋体" panose="02010600030101010101" pitchFamily="2" charset="-122"/>
              <a:cs typeface="Courier New" panose="02070309020205020404" pitchFamily="49" charset="0"/>
            </a:endParaRPr>
          </a:p>
        </p:txBody>
      </p:sp>
      <p:sp>
        <p:nvSpPr>
          <p:cNvPr id="4" name="矩形 3"/>
          <p:cNvSpPr/>
          <p:nvPr/>
        </p:nvSpPr>
        <p:spPr>
          <a:xfrm>
            <a:off x="415037" y="3312095"/>
            <a:ext cx="10098528" cy="1315040"/>
          </a:xfrm>
          <a:prstGeom prst="rect">
            <a:avLst/>
          </a:prstGeom>
        </p:spPr>
        <p:txBody>
          <a:bodyPr wrap="square">
            <a:spAutoFit/>
          </a:bodyPr>
          <a:lstStyle/>
          <a:p>
            <a:pPr algn="just" hangingPunct="0">
              <a:lnSpc>
                <a:spcPct val="150000"/>
              </a:lnSpc>
              <a:spcAft>
                <a:spcPts val="0"/>
              </a:spcAft>
              <a:tabLst>
                <a:tab pos="4770755" algn="l"/>
              </a:tabLst>
            </a:pPr>
            <a:r>
              <a:rPr lang="zh-CN" altLang="zh-CN" b="1" kern="100" dirty="0">
                <a:solidFill>
                  <a:srgbClr val="7030A0"/>
                </a:solidFill>
                <a:ea typeface="黑体" panose="02010609060101010101" pitchFamily="49" charset="-122"/>
                <a:cs typeface="Times New Roman" panose="02020603050405020304" pitchFamily="18" charset="0"/>
              </a:rPr>
              <a:t>提示</a:t>
            </a:r>
            <a:r>
              <a:rPr lang="zh-CN" altLang="zh-CN" b="1" kern="100" dirty="0">
                <a:solidFill>
                  <a:srgbClr val="7030A0"/>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示例</a:t>
            </a:r>
            <a:endParaRPr lang="zh-CN" altLang="zh-CN" sz="1050" kern="100" dirty="0">
              <a:solidFill>
                <a:schemeClr val="tx1"/>
              </a:solidFill>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b="1" kern="100" dirty="0">
                <a:solidFill>
                  <a:schemeClr val="tx1"/>
                </a:solidFill>
                <a:ea typeface="华文楷体" panose="02010600040101010101" pitchFamily="2" charset="-122"/>
                <a:cs typeface="Times New Roman" panose="02020603050405020304" pitchFamily="18" charset="0"/>
              </a:rPr>
              <a:t>观点</a:t>
            </a:r>
            <a:r>
              <a:rPr lang="zh-CN"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欧洲的</a:t>
            </a:r>
            <a:r>
              <a:rPr lang="zh-CN" altLang="en-US" b="1" kern="100" dirty="0">
                <a:solidFill>
                  <a:schemeClr val="tx1"/>
                </a:solidFill>
                <a:ea typeface="华文楷体" panose="02010600040101010101" pitchFamily="2" charset="-122"/>
                <a:cs typeface="Times New Roman" panose="02020603050405020304" pitchFamily="18" charset="0"/>
              </a:rPr>
              <a:t>中古时期</a:t>
            </a:r>
            <a:r>
              <a:rPr lang="zh-CN" altLang="zh-CN" b="1" kern="100" dirty="0">
                <a:solidFill>
                  <a:schemeClr val="tx1"/>
                </a:solidFill>
                <a:ea typeface="华文楷体" panose="02010600040101010101" pitchFamily="2" charset="-122"/>
                <a:cs typeface="Times New Roman" panose="02020603050405020304" pitchFamily="18" charset="0"/>
              </a:rPr>
              <a:t>是一个充满变化的时代。</a:t>
            </a:r>
            <a:endParaRPr lang="zh-CN" altLang="zh-CN" sz="1050" kern="100" dirty="0">
              <a:solidFill>
                <a:schemeClr val="tx1"/>
              </a:solidFill>
              <a:latin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2607702"/>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阐释</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经济上，商品经济的发展，城市兴起</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或城市</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获得</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自治权</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，出现</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了</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早期资本主义生产方式；社会结构上，市民阶</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层</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壮大，登</a:t>
            </a:r>
            <a:r>
              <a:rPr lang="zh-CN" altLang="zh-CN" kern="100" spc="-100" dirty="0">
                <a:latin typeface="Times New Roman" panose="02020603050405020304" pitchFamily="18" charset="0"/>
                <a:ea typeface="华文楷体" panose="02010600040101010101" pitchFamily="2" charset="-122"/>
                <a:cs typeface="Times New Roman" panose="02020603050405020304" pitchFamily="18" charset="0"/>
              </a:rPr>
              <a:t>上政治舞台；政治上，专制王权加强；教育上，大学兴起并发展。由此可见，这些变化推动了欧洲由封建社会向近代资本主义社会过渡。</a:t>
            </a:r>
            <a:endParaRPr lang="zh-CN" altLang="zh-CN" sz="1050" kern="100" spc="-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平行四边形 31"/>
          <p:cNvSpPr/>
          <p:nvPr/>
        </p:nvSpPr>
        <p:spPr>
          <a:xfrm>
            <a:off x="7396" y="4519613"/>
            <a:ext cx="11522075" cy="1984375"/>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28" name="矩形 27">
            <a:hlinkClick r:id="rId4" action="ppaction://hlinkfile"/>
          </p:cNvPr>
          <p:cNvSpPr/>
          <p:nvPr>
            <p:custDataLst>
              <p:tags r:id="rId1"/>
            </p:custDataLst>
          </p:nvPr>
        </p:nvSpPr>
        <p:spPr>
          <a:xfrm>
            <a:off x="3235325" y="5220307"/>
            <a:ext cx="5586413" cy="674031"/>
          </a:xfrm>
          <a:prstGeom prst="rect">
            <a:avLst/>
          </a:prstGeom>
          <a:noFill/>
          <a:ln w="9525">
            <a:noFill/>
          </a:ln>
        </p:spPr>
        <p:txBody>
          <a:bodyPr>
            <a:spAutoFit/>
          </a:bodyPr>
          <a:lstStyle/>
          <a:p>
            <a:pPr defTabSz="815975" eaLnBrk="0" hangingPunct="0">
              <a:defRPr/>
            </a:pP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单元质量评估</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一</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p>
        </p:txBody>
      </p:sp>
      <p:sp>
        <p:nvSpPr>
          <p:cNvPr id="29" name="矩形 28">
            <a:hlinkClick r:id="rId5" action="ppaction://hlinkfile"/>
          </p:cNvPr>
          <p:cNvSpPr/>
          <p:nvPr/>
        </p:nvSpPr>
        <p:spPr>
          <a:xfrm>
            <a:off x="-884584" y="-2413000"/>
            <a:ext cx="11737975" cy="6732588"/>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b="1" dirty="0">
              <a:solidFill>
                <a:prstClr val="white"/>
              </a:solidFill>
            </a:endParaRPr>
          </a:p>
        </p:txBody>
      </p:sp>
      <p:sp>
        <p:nvSpPr>
          <p:cNvPr id="90" name="TextBox 6"/>
          <p:cNvSpPr txBox="1"/>
          <p:nvPr/>
        </p:nvSpPr>
        <p:spPr>
          <a:xfrm>
            <a:off x="1230313" y="5224463"/>
            <a:ext cx="2286000" cy="415925"/>
          </a:xfrm>
          <a:prstGeom prst="rect">
            <a:avLst/>
          </a:prstGeom>
          <a:noFill/>
          <a:ln w="9525">
            <a:noFill/>
          </a:ln>
        </p:spPr>
        <p:txBody>
          <a:bodyPr lIns="81650" tIns="40825" rIns="81650" bIns="40825"/>
          <a:lstStyle/>
          <a:p>
            <a:pPr defTabSz="814705" eaLnBrk="0" hangingPunct="0">
              <a:defRPr/>
            </a:pPr>
            <a:r>
              <a:rPr lang="zh-CN" altLang="en-US" sz="1890" b="1" dirty="0">
                <a:solidFill>
                  <a:srgbClr val="FFFF00"/>
                </a:solidFill>
                <a:latin typeface="微软雅黑" panose="020B0503020204020204" pitchFamily="34" charset="-122"/>
                <a:ea typeface="微软雅黑" panose="020B0503020204020204" pitchFamily="34" charset="-122"/>
              </a:rPr>
              <a:t>点击页面进入</a:t>
            </a:r>
            <a:r>
              <a:rPr lang="en-US" altLang="zh-CN" sz="1890" b="1" dirty="0">
                <a:solidFill>
                  <a:srgbClr val="FFFF00"/>
                </a:solidFill>
                <a:latin typeface="微软雅黑" panose="020B0503020204020204" pitchFamily="34" charset="-122"/>
                <a:ea typeface="微软雅黑" panose="020B0503020204020204" pitchFamily="34" charset="-122"/>
              </a:rPr>
              <a:t>…</a:t>
            </a:r>
          </a:p>
        </p:txBody>
      </p:sp>
      <p:sp>
        <p:nvSpPr>
          <p:cNvPr id="92" name="矩形 91"/>
          <p:cNvSpPr/>
          <p:nvPr/>
        </p:nvSpPr>
        <p:spPr>
          <a:xfrm>
            <a:off x="1079500" y="5581650"/>
            <a:ext cx="2030413" cy="382588"/>
          </a:xfrm>
          <a:prstGeom prst="rect">
            <a:avLst/>
          </a:prstGeom>
        </p:spPr>
        <p:txBody>
          <a:bodyPr wrap="none">
            <a:spAutoFit/>
          </a:bodyPr>
          <a:lstStyle/>
          <a:p>
            <a:pPr defTabSz="815975" eaLnBrk="0" hangingPunct="0">
              <a:defRPr/>
            </a:pPr>
            <a:r>
              <a:rPr lang="zh-CN" altLang="en-US" sz="1890" b="1" spc="331" dirty="0">
                <a:solidFill>
                  <a:srgbClr val="FFFF00"/>
                </a:solidFill>
                <a:latin typeface="微软雅黑" panose="020B0503020204020204" pitchFamily="34" charset="-122"/>
                <a:ea typeface="微软雅黑" panose="020B0503020204020204" pitchFamily="34" charset="-122"/>
              </a:rPr>
              <a:t>（</a:t>
            </a:r>
            <a:r>
              <a:rPr lang="en-US" altLang="zh-CN" sz="1890" b="1" spc="331" dirty="0">
                <a:solidFill>
                  <a:srgbClr val="FFFF00"/>
                </a:solidFill>
                <a:latin typeface="微软雅黑" panose="020B0503020204020204" pitchFamily="34" charset="-122"/>
                <a:ea typeface="微软雅黑" panose="020B0503020204020204" pitchFamily="34" charset="-122"/>
              </a:rPr>
              <a:t>WORD</a:t>
            </a:r>
            <a:r>
              <a:rPr lang="zh-CN" altLang="en-US" sz="1890" b="1" spc="331" dirty="0">
                <a:solidFill>
                  <a:srgbClr val="FFFF00"/>
                </a:solidFill>
                <a:latin typeface="微软雅黑" panose="020B0503020204020204" pitchFamily="34" charset="-122"/>
                <a:ea typeface="微软雅黑" panose="020B0503020204020204" pitchFamily="34" charset="-122"/>
              </a:rPr>
              <a:t>版）</a:t>
            </a:r>
          </a:p>
        </p:txBody>
      </p:sp>
      <p:pic>
        <p:nvPicPr>
          <p:cNvPr id="39943" name="Picture" descr="Picture"/>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1323975" y="3324225"/>
            <a:ext cx="1390650" cy="171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燕尾形 37"/>
          <p:cNvSpPr/>
          <p:nvPr/>
        </p:nvSpPr>
        <p:spPr>
          <a:xfrm rot="5400000">
            <a:off x="1647825" y="4179888"/>
            <a:ext cx="742950" cy="736600"/>
          </a:xfrm>
          <a:prstGeom prst="chevron">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39945" name="TextBox 42"/>
          <p:cNvSpPr txBox="1">
            <a:spLocks noChangeArrowheads="1"/>
          </p:cNvSpPr>
          <p:nvPr/>
        </p:nvSpPr>
        <p:spPr bwMode="auto">
          <a:xfrm>
            <a:off x="1003300" y="2808288"/>
            <a:ext cx="224631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巩固课堂所学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激发学习思维</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夯实基础知识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熟悉命题方式</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自我检测提能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及时矫正不足</a:t>
            </a:r>
          </a:p>
        </p:txBody>
      </p:sp>
      <p:sp>
        <p:nvSpPr>
          <p:cNvPr id="39946" name="TextBox 111"/>
          <p:cNvSpPr txBox="1">
            <a:spLocks noChangeArrowheads="1"/>
          </p:cNvSpPr>
          <p:nvPr/>
        </p:nvSpPr>
        <p:spPr bwMode="auto">
          <a:xfrm>
            <a:off x="8396288" y="1071563"/>
            <a:ext cx="2586037"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本节课掌握了哪些考点？</a:t>
            </a:r>
            <a:endParaRPr lang="en-US" altLang="zh-CN" sz="1200">
              <a:solidFill>
                <a:srgbClr val="7F7F7F"/>
              </a:solidFill>
              <a:latin typeface="微软雅黑" panose="020B0503020204020204" pitchFamily="34" charset="-122"/>
              <a:ea typeface="微软雅黑" panose="020B0503020204020204" pitchFamily="34" charset="-122"/>
            </a:endParaRPr>
          </a:p>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本节课还有什么疑问点？</a:t>
            </a:r>
            <a:endParaRPr lang="en-US" altLang="zh-CN" sz="1200">
              <a:solidFill>
                <a:srgbClr val="7F7F7F"/>
              </a:solidFill>
              <a:latin typeface="微软雅黑" panose="020B0503020204020204" pitchFamily="34" charset="-122"/>
              <a:ea typeface="微软雅黑" panose="020B0503020204020204" pitchFamily="34" charset="-122"/>
            </a:endParaRPr>
          </a:p>
        </p:txBody>
      </p:sp>
      <p:grpSp>
        <p:nvGrpSpPr>
          <p:cNvPr id="39947" name="组合 41"/>
          <p:cNvGrpSpPr/>
          <p:nvPr/>
        </p:nvGrpSpPr>
        <p:grpSpPr bwMode="auto">
          <a:xfrm>
            <a:off x="3829050" y="1195388"/>
            <a:ext cx="4102100" cy="1787525"/>
            <a:chOff x="3785732" y="617328"/>
            <a:chExt cx="4799076" cy="2091592"/>
          </a:xfrm>
        </p:grpSpPr>
        <p:sp>
          <p:nvSpPr>
            <p:cNvPr id="45" name="椭圆 44"/>
            <p:cNvSpPr/>
            <p:nvPr/>
          </p:nvSpPr>
          <p:spPr>
            <a:xfrm>
              <a:off x="3785732" y="1063138"/>
              <a:ext cx="1493211" cy="1493464"/>
            </a:xfrm>
            <a:prstGeom prst="ellipse">
              <a:avLst/>
            </a:prstGeom>
            <a:solidFill>
              <a:srgbClr val="A8CF38"/>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课后训练 </a:t>
              </a:r>
              <a:endParaRPr lang="zh-CN" altLang="en-US" sz="1700" b="1" dirty="0">
                <a:solidFill>
                  <a:prstClr val="white"/>
                </a:solidFill>
                <a:latin typeface="微软雅黑" panose="020B0503020204020204" pitchFamily="34" charset="-122"/>
                <a:ea typeface="微软雅黑" panose="020B0503020204020204" pitchFamily="34" charset="-122"/>
              </a:endParaRPr>
            </a:p>
          </p:txBody>
        </p:sp>
        <p:sp>
          <p:nvSpPr>
            <p:cNvPr id="47" name="椭圆 46"/>
            <p:cNvSpPr/>
            <p:nvPr/>
          </p:nvSpPr>
          <p:spPr>
            <a:xfrm>
              <a:off x="7091597" y="1016699"/>
              <a:ext cx="1493211" cy="1493464"/>
            </a:xfrm>
            <a:prstGeom prst="ellipse">
              <a:avLst/>
            </a:prstGeom>
            <a:solidFill>
              <a:srgbClr val="00B0F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学习反思</a:t>
              </a:r>
            </a:p>
          </p:txBody>
        </p:sp>
        <p:cxnSp>
          <p:nvCxnSpPr>
            <p:cNvPr id="49" name="直接连接符 48"/>
            <p:cNvCxnSpPr/>
            <p:nvPr/>
          </p:nvCxnSpPr>
          <p:spPr>
            <a:xfrm>
              <a:off x="5373662" y="1679842"/>
              <a:ext cx="157492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9961" name="组合 49"/>
            <p:cNvGrpSpPr/>
            <p:nvPr/>
          </p:nvGrpSpPr>
          <p:grpSpPr bwMode="auto">
            <a:xfrm>
              <a:off x="5137389" y="617328"/>
              <a:ext cx="2091594" cy="2091592"/>
              <a:chOff x="5049409" y="1518109"/>
              <a:chExt cx="2091594" cy="2091592"/>
            </a:xfrm>
          </p:grpSpPr>
          <p:sp>
            <p:nvSpPr>
              <p:cNvPr id="52" name="椭圆 51"/>
              <p:cNvSpPr/>
              <p:nvPr/>
            </p:nvSpPr>
            <p:spPr>
              <a:xfrm>
                <a:off x="5049409" y="1518109"/>
                <a:ext cx="2091594" cy="2091592"/>
              </a:xfrm>
              <a:prstGeom prst="ellipse">
                <a:avLst/>
              </a:prstGeom>
              <a:gradFill flip="none" rotWithShape="1">
                <a:gsLst>
                  <a:gs pos="48000">
                    <a:srgbClr val="49C1AD"/>
                  </a:gs>
                  <a:gs pos="0">
                    <a:srgbClr val="00B0F0"/>
                  </a:gs>
                  <a:gs pos="100000">
                    <a:srgbClr val="A8CF38"/>
                  </a:gs>
                </a:gsLst>
                <a:path path="circle">
                  <a:fillToRect t="100000" r="100000"/>
                </a:path>
                <a:tileRect l="-100000" b="-100000"/>
              </a:gradFill>
              <a:ln w="1016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srgbClr val="FFFFFF"/>
                  </a:solidFill>
                </a:endParaRPr>
              </a:p>
            </p:txBody>
          </p:sp>
          <p:sp>
            <p:nvSpPr>
              <p:cNvPr id="53" name="Freeform 6"/>
              <p:cNvSpPr>
                <a:spLocks noEditPoints="1"/>
              </p:cNvSpPr>
              <p:nvPr/>
            </p:nvSpPr>
            <p:spPr bwMode="auto">
              <a:xfrm>
                <a:off x="5766704" y="1910050"/>
                <a:ext cx="806037" cy="900908"/>
              </a:xfrm>
              <a:custGeom>
                <a:avLst/>
                <a:gdLst>
                  <a:gd name="T0" fmla="*/ 602 w 697"/>
                  <a:gd name="T1" fmla="*/ 267 h 782"/>
                  <a:gd name="T2" fmla="*/ 298 w 697"/>
                  <a:gd name="T3" fmla="*/ 0 h 782"/>
                  <a:gd name="T4" fmla="*/ 82 w 697"/>
                  <a:gd name="T5" fmla="*/ 533 h 782"/>
                  <a:gd name="T6" fmla="*/ 433 w 697"/>
                  <a:gd name="T7" fmla="*/ 674 h 782"/>
                  <a:gd name="T8" fmla="*/ 563 w 697"/>
                  <a:gd name="T9" fmla="*/ 673 h 782"/>
                  <a:gd name="T10" fmla="*/ 595 w 697"/>
                  <a:gd name="T11" fmla="*/ 577 h 782"/>
                  <a:gd name="T12" fmla="*/ 570 w 697"/>
                  <a:gd name="T13" fmla="*/ 554 h 782"/>
                  <a:gd name="T14" fmla="*/ 595 w 697"/>
                  <a:gd name="T15" fmla="*/ 527 h 782"/>
                  <a:gd name="T16" fmla="*/ 78 w 697"/>
                  <a:gd name="T17" fmla="*/ 265 h 782"/>
                  <a:gd name="T18" fmla="*/ 141 w 697"/>
                  <a:gd name="T19" fmla="*/ 329 h 782"/>
                  <a:gd name="T20" fmla="*/ 101 w 697"/>
                  <a:gd name="T21" fmla="*/ 426 h 782"/>
                  <a:gd name="T22" fmla="*/ 189 w 697"/>
                  <a:gd name="T23" fmla="*/ 514 h 782"/>
                  <a:gd name="T24" fmla="*/ 352 w 697"/>
                  <a:gd name="T25" fmla="*/ 95 h 782"/>
                  <a:gd name="T26" fmla="*/ 376 w 697"/>
                  <a:gd name="T27" fmla="*/ 315 h 782"/>
                  <a:gd name="T28" fmla="*/ 332 w 697"/>
                  <a:gd name="T29" fmla="*/ 331 h 782"/>
                  <a:gd name="T30" fmla="*/ 350 w 697"/>
                  <a:gd name="T31" fmla="*/ 291 h 782"/>
                  <a:gd name="T32" fmla="*/ 409 w 697"/>
                  <a:gd name="T33" fmla="*/ 156 h 782"/>
                  <a:gd name="T34" fmla="*/ 406 w 697"/>
                  <a:gd name="T35" fmla="*/ 208 h 782"/>
                  <a:gd name="T36" fmla="*/ 375 w 697"/>
                  <a:gd name="T37" fmla="*/ 240 h 782"/>
                  <a:gd name="T38" fmla="*/ 364 w 697"/>
                  <a:gd name="T39" fmla="*/ 263 h 782"/>
                  <a:gd name="T40" fmla="*/ 330 w 697"/>
                  <a:gd name="T41" fmla="*/ 276 h 782"/>
                  <a:gd name="T42" fmla="*/ 328 w 697"/>
                  <a:gd name="T43" fmla="*/ 247 h 782"/>
                  <a:gd name="T44" fmla="*/ 347 w 697"/>
                  <a:gd name="T45" fmla="*/ 219 h 782"/>
                  <a:gd name="T46" fmla="*/ 368 w 697"/>
                  <a:gd name="T47" fmla="*/ 195 h 782"/>
                  <a:gd name="T48" fmla="*/ 363 w 697"/>
                  <a:gd name="T49" fmla="*/ 171 h 782"/>
                  <a:gd name="T50" fmla="*/ 324 w 697"/>
                  <a:gd name="T51" fmla="*/ 170 h 782"/>
                  <a:gd name="T52" fmla="*/ 325 w 697"/>
                  <a:gd name="T53" fmla="*/ 131 h 782"/>
                  <a:gd name="T54" fmla="*/ 396 w 697"/>
                  <a:gd name="T55" fmla="*/ 140 h 782"/>
                  <a:gd name="T56" fmla="*/ 204 w 697"/>
                  <a:gd name="T57" fmla="*/ 479 h 782"/>
                  <a:gd name="T58" fmla="*/ 176 w 697"/>
                  <a:gd name="T59" fmla="*/ 490 h 782"/>
                  <a:gd name="T60" fmla="*/ 187 w 697"/>
                  <a:gd name="T61" fmla="*/ 465 h 782"/>
                  <a:gd name="T62" fmla="*/ 227 w 697"/>
                  <a:gd name="T63" fmla="*/ 395 h 782"/>
                  <a:gd name="T64" fmla="*/ 216 w 697"/>
                  <a:gd name="T65" fmla="*/ 421 h 782"/>
                  <a:gd name="T66" fmla="*/ 199 w 697"/>
                  <a:gd name="T67" fmla="*/ 437 h 782"/>
                  <a:gd name="T68" fmla="*/ 196 w 697"/>
                  <a:gd name="T69" fmla="*/ 452 h 782"/>
                  <a:gd name="T70" fmla="*/ 173 w 697"/>
                  <a:gd name="T71" fmla="*/ 450 h 782"/>
                  <a:gd name="T72" fmla="*/ 176 w 697"/>
                  <a:gd name="T73" fmla="*/ 431 h 782"/>
                  <a:gd name="T74" fmla="*/ 191 w 697"/>
                  <a:gd name="T75" fmla="*/ 415 h 782"/>
                  <a:gd name="T76" fmla="*/ 199 w 697"/>
                  <a:gd name="T77" fmla="*/ 399 h 782"/>
                  <a:gd name="T78" fmla="*/ 191 w 697"/>
                  <a:gd name="T79" fmla="*/ 387 h 782"/>
                  <a:gd name="T80" fmla="*/ 157 w 697"/>
                  <a:gd name="T81" fmla="*/ 398 h 782"/>
                  <a:gd name="T82" fmla="*/ 188 w 697"/>
                  <a:gd name="T83" fmla="*/ 363 h 782"/>
                  <a:gd name="T84" fmla="*/ 224 w 697"/>
                  <a:gd name="T85" fmla="*/ 381 h 782"/>
                  <a:gd name="T86" fmla="*/ 116 w 697"/>
                  <a:gd name="T87" fmla="*/ 243 h 782"/>
                  <a:gd name="T88" fmla="*/ 139 w 697"/>
                  <a:gd name="T89" fmla="*/ 218 h 782"/>
                  <a:gd name="T90" fmla="*/ 166 w 697"/>
                  <a:gd name="T91" fmla="*/ 231 h 782"/>
                  <a:gd name="T92" fmla="*/ 164 w 697"/>
                  <a:gd name="T93" fmla="*/ 255 h 782"/>
                  <a:gd name="T94" fmla="*/ 150 w 697"/>
                  <a:gd name="T95" fmla="*/ 269 h 782"/>
                  <a:gd name="T96" fmla="*/ 145 w 697"/>
                  <a:gd name="T97" fmla="*/ 280 h 782"/>
                  <a:gd name="T98" fmla="*/ 129 w 697"/>
                  <a:gd name="T99" fmla="*/ 286 h 782"/>
                  <a:gd name="T100" fmla="*/ 128 w 697"/>
                  <a:gd name="T101" fmla="*/ 273 h 782"/>
                  <a:gd name="T102" fmla="*/ 137 w 697"/>
                  <a:gd name="T103" fmla="*/ 260 h 782"/>
                  <a:gd name="T104" fmla="*/ 146 w 697"/>
                  <a:gd name="T105" fmla="*/ 249 h 782"/>
                  <a:gd name="T106" fmla="*/ 144 w 697"/>
                  <a:gd name="T107" fmla="*/ 237 h 782"/>
                  <a:gd name="T108" fmla="*/ 147 w 697"/>
                  <a:gd name="T109" fmla="*/ 312 h 782"/>
                  <a:gd name="T110" fmla="*/ 126 w 697"/>
                  <a:gd name="T111" fmla="*/ 304 h 782"/>
                  <a:gd name="T112" fmla="*/ 147 w 697"/>
                  <a:gd name="T113" fmla="*/ 296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97" h="782">
                    <a:moveTo>
                      <a:pt x="652" y="426"/>
                    </a:moveTo>
                    <a:cubicBezTo>
                      <a:pt x="636" y="408"/>
                      <a:pt x="611" y="388"/>
                      <a:pt x="601" y="366"/>
                    </a:cubicBezTo>
                    <a:cubicBezTo>
                      <a:pt x="587" y="333"/>
                      <a:pt x="603" y="301"/>
                      <a:pt x="602" y="267"/>
                    </a:cubicBezTo>
                    <a:cubicBezTo>
                      <a:pt x="602" y="240"/>
                      <a:pt x="594" y="207"/>
                      <a:pt x="585" y="182"/>
                    </a:cubicBezTo>
                    <a:cubicBezTo>
                      <a:pt x="570" y="141"/>
                      <a:pt x="543" y="107"/>
                      <a:pt x="509" y="80"/>
                    </a:cubicBezTo>
                    <a:cubicBezTo>
                      <a:pt x="455" y="31"/>
                      <a:pt x="380" y="0"/>
                      <a:pt x="298" y="0"/>
                    </a:cubicBezTo>
                    <a:cubicBezTo>
                      <a:pt x="133" y="0"/>
                      <a:pt x="0" y="122"/>
                      <a:pt x="0" y="273"/>
                    </a:cubicBezTo>
                    <a:cubicBezTo>
                      <a:pt x="0" y="283"/>
                      <a:pt x="0" y="293"/>
                      <a:pt x="1" y="302"/>
                    </a:cubicBezTo>
                    <a:cubicBezTo>
                      <a:pt x="3" y="368"/>
                      <a:pt x="23" y="446"/>
                      <a:pt x="82" y="533"/>
                    </a:cubicBezTo>
                    <a:cubicBezTo>
                      <a:pt x="82" y="533"/>
                      <a:pt x="164" y="697"/>
                      <a:pt x="0" y="781"/>
                    </a:cubicBezTo>
                    <a:cubicBezTo>
                      <a:pt x="361" y="782"/>
                      <a:pt x="361" y="782"/>
                      <a:pt x="361" y="782"/>
                    </a:cubicBezTo>
                    <a:cubicBezTo>
                      <a:pt x="361" y="782"/>
                      <a:pt x="389" y="674"/>
                      <a:pt x="433" y="674"/>
                    </a:cubicBezTo>
                    <a:cubicBezTo>
                      <a:pt x="470" y="674"/>
                      <a:pt x="508" y="677"/>
                      <a:pt x="545" y="675"/>
                    </a:cubicBezTo>
                    <a:cubicBezTo>
                      <a:pt x="552" y="676"/>
                      <a:pt x="558" y="675"/>
                      <a:pt x="563" y="673"/>
                    </a:cubicBezTo>
                    <a:cubicBezTo>
                      <a:pt x="563" y="673"/>
                      <a:pt x="563" y="673"/>
                      <a:pt x="563" y="673"/>
                    </a:cubicBezTo>
                    <a:cubicBezTo>
                      <a:pt x="563" y="673"/>
                      <a:pt x="563" y="673"/>
                      <a:pt x="563" y="673"/>
                    </a:cubicBezTo>
                    <a:cubicBezTo>
                      <a:pt x="589" y="660"/>
                      <a:pt x="571" y="601"/>
                      <a:pt x="571" y="601"/>
                    </a:cubicBezTo>
                    <a:cubicBezTo>
                      <a:pt x="586" y="595"/>
                      <a:pt x="595" y="585"/>
                      <a:pt x="595" y="577"/>
                    </a:cubicBezTo>
                    <a:cubicBezTo>
                      <a:pt x="595" y="575"/>
                      <a:pt x="595" y="575"/>
                      <a:pt x="595" y="575"/>
                    </a:cubicBezTo>
                    <a:cubicBezTo>
                      <a:pt x="595" y="565"/>
                      <a:pt x="581" y="557"/>
                      <a:pt x="560"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8" y="461"/>
                      <a:pt x="611" y="461"/>
                    </a:cubicBezTo>
                    <a:cubicBezTo>
                      <a:pt x="697" y="457"/>
                      <a:pt x="652" y="426"/>
                      <a:pt x="652" y="426"/>
                    </a:cubicBezTo>
                    <a:close/>
                    <a:moveTo>
                      <a:pt x="78" y="265"/>
                    </a:moveTo>
                    <a:cubicBezTo>
                      <a:pt x="78" y="230"/>
                      <a:pt x="106" y="201"/>
                      <a:pt x="141" y="201"/>
                    </a:cubicBezTo>
                    <a:cubicBezTo>
                      <a:pt x="176" y="201"/>
                      <a:pt x="204" y="230"/>
                      <a:pt x="204" y="265"/>
                    </a:cubicBezTo>
                    <a:cubicBezTo>
                      <a:pt x="204" y="300"/>
                      <a:pt x="176" y="329"/>
                      <a:pt x="141" y="329"/>
                    </a:cubicBezTo>
                    <a:cubicBezTo>
                      <a:pt x="106" y="329"/>
                      <a:pt x="78" y="300"/>
                      <a:pt x="78" y="265"/>
                    </a:cubicBezTo>
                    <a:close/>
                    <a:moveTo>
                      <a:pt x="189" y="514"/>
                    </a:moveTo>
                    <a:cubicBezTo>
                      <a:pt x="140" y="514"/>
                      <a:pt x="101" y="474"/>
                      <a:pt x="101" y="426"/>
                    </a:cubicBezTo>
                    <a:cubicBezTo>
                      <a:pt x="101" y="377"/>
                      <a:pt x="140" y="337"/>
                      <a:pt x="189" y="337"/>
                    </a:cubicBezTo>
                    <a:cubicBezTo>
                      <a:pt x="237" y="337"/>
                      <a:pt x="276" y="377"/>
                      <a:pt x="276" y="426"/>
                    </a:cubicBezTo>
                    <a:cubicBezTo>
                      <a:pt x="276" y="474"/>
                      <a:pt x="237" y="514"/>
                      <a:pt x="189" y="514"/>
                    </a:cubicBezTo>
                    <a:close/>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close/>
                    <a:moveTo>
                      <a:pt x="376" y="315"/>
                    </a:moveTo>
                    <a:cubicBezTo>
                      <a:pt x="376" y="321"/>
                      <a:pt x="374" y="327"/>
                      <a:pt x="369" y="331"/>
                    </a:cubicBezTo>
                    <a:cubicBezTo>
                      <a:pt x="364" y="336"/>
                      <a:pt x="358" y="338"/>
                      <a:pt x="350" y="338"/>
                    </a:cubicBezTo>
                    <a:cubicBezTo>
                      <a:pt x="343" y="338"/>
                      <a:pt x="337" y="336"/>
                      <a:pt x="332" y="331"/>
                    </a:cubicBezTo>
                    <a:cubicBezTo>
                      <a:pt x="327" y="327"/>
                      <a:pt x="324" y="321"/>
                      <a:pt x="324" y="315"/>
                    </a:cubicBezTo>
                    <a:cubicBezTo>
                      <a:pt x="324" y="308"/>
                      <a:pt x="327" y="302"/>
                      <a:pt x="332" y="298"/>
                    </a:cubicBezTo>
                    <a:cubicBezTo>
                      <a:pt x="337" y="294"/>
                      <a:pt x="343" y="291"/>
                      <a:pt x="350" y="291"/>
                    </a:cubicBezTo>
                    <a:cubicBezTo>
                      <a:pt x="358" y="291"/>
                      <a:pt x="364" y="294"/>
                      <a:pt x="369" y="298"/>
                    </a:cubicBezTo>
                    <a:cubicBezTo>
                      <a:pt x="374" y="302"/>
                      <a:pt x="376" y="308"/>
                      <a:pt x="376" y="315"/>
                    </a:cubicBezTo>
                    <a:close/>
                    <a:moveTo>
                      <a:pt x="409" y="156"/>
                    </a:moveTo>
                    <a:cubicBezTo>
                      <a:pt x="412" y="162"/>
                      <a:pt x="414" y="170"/>
                      <a:pt x="414" y="179"/>
                    </a:cubicBezTo>
                    <a:cubicBezTo>
                      <a:pt x="414" y="185"/>
                      <a:pt x="413" y="190"/>
                      <a:pt x="412" y="195"/>
                    </a:cubicBezTo>
                    <a:cubicBezTo>
                      <a:pt x="411" y="200"/>
                      <a:pt x="409" y="204"/>
                      <a:pt x="406" y="208"/>
                    </a:cubicBezTo>
                    <a:cubicBezTo>
                      <a:pt x="404" y="212"/>
                      <a:pt x="401" y="216"/>
                      <a:pt x="397" y="220"/>
                    </a:cubicBezTo>
                    <a:cubicBezTo>
                      <a:pt x="393" y="224"/>
                      <a:pt x="389" y="228"/>
                      <a:pt x="384" y="232"/>
                    </a:cubicBezTo>
                    <a:cubicBezTo>
                      <a:pt x="380" y="235"/>
                      <a:pt x="377" y="237"/>
                      <a:pt x="375" y="240"/>
                    </a:cubicBezTo>
                    <a:cubicBezTo>
                      <a:pt x="372" y="242"/>
                      <a:pt x="370" y="244"/>
                      <a:pt x="369" y="247"/>
                    </a:cubicBezTo>
                    <a:cubicBezTo>
                      <a:pt x="367" y="249"/>
                      <a:pt x="366" y="252"/>
                      <a:pt x="365" y="254"/>
                    </a:cubicBezTo>
                    <a:cubicBezTo>
                      <a:pt x="364" y="257"/>
                      <a:pt x="364" y="260"/>
                      <a:pt x="364" y="263"/>
                    </a:cubicBezTo>
                    <a:cubicBezTo>
                      <a:pt x="364" y="265"/>
                      <a:pt x="364" y="268"/>
                      <a:pt x="365" y="270"/>
                    </a:cubicBezTo>
                    <a:cubicBezTo>
                      <a:pt x="365" y="272"/>
                      <a:pt x="366" y="274"/>
                      <a:pt x="367" y="276"/>
                    </a:cubicBezTo>
                    <a:cubicBezTo>
                      <a:pt x="330" y="276"/>
                      <a:pt x="330" y="276"/>
                      <a:pt x="330" y="276"/>
                    </a:cubicBezTo>
                    <a:cubicBezTo>
                      <a:pt x="329" y="274"/>
                      <a:pt x="328" y="271"/>
                      <a:pt x="328" y="268"/>
                    </a:cubicBezTo>
                    <a:cubicBezTo>
                      <a:pt x="327" y="265"/>
                      <a:pt x="327" y="262"/>
                      <a:pt x="327" y="259"/>
                    </a:cubicBezTo>
                    <a:cubicBezTo>
                      <a:pt x="327" y="255"/>
                      <a:pt x="327" y="251"/>
                      <a:pt x="328" y="247"/>
                    </a:cubicBezTo>
                    <a:cubicBezTo>
                      <a:pt x="329" y="243"/>
                      <a:pt x="330" y="240"/>
                      <a:pt x="332" y="237"/>
                    </a:cubicBezTo>
                    <a:cubicBezTo>
                      <a:pt x="334" y="234"/>
                      <a:pt x="336" y="231"/>
                      <a:pt x="338" y="228"/>
                    </a:cubicBezTo>
                    <a:cubicBezTo>
                      <a:pt x="341" y="225"/>
                      <a:pt x="344" y="222"/>
                      <a:pt x="347" y="219"/>
                    </a:cubicBezTo>
                    <a:cubicBezTo>
                      <a:pt x="351" y="216"/>
                      <a:pt x="354" y="213"/>
                      <a:pt x="357" y="211"/>
                    </a:cubicBezTo>
                    <a:cubicBezTo>
                      <a:pt x="359" y="208"/>
                      <a:pt x="362" y="206"/>
                      <a:pt x="364" y="203"/>
                    </a:cubicBezTo>
                    <a:cubicBezTo>
                      <a:pt x="365" y="200"/>
                      <a:pt x="367" y="198"/>
                      <a:pt x="368" y="195"/>
                    </a:cubicBezTo>
                    <a:cubicBezTo>
                      <a:pt x="369" y="192"/>
                      <a:pt x="369" y="189"/>
                      <a:pt x="369" y="186"/>
                    </a:cubicBezTo>
                    <a:cubicBezTo>
                      <a:pt x="369" y="183"/>
                      <a:pt x="369" y="180"/>
                      <a:pt x="368" y="177"/>
                    </a:cubicBezTo>
                    <a:cubicBezTo>
                      <a:pt x="367" y="175"/>
                      <a:pt x="365" y="173"/>
                      <a:pt x="363" y="171"/>
                    </a:cubicBezTo>
                    <a:cubicBezTo>
                      <a:pt x="361" y="169"/>
                      <a:pt x="359" y="168"/>
                      <a:pt x="356" y="167"/>
                    </a:cubicBezTo>
                    <a:cubicBezTo>
                      <a:pt x="353" y="166"/>
                      <a:pt x="350" y="165"/>
                      <a:pt x="347" y="165"/>
                    </a:cubicBezTo>
                    <a:cubicBezTo>
                      <a:pt x="339" y="165"/>
                      <a:pt x="332" y="167"/>
                      <a:pt x="324" y="170"/>
                    </a:cubicBezTo>
                    <a:cubicBezTo>
                      <a:pt x="316" y="173"/>
                      <a:pt x="308" y="177"/>
                      <a:pt x="301" y="184"/>
                    </a:cubicBezTo>
                    <a:cubicBezTo>
                      <a:pt x="301" y="141"/>
                      <a:pt x="301" y="141"/>
                      <a:pt x="301" y="141"/>
                    </a:cubicBezTo>
                    <a:cubicBezTo>
                      <a:pt x="309" y="137"/>
                      <a:pt x="316" y="133"/>
                      <a:pt x="325" y="131"/>
                    </a:cubicBezTo>
                    <a:cubicBezTo>
                      <a:pt x="334" y="129"/>
                      <a:pt x="343" y="128"/>
                      <a:pt x="352" y="128"/>
                    </a:cubicBezTo>
                    <a:cubicBezTo>
                      <a:pt x="361" y="128"/>
                      <a:pt x="369" y="129"/>
                      <a:pt x="376" y="131"/>
                    </a:cubicBezTo>
                    <a:cubicBezTo>
                      <a:pt x="384" y="133"/>
                      <a:pt x="390" y="136"/>
                      <a:pt x="396" y="140"/>
                    </a:cubicBezTo>
                    <a:cubicBezTo>
                      <a:pt x="402" y="144"/>
                      <a:pt x="406" y="149"/>
                      <a:pt x="409" y="156"/>
                    </a:cubicBezTo>
                    <a:close/>
                    <a:moveTo>
                      <a:pt x="199" y="469"/>
                    </a:moveTo>
                    <a:cubicBezTo>
                      <a:pt x="202" y="472"/>
                      <a:pt x="204" y="475"/>
                      <a:pt x="204" y="479"/>
                    </a:cubicBezTo>
                    <a:cubicBezTo>
                      <a:pt x="204" y="483"/>
                      <a:pt x="202" y="487"/>
                      <a:pt x="199" y="490"/>
                    </a:cubicBezTo>
                    <a:cubicBezTo>
                      <a:pt x="196" y="492"/>
                      <a:pt x="192" y="494"/>
                      <a:pt x="187" y="494"/>
                    </a:cubicBezTo>
                    <a:cubicBezTo>
                      <a:pt x="183" y="494"/>
                      <a:pt x="179" y="492"/>
                      <a:pt x="176" y="490"/>
                    </a:cubicBezTo>
                    <a:cubicBezTo>
                      <a:pt x="173" y="487"/>
                      <a:pt x="171" y="483"/>
                      <a:pt x="171" y="479"/>
                    </a:cubicBezTo>
                    <a:cubicBezTo>
                      <a:pt x="171" y="475"/>
                      <a:pt x="173" y="472"/>
                      <a:pt x="176" y="469"/>
                    </a:cubicBezTo>
                    <a:cubicBezTo>
                      <a:pt x="179" y="466"/>
                      <a:pt x="183" y="465"/>
                      <a:pt x="187" y="465"/>
                    </a:cubicBezTo>
                    <a:cubicBezTo>
                      <a:pt x="192" y="465"/>
                      <a:pt x="196" y="466"/>
                      <a:pt x="199" y="469"/>
                    </a:cubicBezTo>
                    <a:close/>
                    <a:moveTo>
                      <a:pt x="224" y="381"/>
                    </a:moveTo>
                    <a:cubicBezTo>
                      <a:pt x="226" y="385"/>
                      <a:pt x="227" y="390"/>
                      <a:pt x="227" y="395"/>
                    </a:cubicBezTo>
                    <a:cubicBezTo>
                      <a:pt x="227" y="399"/>
                      <a:pt x="227" y="402"/>
                      <a:pt x="226" y="405"/>
                    </a:cubicBezTo>
                    <a:cubicBezTo>
                      <a:pt x="225" y="408"/>
                      <a:pt x="224" y="411"/>
                      <a:pt x="222" y="413"/>
                    </a:cubicBezTo>
                    <a:cubicBezTo>
                      <a:pt x="220" y="416"/>
                      <a:pt x="219" y="418"/>
                      <a:pt x="216" y="421"/>
                    </a:cubicBezTo>
                    <a:cubicBezTo>
                      <a:pt x="214" y="423"/>
                      <a:pt x="211" y="425"/>
                      <a:pt x="208" y="428"/>
                    </a:cubicBezTo>
                    <a:cubicBezTo>
                      <a:pt x="206" y="430"/>
                      <a:pt x="204" y="431"/>
                      <a:pt x="203" y="433"/>
                    </a:cubicBezTo>
                    <a:cubicBezTo>
                      <a:pt x="201" y="434"/>
                      <a:pt x="200" y="436"/>
                      <a:pt x="199" y="437"/>
                    </a:cubicBezTo>
                    <a:cubicBezTo>
                      <a:pt x="198" y="439"/>
                      <a:pt x="197" y="440"/>
                      <a:pt x="196" y="442"/>
                    </a:cubicBezTo>
                    <a:cubicBezTo>
                      <a:pt x="196" y="443"/>
                      <a:pt x="196" y="445"/>
                      <a:pt x="196" y="447"/>
                    </a:cubicBezTo>
                    <a:cubicBezTo>
                      <a:pt x="196" y="449"/>
                      <a:pt x="196" y="450"/>
                      <a:pt x="196" y="452"/>
                    </a:cubicBezTo>
                    <a:cubicBezTo>
                      <a:pt x="197" y="453"/>
                      <a:pt x="197" y="454"/>
                      <a:pt x="198" y="455"/>
                    </a:cubicBezTo>
                    <a:cubicBezTo>
                      <a:pt x="175" y="455"/>
                      <a:pt x="175" y="455"/>
                      <a:pt x="175" y="455"/>
                    </a:cubicBezTo>
                    <a:cubicBezTo>
                      <a:pt x="174" y="454"/>
                      <a:pt x="173" y="452"/>
                      <a:pt x="173" y="450"/>
                    </a:cubicBezTo>
                    <a:cubicBezTo>
                      <a:pt x="173" y="448"/>
                      <a:pt x="173" y="446"/>
                      <a:pt x="173" y="445"/>
                    </a:cubicBezTo>
                    <a:cubicBezTo>
                      <a:pt x="173" y="442"/>
                      <a:pt x="173" y="439"/>
                      <a:pt x="173" y="437"/>
                    </a:cubicBezTo>
                    <a:cubicBezTo>
                      <a:pt x="174" y="435"/>
                      <a:pt x="175" y="433"/>
                      <a:pt x="176" y="431"/>
                    </a:cubicBezTo>
                    <a:cubicBezTo>
                      <a:pt x="177" y="429"/>
                      <a:pt x="178" y="427"/>
                      <a:pt x="180" y="425"/>
                    </a:cubicBezTo>
                    <a:cubicBezTo>
                      <a:pt x="181" y="423"/>
                      <a:pt x="183" y="422"/>
                      <a:pt x="185" y="420"/>
                    </a:cubicBezTo>
                    <a:cubicBezTo>
                      <a:pt x="188" y="418"/>
                      <a:pt x="190" y="416"/>
                      <a:pt x="191" y="415"/>
                    </a:cubicBezTo>
                    <a:cubicBezTo>
                      <a:pt x="193" y="413"/>
                      <a:pt x="194" y="411"/>
                      <a:pt x="196" y="410"/>
                    </a:cubicBezTo>
                    <a:cubicBezTo>
                      <a:pt x="197" y="408"/>
                      <a:pt x="198" y="407"/>
                      <a:pt x="198" y="405"/>
                    </a:cubicBezTo>
                    <a:cubicBezTo>
                      <a:pt x="199" y="403"/>
                      <a:pt x="199" y="401"/>
                      <a:pt x="199" y="399"/>
                    </a:cubicBezTo>
                    <a:cubicBezTo>
                      <a:pt x="199" y="397"/>
                      <a:pt x="199" y="396"/>
                      <a:pt x="198" y="394"/>
                    </a:cubicBezTo>
                    <a:cubicBezTo>
                      <a:pt x="197" y="392"/>
                      <a:pt x="197" y="391"/>
                      <a:pt x="195" y="390"/>
                    </a:cubicBezTo>
                    <a:cubicBezTo>
                      <a:pt x="194" y="389"/>
                      <a:pt x="193" y="388"/>
                      <a:pt x="191" y="387"/>
                    </a:cubicBezTo>
                    <a:cubicBezTo>
                      <a:pt x="189" y="387"/>
                      <a:pt x="187" y="386"/>
                      <a:pt x="185" y="386"/>
                    </a:cubicBezTo>
                    <a:cubicBezTo>
                      <a:pt x="181" y="386"/>
                      <a:pt x="176" y="387"/>
                      <a:pt x="171" y="389"/>
                    </a:cubicBezTo>
                    <a:cubicBezTo>
                      <a:pt x="166" y="391"/>
                      <a:pt x="161" y="394"/>
                      <a:pt x="157" y="398"/>
                    </a:cubicBezTo>
                    <a:cubicBezTo>
                      <a:pt x="157" y="371"/>
                      <a:pt x="157" y="371"/>
                      <a:pt x="157" y="371"/>
                    </a:cubicBezTo>
                    <a:cubicBezTo>
                      <a:pt x="161" y="369"/>
                      <a:pt x="166" y="367"/>
                      <a:pt x="172" y="365"/>
                    </a:cubicBezTo>
                    <a:cubicBezTo>
                      <a:pt x="177" y="364"/>
                      <a:pt x="183" y="363"/>
                      <a:pt x="188" y="363"/>
                    </a:cubicBezTo>
                    <a:cubicBezTo>
                      <a:pt x="194" y="363"/>
                      <a:pt x="199" y="364"/>
                      <a:pt x="203" y="365"/>
                    </a:cubicBezTo>
                    <a:cubicBezTo>
                      <a:pt x="208" y="366"/>
                      <a:pt x="212" y="368"/>
                      <a:pt x="216" y="371"/>
                    </a:cubicBezTo>
                    <a:cubicBezTo>
                      <a:pt x="219" y="373"/>
                      <a:pt x="222" y="377"/>
                      <a:pt x="224" y="381"/>
                    </a:cubicBezTo>
                    <a:close/>
                    <a:moveTo>
                      <a:pt x="137" y="235"/>
                    </a:moveTo>
                    <a:cubicBezTo>
                      <a:pt x="133" y="235"/>
                      <a:pt x="130" y="235"/>
                      <a:pt x="126" y="237"/>
                    </a:cubicBezTo>
                    <a:cubicBezTo>
                      <a:pt x="122" y="238"/>
                      <a:pt x="119" y="241"/>
                      <a:pt x="116" y="243"/>
                    </a:cubicBezTo>
                    <a:cubicBezTo>
                      <a:pt x="116" y="224"/>
                      <a:pt x="116" y="224"/>
                      <a:pt x="116" y="224"/>
                    </a:cubicBezTo>
                    <a:cubicBezTo>
                      <a:pt x="119" y="222"/>
                      <a:pt x="123" y="220"/>
                      <a:pt x="127" y="219"/>
                    </a:cubicBezTo>
                    <a:cubicBezTo>
                      <a:pt x="131" y="218"/>
                      <a:pt x="135" y="218"/>
                      <a:pt x="139" y="218"/>
                    </a:cubicBezTo>
                    <a:cubicBezTo>
                      <a:pt x="143" y="218"/>
                      <a:pt x="147" y="218"/>
                      <a:pt x="150" y="219"/>
                    </a:cubicBezTo>
                    <a:cubicBezTo>
                      <a:pt x="154" y="220"/>
                      <a:pt x="157" y="221"/>
                      <a:pt x="160" y="223"/>
                    </a:cubicBezTo>
                    <a:cubicBezTo>
                      <a:pt x="162" y="225"/>
                      <a:pt x="164" y="228"/>
                      <a:pt x="166" y="231"/>
                    </a:cubicBezTo>
                    <a:cubicBezTo>
                      <a:pt x="167" y="234"/>
                      <a:pt x="168" y="237"/>
                      <a:pt x="168" y="241"/>
                    </a:cubicBezTo>
                    <a:cubicBezTo>
                      <a:pt x="168" y="244"/>
                      <a:pt x="168" y="246"/>
                      <a:pt x="167" y="249"/>
                    </a:cubicBezTo>
                    <a:cubicBezTo>
                      <a:pt x="166" y="251"/>
                      <a:pt x="166" y="253"/>
                      <a:pt x="164" y="255"/>
                    </a:cubicBezTo>
                    <a:cubicBezTo>
                      <a:pt x="163" y="257"/>
                      <a:pt x="162" y="259"/>
                      <a:pt x="160" y="260"/>
                    </a:cubicBezTo>
                    <a:cubicBezTo>
                      <a:pt x="158" y="262"/>
                      <a:pt x="156" y="264"/>
                      <a:pt x="154" y="266"/>
                    </a:cubicBezTo>
                    <a:cubicBezTo>
                      <a:pt x="152" y="267"/>
                      <a:pt x="151" y="268"/>
                      <a:pt x="150" y="269"/>
                    </a:cubicBezTo>
                    <a:cubicBezTo>
                      <a:pt x="149" y="271"/>
                      <a:pt x="148" y="272"/>
                      <a:pt x="147" y="273"/>
                    </a:cubicBezTo>
                    <a:cubicBezTo>
                      <a:pt x="146" y="274"/>
                      <a:pt x="146" y="275"/>
                      <a:pt x="145" y="276"/>
                    </a:cubicBezTo>
                    <a:cubicBezTo>
                      <a:pt x="145" y="277"/>
                      <a:pt x="145" y="279"/>
                      <a:pt x="145" y="280"/>
                    </a:cubicBezTo>
                    <a:cubicBezTo>
                      <a:pt x="145" y="281"/>
                      <a:pt x="145" y="282"/>
                      <a:pt x="145" y="283"/>
                    </a:cubicBezTo>
                    <a:cubicBezTo>
                      <a:pt x="145" y="285"/>
                      <a:pt x="146" y="285"/>
                      <a:pt x="146" y="286"/>
                    </a:cubicBezTo>
                    <a:cubicBezTo>
                      <a:pt x="129" y="286"/>
                      <a:pt x="129" y="286"/>
                      <a:pt x="129" y="286"/>
                    </a:cubicBezTo>
                    <a:cubicBezTo>
                      <a:pt x="128" y="285"/>
                      <a:pt x="128" y="284"/>
                      <a:pt x="128" y="282"/>
                    </a:cubicBezTo>
                    <a:cubicBezTo>
                      <a:pt x="128" y="281"/>
                      <a:pt x="127" y="280"/>
                      <a:pt x="127" y="278"/>
                    </a:cubicBezTo>
                    <a:cubicBezTo>
                      <a:pt x="127" y="276"/>
                      <a:pt x="128" y="274"/>
                      <a:pt x="128" y="273"/>
                    </a:cubicBezTo>
                    <a:cubicBezTo>
                      <a:pt x="128" y="271"/>
                      <a:pt x="129" y="270"/>
                      <a:pt x="130" y="268"/>
                    </a:cubicBezTo>
                    <a:cubicBezTo>
                      <a:pt x="131" y="267"/>
                      <a:pt x="132" y="265"/>
                      <a:pt x="133" y="264"/>
                    </a:cubicBezTo>
                    <a:cubicBezTo>
                      <a:pt x="134" y="263"/>
                      <a:pt x="135" y="261"/>
                      <a:pt x="137" y="260"/>
                    </a:cubicBezTo>
                    <a:cubicBezTo>
                      <a:pt x="139" y="258"/>
                      <a:pt x="140" y="257"/>
                      <a:pt x="141" y="256"/>
                    </a:cubicBezTo>
                    <a:cubicBezTo>
                      <a:pt x="143" y="255"/>
                      <a:pt x="144" y="254"/>
                      <a:pt x="144" y="252"/>
                    </a:cubicBezTo>
                    <a:cubicBezTo>
                      <a:pt x="145" y="251"/>
                      <a:pt x="146" y="250"/>
                      <a:pt x="146" y="249"/>
                    </a:cubicBezTo>
                    <a:cubicBezTo>
                      <a:pt x="147" y="247"/>
                      <a:pt x="147" y="246"/>
                      <a:pt x="147" y="244"/>
                    </a:cubicBezTo>
                    <a:cubicBezTo>
                      <a:pt x="147" y="243"/>
                      <a:pt x="147" y="242"/>
                      <a:pt x="146" y="240"/>
                    </a:cubicBezTo>
                    <a:cubicBezTo>
                      <a:pt x="146" y="239"/>
                      <a:pt x="145" y="238"/>
                      <a:pt x="144" y="237"/>
                    </a:cubicBezTo>
                    <a:cubicBezTo>
                      <a:pt x="143" y="237"/>
                      <a:pt x="142" y="236"/>
                      <a:pt x="141" y="236"/>
                    </a:cubicBezTo>
                    <a:cubicBezTo>
                      <a:pt x="140" y="235"/>
                      <a:pt x="138" y="235"/>
                      <a:pt x="137" y="235"/>
                    </a:cubicBezTo>
                    <a:close/>
                    <a:moveTo>
                      <a:pt x="147" y="312"/>
                    </a:moveTo>
                    <a:cubicBezTo>
                      <a:pt x="145" y="314"/>
                      <a:pt x="142" y="315"/>
                      <a:pt x="138" y="315"/>
                    </a:cubicBezTo>
                    <a:cubicBezTo>
                      <a:pt x="135" y="315"/>
                      <a:pt x="132" y="314"/>
                      <a:pt x="130" y="312"/>
                    </a:cubicBezTo>
                    <a:cubicBezTo>
                      <a:pt x="127" y="310"/>
                      <a:pt x="126" y="307"/>
                      <a:pt x="126" y="304"/>
                    </a:cubicBezTo>
                    <a:cubicBezTo>
                      <a:pt x="126" y="301"/>
                      <a:pt x="127" y="299"/>
                      <a:pt x="130" y="296"/>
                    </a:cubicBezTo>
                    <a:cubicBezTo>
                      <a:pt x="132" y="294"/>
                      <a:pt x="135" y="293"/>
                      <a:pt x="138" y="293"/>
                    </a:cubicBezTo>
                    <a:cubicBezTo>
                      <a:pt x="142" y="293"/>
                      <a:pt x="145" y="294"/>
                      <a:pt x="147" y="296"/>
                    </a:cubicBezTo>
                    <a:cubicBezTo>
                      <a:pt x="149" y="298"/>
                      <a:pt x="150" y="301"/>
                      <a:pt x="150" y="304"/>
                    </a:cubicBezTo>
                    <a:cubicBezTo>
                      <a:pt x="150" y="307"/>
                      <a:pt x="149" y="310"/>
                      <a:pt x="147" y="312"/>
                    </a:cubicBezTo>
                    <a:close/>
                  </a:path>
                </a:pathLst>
              </a:custGeom>
              <a:solidFill>
                <a:schemeClr val="bg1"/>
              </a:solidFill>
              <a:ln>
                <a:noFill/>
              </a:ln>
            </p:spPr>
            <p:txBody>
              <a:bodyPr lIns="86402" tIns="43201" rIns="86402" bIns="43201"/>
              <a:lstStyle/>
              <a:p>
                <a:pPr defTabSz="913130" eaLnBrk="0" hangingPunct="0">
                  <a:defRPr/>
                </a:pPr>
                <a:endParaRPr lang="zh-CN" altLang="en-US" sz="2645" b="1">
                  <a:solidFill>
                    <a:prstClr val="black"/>
                  </a:solidFill>
                </a:endParaRPr>
              </a:p>
            </p:txBody>
          </p:sp>
        </p:grpSp>
        <p:sp>
          <p:nvSpPr>
            <p:cNvPr id="51" name="TextBox 118"/>
            <p:cNvSpPr txBox="1"/>
            <p:nvPr/>
          </p:nvSpPr>
          <p:spPr>
            <a:xfrm>
              <a:off x="5509239" y="1915749"/>
              <a:ext cx="1348347" cy="449525"/>
            </a:xfrm>
            <a:prstGeom prst="rect">
              <a:avLst/>
            </a:prstGeom>
            <a:noFill/>
          </p:spPr>
          <p:txBody>
            <a:bodyPr wrap="none">
              <a:spAutoFit/>
            </a:bodyPr>
            <a:lstStyle/>
            <a:p>
              <a:pPr algn="ctr" defTabSz="913130" eaLnBrk="0" hangingPunct="0">
                <a:defRPr/>
              </a:pPr>
              <a:r>
                <a:rPr lang="zh-CN" altLang="en-US" sz="1890" b="1" dirty="0">
                  <a:solidFill>
                    <a:prstClr val="white"/>
                  </a:solidFill>
                  <a:latin typeface="微软雅黑" panose="020B0503020204020204" pitchFamily="34" charset="-122"/>
                  <a:ea typeface="微软雅黑" panose="020B0503020204020204" pitchFamily="34" charset="-122"/>
                </a:rPr>
                <a:t>课时小结</a:t>
              </a:r>
            </a:p>
          </p:txBody>
        </p:sp>
      </p:grpSp>
      <p:cxnSp>
        <p:nvCxnSpPr>
          <p:cNvPr id="54" name="直接连接符 53"/>
          <p:cNvCxnSpPr/>
          <p:nvPr/>
        </p:nvCxnSpPr>
        <p:spPr>
          <a:xfrm>
            <a:off x="2052638" y="2239963"/>
            <a:ext cx="1631950"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2052638" y="2239963"/>
            <a:ext cx="0" cy="44926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2033588" y="3852863"/>
            <a:ext cx="0" cy="54451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8010525" y="2224088"/>
            <a:ext cx="1633538"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9644063" y="1874838"/>
            <a:ext cx="0" cy="32702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9644063" y="0"/>
            <a:ext cx="0" cy="101917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sp>
        <p:nvSpPr>
          <p:cNvPr id="76" name="燕尾形 75"/>
          <p:cNvSpPr/>
          <p:nvPr/>
        </p:nvSpPr>
        <p:spPr>
          <a:xfrm rot="5400000">
            <a:off x="9440069" y="216694"/>
            <a:ext cx="401638" cy="400050"/>
          </a:xfrm>
          <a:prstGeom prst="chevron">
            <a:avLst/>
          </a:prstGeom>
          <a:solidFill>
            <a:srgbClr val="DBDBD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grpId="0" nodeType="withEffect">
                                  <p:stCondLst>
                                    <p:cond delay="0"/>
                                  </p:stCondLst>
                                  <p:endCondLst>
                                    <p:cond evt="onNext" delay="0">
                                      <p:tgtEl>
                                        <p:sldTgt/>
                                      </p:tgtEl>
                                    </p:cond>
                                  </p:endCondLst>
                                  <p:childTnLst>
                                    <p:animEffect transition="out" filter="fade">
                                      <p:cBhvr>
                                        <p:cTn id="6" dur="2000" tmFilter="0, 0; .2, .5; .8, .5; 1, 0"/>
                                        <p:tgtEl>
                                          <p:spTgt spid="38"/>
                                        </p:tgtEl>
                                      </p:cBhvr>
                                    </p:animEffect>
                                    <p:animScale>
                                      <p:cBhvr>
                                        <p:cTn id="7" dur="1000" autoRev="1" fill="hold"/>
                                        <p:tgtEl>
                                          <p:spTgt spid="38"/>
                                        </p:tgtEl>
                                      </p:cBhvr>
                                      <p:by x="105000" y="105000"/>
                                    </p:animScale>
                                  </p:childTnLst>
                                </p:cTn>
                              </p:par>
                              <p:par>
                                <p:cTn id="8" presetID="6" presetClass="emph" presetSubtype="0" repeatCount="indefinite" fill="hold" grpId="1" nodeType="withEffect">
                                  <p:stCondLst>
                                    <p:cond delay="0"/>
                                  </p:stCondLst>
                                  <p:endCondLst>
                                    <p:cond evt="onNext" delay="0">
                                      <p:tgtEl>
                                        <p:sldTgt/>
                                      </p:tgtEl>
                                    </p:cond>
                                  </p:endCondLst>
                                  <p:childTnLst>
                                    <p:animScale>
                                      <p:cBhvr>
                                        <p:cTn id="9" dur="1000" fill="hold"/>
                                        <p:tgtEl>
                                          <p:spTgt spid="38"/>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ldLvl="0" animBg="1"/>
      <p:bldP spid="38" grpId="1"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图片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88" y="0"/>
            <a:ext cx="11518900" cy="648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平行四边形 6"/>
          <p:cNvSpPr/>
          <p:nvPr/>
        </p:nvSpPr>
        <p:spPr>
          <a:xfrm>
            <a:off x="0" y="0"/>
            <a:ext cx="11522075" cy="3573463"/>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8" name="Rectangle 8"/>
          <p:cNvSpPr>
            <a:spLocks noChangeArrowheads="1"/>
          </p:cNvSpPr>
          <p:nvPr/>
        </p:nvSpPr>
        <p:spPr bwMode="auto">
          <a:xfrm>
            <a:off x="-1588" y="3544888"/>
            <a:ext cx="11523663" cy="379412"/>
          </a:xfrm>
          <a:prstGeom prst="rect">
            <a:avLst/>
          </a:prstGeom>
          <a:solidFill>
            <a:schemeClr val="accent4">
              <a:lumMod val="60000"/>
              <a:lumOff val="40000"/>
            </a:schemeClr>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864235">
              <a:defRPr/>
            </a:pPr>
            <a:endParaRPr lang="en-US" altLang="zh-CN" sz="1700">
              <a:solidFill>
                <a:srgbClr val="FFFFFF"/>
              </a:solidFill>
              <a:latin typeface="微软雅黑" panose="020B0503020204020204" pitchFamily="34" charset="-122"/>
              <a:ea typeface="微软雅黑" panose="020B0503020204020204" pitchFamily="34" charset="-122"/>
            </a:endParaRPr>
          </a:p>
        </p:txBody>
      </p:sp>
      <p:sp>
        <p:nvSpPr>
          <p:cNvPr id="9" name="文本占位符 11"/>
          <p:cNvSpPr txBox="1"/>
          <p:nvPr/>
        </p:nvSpPr>
        <p:spPr>
          <a:xfrm>
            <a:off x="0" y="2271713"/>
            <a:ext cx="11522075" cy="1200150"/>
          </a:xfrm>
          <a:prstGeom prst="rect">
            <a:avLst/>
          </a:prstGeom>
        </p:spPr>
        <p:txBody>
          <a:bodyPr>
            <a:spAutoFit/>
          </a:bodyPr>
          <a:lstStyle>
            <a:defPPr>
              <a:defRPr lang="zh-CN"/>
            </a:defPPr>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7200" b="1" kern="1200" spc="600">
                <a:solidFill>
                  <a:srgbClr val="404040"/>
                </a:solidFill>
                <a:latin typeface="微软雅黑" panose="020B0503020204020204" pitchFamily="34" charset="-122"/>
                <a:ea typeface="微软雅黑" panose="020B0503020204020204" pitchFamily="34" charset="-122"/>
                <a:cs typeface="+mn-cs"/>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2pPr>
            <a:lvl3pPr marL="9144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3pPr>
            <a:lvl4pPr marL="13716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4pPr>
            <a:lvl5pPr marL="18288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dirty="0">
                <a:solidFill>
                  <a:schemeClr val="bg1"/>
                </a:solidFill>
              </a:rPr>
              <a:t>谢 谢！</a:t>
            </a: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1262630624"/>
              </p:ext>
            </p:extLst>
          </p:nvPr>
        </p:nvGraphicFramePr>
        <p:xfrm>
          <a:off x="396441" y="1875595"/>
          <a:ext cx="10441160" cy="2234946"/>
        </p:xfrm>
        <a:graphic>
          <a:graphicData uri="http://schemas.openxmlformats.org/drawingml/2006/table">
            <a:tbl>
              <a:tblPr/>
              <a:tblGrid>
                <a:gridCol w="10441160">
                  <a:extLst>
                    <a:ext uri="{9D8B030D-6E8A-4147-A177-3AD203B41FA5}">
                      <a16:colId xmlns:a16="http://schemas.microsoft.com/office/drawing/2014/main" val="20000"/>
                    </a:ext>
                  </a:extLst>
                </a:gridCol>
              </a:tblGrid>
              <a:tr h="266429">
                <a:tc>
                  <a:txBody>
                    <a:bodyPr/>
                    <a:lstStyle/>
                    <a:p>
                      <a:pPr algn="ctr">
                        <a:lnSpc>
                          <a:spcPct val="140000"/>
                        </a:lnSpc>
                        <a:spcAft>
                          <a:spcPts val="0"/>
                        </a:spcAft>
                      </a:pPr>
                      <a:r>
                        <a:rPr lang="zh-CN" sz="2800" b="1" kern="100" dirty="0">
                          <a:solidFill>
                            <a:srgbClr val="C00000"/>
                          </a:solidFill>
                          <a:effectLst/>
                          <a:latin typeface="宋体" panose="02010600030101010101" pitchFamily="2" charset="-122"/>
                          <a:ea typeface="微软雅黑" panose="020B0503020204020204" pitchFamily="34" charset="-122"/>
                          <a:cs typeface="Times New Roman" panose="02020603050405020304"/>
                        </a:rPr>
                        <a:t>学习目标</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00"/>
                  </a:ext>
                </a:extLst>
              </a:tr>
              <a:tr h="1065719">
                <a:tc>
                  <a:txBody>
                    <a:bodyPr/>
                    <a:lstStyle/>
                    <a:p>
                      <a:pPr algn="just" hangingPunct="0">
                        <a:lnSpc>
                          <a:spcPct val="150000"/>
                        </a:lnSpc>
                        <a:spcAft>
                          <a:spcPts val="0"/>
                        </a:spcAft>
                        <a:tabLst>
                          <a:tab pos="4770755" algn="l"/>
                        </a:tabLst>
                      </a:pPr>
                      <a:r>
                        <a:rPr lang="en-US" altLang="zh-CN" sz="2800" b="1" kern="100" dirty="0">
                          <a:effectLst/>
                          <a:latin typeface="Times New Roman" panose="02020603050405020304" pitchFamily="18" charset="0"/>
                          <a:ea typeface="+mn-ea"/>
                          <a:cs typeface="Courier New" panose="02070309020205020404" pitchFamily="49" charset="0"/>
                        </a:rPr>
                        <a:t>1.</a:t>
                      </a:r>
                      <a:r>
                        <a:rPr lang="zh-CN" altLang="zh-CN" sz="2800" b="1" kern="100" dirty="0">
                          <a:effectLst/>
                          <a:latin typeface="Times New Roman" panose="02020603050405020304" pitchFamily="18" charset="0"/>
                          <a:ea typeface="+mn-ea"/>
                          <a:cs typeface="Times New Roman" panose="02020603050405020304" pitchFamily="18" charset="0"/>
                        </a:rPr>
                        <a:t>通过对古代波斯帝国和罗马帝国驿站建设的研究，认识古代各大帝国间的文明交流</a:t>
                      </a:r>
                      <a:endParaRPr lang="zh-CN" altLang="zh-CN" sz="1050" kern="100" dirty="0">
                        <a:effectLst/>
                        <a:latin typeface="宋体" panose="02010600030101010101" pitchFamily="2" charset="-122"/>
                        <a:ea typeface="+mn-ea"/>
                        <a:cs typeface="Courier New" panose="02070309020205020404" pitchFamily="49" charset="0"/>
                      </a:endParaRPr>
                    </a:p>
                    <a:p>
                      <a:r>
                        <a:rPr lang="en-US" altLang="zh-CN" sz="2800" b="1" dirty="0">
                          <a:effectLst/>
                          <a:latin typeface="Times New Roman" panose="02020603050405020304" pitchFamily="18" charset="0"/>
                          <a:ea typeface="+mn-ea"/>
                        </a:rPr>
                        <a:t>2.</a:t>
                      </a:r>
                      <a:r>
                        <a:rPr lang="zh-CN" altLang="zh-CN" sz="2800" b="1" dirty="0">
                          <a:effectLst/>
                          <a:latin typeface="Times New Roman" panose="02020603050405020304" pitchFamily="18" charset="0"/>
                          <a:ea typeface="+mn-ea"/>
                          <a:cs typeface="Times New Roman" panose="02020603050405020304" pitchFamily="18" charset="0"/>
                        </a:rPr>
                        <a:t>通过西欧</a:t>
                      </a:r>
                      <a:r>
                        <a:rPr lang="zh-CN" altLang="zh-CN" sz="2800" b="1" dirty="0">
                          <a:effectLst/>
                          <a:ea typeface="+mn-ea"/>
                          <a:cs typeface="Times New Roman" panose="02020603050405020304" pitchFamily="18" charset="0"/>
                        </a:rPr>
                        <a:t>、</a:t>
                      </a:r>
                      <a:r>
                        <a:rPr lang="zh-CN" altLang="zh-CN" sz="2800" b="1" dirty="0">
                          <a:effectLst/>
                          <a:latin typeface="Times New Roman" panose="02020603050405020304" pitchFamily="18" charset="0"/>
                          <a:ea typeface="+mn-ea"/>
                          <a:cs typeface="Times New Roman" panose="02020603050405020304" pitchFamily="18" charset="0"/>
                        </a:rPr>
                        <a:t>日本</a:t>
                      </a:r>
                      <a:r>
                        <a:rPr lang="zh-CN" altLang="zh-CN" sz="2800" b="1" dirty="0">
                          <a:effectLst/>
                          <a:ea typeface="+mn-ea"/>
                          <a:cs typeface="Times New Roman" panose="02020603050405020304" pitchFamily="18" charset="0"/>
                        </a:rPr>
                        <a:t>、</a:t>
                      </a:r>
                      <a:r>
                        <a:rPr lang="zh-CN" altLang="zh-CN" sz="2800" b="1" dirty="0">
                          <a:effectLst/>
                          <a:latin typeface="Times New Roman" panose="02020603050405020304" pitchFamily="18" charset="0"/>
                          <a:ea typeface="+mn-ea"/>
                          <a:cs typeface="Times New Roman" panose="02020603050405020304" pitchFamily="18" charset="0"/>
                        </a:rPr>
                        <a:t>阿拉伯的相关资料，了解中古时期的世界</a:t>
                      </a:r>
                      <a:endParaRPr lang="zh-CN" altLang="zh-CN" sz="1050" kern="100" dirty="0">
                        <a:effectLst/>
                        <a:latin typeface="宋体" panose="02010600030101010101" pitchFamily="2" charset="-122"/>
                        <a:ea typeface="+mn-ea"/>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125" y="1106173"/>
            <a:ext cx="2476500"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矩形 4"/>
          <p:cNvSpPr/>
          <p:nvPr/>
        </p:nvSpPr>
        <p:spPr>
          <a:xfrm>
            <a:off x="422275" y="426485"/>
            <a:ext cx="10702925" cy="738664"/>
          </a:xfrm>
          <a:prstGeom prst="rect">
            <a:avLst/>
          </a:prstGeom>
        </p:spPr>
        <p:txBody>
          <a:bodyPr anchor="ctr" anchorCtr="1">
            <a:spAutoFit/>
          </a:bodyPr>
          <a:lstStyle/>
          <a:p>
            <a:pPr algn="ctr" eaLnBrk="0" hangingPunct="0">
              <a:lnSpc>
                <a:spcPct val="150000"/>
              </a:lnSpc>
              <a:spcAft>
                <a:spcPts val="0"/>
              </a:spcAft>
              <a:tabLst>
                <a:tab pos="4800600" algn="l"/>
                <a:tab pos="10401300" algn="r"/>
              </a:tabLst>
              <a:defRPr/>
            </a:pPr>
            <a:r>
              <a:rPr lang="zh-CN" altLang="en-US" b="1" kern="100" dirty="0">
                <a:solidFill>
                  <a:schemeClr val="tx1"/>
                </a:solidFill>
                <a:ea typeface="黑体" panose="02010609060101010101" pitchFamily="49" charset="-122"/>
                <a:cs typeface="Times New Roman" panose="02020603050405020304" pitchFamily="18" charset="0"/>
              </a:rPr>
              <a:t>活动一    古代帝国与文明的交流</a:t>
            </a:r>
            <a:endParaRPr lang="zh-CN" altLang="en-US" sz="1050" b="1" kern="100" dirty="0">
              <a:solidFill>
                <a:schemeClr val="tx1"/>
              </a:solidFill>
              <a:latin typeface="等线" panose="02010600030101010101" pitchFamily="2" charset="-122"/>
              <a:ea typeface="黑体" panose="02010609060101010101" pitchFamily="49" charset="-122"/>
              <a:cs typeface="Times New Roman" panose="02020603050405020304" pitchFamily="18" charset="0"/>
            </a:endParaRPr>
          </a:p>
        </p:txBody>
      </p:sp>
      <p:sp>
        <p:nvSpPr>
          <p:cNvPr id="3" name="副标题 2"/>
          <p:cNvSpPr>
            <a:spLocks noGrp="1"/>
          </p:cNvSpPr>
          <p:nvPr>
            <p:ph type="subTitle" idx="1"/>
          </p:nvPr>
        </p:nvSpPr>
        <p:spPr>
          <a:xfrm>
            <a:off x="415037" y="1572404"/>
            <a:ext cx="10692000" cy="3900363"/>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材料一</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　公元前</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6</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世纪的波斯帝国，从东部边陲到西南边境的广袤地区都被不同的道路以及分布在沿途的驿站连接，其中最著名的是从小亚细亚的以弗所到帝国行政中心苏萨的</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御道</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，它全长超过</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2 700</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千米，沿途建有设施完备的驿站，驿站备有马匹并提供基本的补给。据现代学者估计，利用信使和专门挑选的快马传递信件，依靠波斯帝国的中继系统，可以在</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12</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天内横跨</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2 500</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多千米的距离。</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2446119"/>
          </a:xfrm>
        </p:spPr>
        <p:txBody>
          <a:bodyPr/>
          <a:lstStyle/>
          <a:p>
            <a:r>
              <a:rPr lang="zh-CN" altLang="zh-CN" kern="100" dirty="0">
                <a:solidFill>
                  <a:prstClr val="black"/>
                </a:solidFill>
                <a:latin typeface="Times New Roman" panose="02020603050405020304" pitchFamily="18" charset="0"/>
                <a:ea typeface="华文楷体" panose="02010600040101010101" pitchFamily="2" charset="-122"/>
                <a:cs typeface="Times New Roman" panose="02020603050405020304" pitchFamily="18" charset="0"/>
              </a:rPr>
              <a:t>帝国会定期派巡查员检查并维护道路与驿站，所有执行公务的人员在各级道路往来通行时，都需持有国王或地方总督签发的旅行许可文件。</a:t>
            </a:r>
            <a:endParaRPr lang="en-US" altLang="zh-CN" kern="100" dirty="0">
              <a:solidFill>
                <a:prstClr val="black"/>
              </a:solidFill>
              <a:latin typeface="Times New Roman" panose="02020603050405020304" pitchFamily="18" charset="0"/>
              <a:ea typeface="华文楷体" panose="02010600040101010101" pitchFamily="2" charset="-122"/>
              <a:cs typeface="Times New Roman" panose="02020603050405020304" pitchFamily="18" charset="0"/>
            </a:endParaRPr>
          </a:p>
          <a:p>
            <a:pPr algn="r"/>
            <a:r>
              <a:rPr lang="en-US" altLang="zh-CN" kern="100" spc="-100" dirty="0">
                <a:solidFill>
                  <a:prstClr val="black"/>
                </a:solidFill>
                <a:latin typeface="Times New Roman" panose="02020603050405020304" pitchFamily="18" charset="0"/>
                <a:ea typeface="华文仿宋" panose="02010600040101010101" pitchFamily="2" charset="-122"/>
                <a:cs typeface="Courier New" panose="02070309020205020404" pitchFamily="49" charset="0"/>
              </a:rPr>
              <a:t>——</a:t>
            </a:r>
            <a:r>
              <a:rPr lang="zh-CN" altLang="zh-CN" kern="100" spc="-100" dirty="0">
                <a:solidFill>
                  <a:prstClr val="black"/>
                </a:solidFill>
                <a:latin typeface="Times New Roman" panose="02020603050405020304" pitchFamily="18" charset="0"/>
                <a:ea typeface="华文仿宋" panose="02010600040101010101" pitchFamily="2" charset="-122"/>
                <a:cs typeface="Times New Roman" panose="02020603050405020304" pitchFamily="18" charset="0"/>
              </a:rPr>
              <a:t>摘编自李智《从苏美尔到波斯</a:t>
            </a:r>
            <a:r>
              <a:rPr lang="zh-CN" altLang="zh-CN" kern="100" spc="-100" dirty="0">
                <a:solidFill>
                  <a:prstClr val="black"/>
                </a:solidFill>
                <a:latin typeface="宋体" panose="02010600030101010101" pitchFamily="2" charset="-122"/>
                <a:cs typeface="Times New Roman" panose="02020603050405020304" pitchFamily="18" charset="0"/>
              </a:rPr>
              <a:t>：</a:t>
            </a:r>
            <a:r>
              <a:rPr lang="zh-CN" altLang="zh-CN" kern="100" spc="-100" dirty="0">
                <a:solidFill>
                  <a:prstClr val="black"/>
                </a:solidFill>
                <a:latin typeface="Times New Roman" panose="02020603050405020304" pitchFamily="18" charset="0"/>
                <a:ea typeface="华文仿宋" panose="02010600040101010101" pitchFamily="2" charset="-122"/>
                <a:cs typeface="Times New Roman" panose="02020603050405020304" pitchFamily="18" charset="0"/>
              </a:rPr>
              <a:t>古代西亚驿路体系的发展与特点》</a:t>
            </a:r>
            <a:endParaRPr lang="zh-CN" altLang="en-US" spc="-100" dirty="0"/>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893647"/>
          </a:xfrm>
        </p:spPr>
        <p:txBody>
          <a:bodyPr/>
          <a:lstStyle/>
          <a:p>
            <a:pPr algn="just" hangingPunct="0">
              <a:lnSpc>
                <a:spcPct val="150000"/>
              </a:lnSpc>
              <a:spcAft>
                <a:spcPts val="0"/>
              </a:spcAft>
              <a:tabLst>
                <a:tab pos="4770755" algn="l"/>
              </a:tabLst>
            </a:pPr>
            <a:r>
              <a:rPr lang="zh-CN" altLang="zh-CN" sz="2600" kern="100" dirty="0">
                <a:latin typeface="Times New Roman" panose="02020603050405020304" pitchFamily="18" charset="0"/>
                <a:ea typeface="黑体" panose="02010609060101010101" pitchFamily="49" charset="-122"/>
                <a:cs typeface="Times New Roman" panose="02020603050405020304" pitchFamily="18" charset="0"/>
              </a:rPr>
              <a:t>材料二</a:t>
            </a:r>
            <a:r>
              <a:rPr lang="zh-CN" altLang="zh-CN" sz="2600" kern="100" dirty="0">
                <a:latin typeface="Times New Roman" panose="02020603050405020304" pitchFamily="18" charset="0"/>
                <a:ea typeface="华文楷体" panose="02010600040101010101" pitchFamily="2" charset="-122"/>
                <a:cs typeface="Times New Roman" panose="02020603050405020304" pitchFamily="18" charset="0"/>
              </a:rPr>
              <a:t>　罗马帝国时期，为了更便捷地获取情报和使命令快速下达，罗马帝国在其广阔的统辖地区到处设立驿站，依靠一站接一站的办法，沿着罗马大道一天跑</a:t>
            </a:r>
            <a:r>
              <a:rPr lang="en-US" altLang="zh-CN" sz="2600" kern="100" dirty="0">
                <a:latin typeface="Times New Roman" panose="02020603050405020304" pitchFamily="18" charset="0"/>
                <a:ea typeface="华文楷体" panose="02010600040101010101" pitchFamily="2" charset="-122"/>
                <a:cs typeface="Courier New" panose="02070309020205020404" pitchFamily="49" charset="0"/>
              </a:rPr>
              <a:t>100</a:t>
            </a:r>
            <a:r>
              <a:rPr lang="zh-CN" altLang="zh-CN" sz="2600" kern="100" dirty="0">
                <a:latin typeface="Times New Roman" panose="02020603050405020304" pitchFamily="18" charset="0"/>
                <a:ea typeface="华文楷体" panose="02010600040101010101" pitchFamily="2" charset="-122"/>
                <a:cs typeface="Times New Roman" panose="02020603050405020304" pitchFamily="18" charset="0"/>
              </a:rPr>
              <a:t>英里也没有问题。驿站的管理者主要是由市镇议会任命的包税人，驿站周围居住的居民负责驿站的维修，道路沿线的城镇为信使提供食品和马匹，驿站主要服务于公务来往，只有拿到皇帝或级别较高的官员颁发的通行证后，才可使用驿站的服务，并按公示固定付费，对违规使用通行证的人，按照法律进行严厉的惩罚。</a:t>
            </a:r>
            <a:endParaRPr lang="en-US" altLang="zh-CN" sz="2600" kern="100" dirty="0">
              <a:latin typeface="Times New Roman" panose="02020603050405020304" pitchFamily="18" charset="0"/>
              <a:ea typeface="华文楷体" panose="02010600040101010101" pitchFamily="2" charset="-122"/>
              <a:cs typeface="Times New Roman" panose="02020603050405020304" pitchFamily="18" charset="0"/>
            </a:endParaRPr>
          </a:p>
          <a:p>
            <a:pPr algn="just" hangingPunct="0">
              <a:lnSpc>
                <a:spcPct val="150000"/>
              </a:lnSpc>
              <a:spcAft>
                <a:spcPts val="0"/>
              </a:spcAft>
              <a:tabLst>
                <a:tab pos="4770755" algn="l"/>
              </a:tabLst>
            </a:pPr>
            <a:r>
              <a:rPr lang="en-US" altLang="zh-CN" sz="2600" kern="100" spc="-100" dirty="0">
                <a:latin typeface="Times New Roman" panose="02020603050405020304" pitchFamily="18" charset="0"/>
                <a:ea typeface="华文仿宋" panose="02010600040101010101" pitchFamily="2" charset="-122"/>
                <a:cs typeface="Courier New" panose="02070309020205020404" pitchFamily="49" charset="0"/>
              </a:rPr>
              <a:t>——</a:t>
            </a:r>
            <a:r>
              <a:rPr lang="zh-CN" altLang="zh-CN" sz="2600" kern="100" spc="-100" dirty="0">
                <a:latin typeface="Times New Roman" panose="02020603050405020304" pitchFamily="18" charset="0"/>
                <a:ea typeface="华文仿宋" panose="02010600040101010101" pitchFamily="2" charset="-122"/>
                <a:cs typeface="Times New Roman" panose="02020603050405020304" pitchFamily="18" charset="0"/>
              </a:rPr>
              <a:t>摘编自牛秋实</a:t>
            </a:r>
            <a:r>
              <a:rPr lang="zh-CN" altLang="zh-CN" sz="2600" kern="100" spc="-100" dirty="0">
                <a:latin typeface="宋体" panose="02010600030101010101" pitchFamily="2" charset="-122"/>
                <a:cs typeface="Times New Roman" panose="02020603050405020304" pitchFamily="18" charset="0"/>
              </a:rPr>
              <a:t>、</a:t>
            </a:r>
            <a:r>
              <a:rPr lang="zh-CN" altLang="zh-CN" sz="2600" kern="100" spc="-100" dirty="0">
                <a:latin typeface="Times New Roman" panose="02020603050405020304" pitchFamily="18" charset="0"/>
                <a:ea typeface="华文仿宋" panose="02010600040101010101" pitchFamily="2" charset="-122"/>
                <a:cs typeface="Times New Roman" panose="02020603050405020304" pitchFamily="18" charset="0"/>
              </a:rPr>
              <a:t>葛臻明《秦汉帝国与罗马帝国的交通及社会比较研究》</a:t>
            </a:r>
            <a:endParaRPr lang="zh-CN" altLang="zh-CN" sz="2600" kern="100" spc="-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1949508"/>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【问题迁移】</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根据材料一</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二，概括波斯帝国与罗马帝国驿站建设的共同点。</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spc="-100" dirty="0">
                <a:latin typeface="Times New Roman" panose="02020603050405020304" pitchFamily="18" charset="0"/>
                <a:cs typeface="Courier New" panose="02070309020205020404" pitchFamily="49" charset="0"/>
              </a:rPr>
              <a:t>(2)</a:t>
            </a:r>
            <a:r>
              <a:rPr lang="zh-CN" altLang="zh-CN" kern="100" spc="-100" dirty="0">
                <a:latin typeface="Times New Roman" panose="02020603050405020304" pitchFamily="18" charset="0"/>
                <a:cs typeface="Times New Roman" panose="02020603050405020304" pitchFamily="18" charset="0"/>
              </a:rPr>
              <a:t>根据材料一</a:t>
            </a:r>
            <a:r>
              <a:rPr lang="zh-CN" altLang="zh-CN" kern="100" spc="-100" dirty="0">
                <a:latin typeface="宋体" panose="02010600030101010101" pitchFamily="2" charset="-122"/>
                <a:cs typeface="Times New Roman" panose="02020603050405020304" pitchFamily="18" charset="0"/>
              </a:rPr>
              <a:t>、</a:t>
            </a:r>
            <a:r>
              <a:rPr lang="zh-CN" altLang="zh-CN" kern="100" spc="-100" dirty="0">
                <a:latin typeface="Times New Roman" panose="02020603050405020304" pitchFamily="18" charset="0"/>
                <a:cs typeface="Times New Roman" panose="02020603050405020304" pitchFamily="18" charset="0"/>
              </a:rPr>
              <a:t>二并结合所学知识，简析古代帝国驿站建设的意义。</a:t>
            </a:r>
            <a:endParaRPr lang="zh-CN" altLang="zh-CN" sz="1050" kern="100" spc="-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512599"/>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【迁移分析】</a:t>
            </a:r>
            <a:endParaRPr lang="zh-CN" altLang="zh-CN" sz="1050" kern="100" dirty="0">
              <a:latin typeface="宋体" panose="02010600030101010101" pitchFamily="2" charset="-122"/>
              <a:cs typeface="Courier New" panose="02070309020205020404" pitchFamily="49" charset="0"/>
            </a:endParaRPr>
          </a:p>
          <a:p>
            <a:r>
              <a:rPr lang="en-US" altLang="zh-CN" dirty="0">
                <a:latin typeface="Times New Roman" panose="02020603050405020304" pitchFamily="18" charset="0"/>
                <a:ea typeface="华文仿宋" panose="02010600040101010101" pitchFamily="2" charset="-122"/>
              </a:rPr>
              <a:t>(1)</a:t>
            </a:r>
            <a:r>
              <a:rPr lang="zh-CN" altLang="zh-CN" dirty="0">
                <a:latin typeface="Times New Roman" panose="02020603050405020304" pitchFamily="18" charset="0"/>
                <a:ea typeface="华文仿宋" panose="02010600040101010101" pitchFamily="2" charset="-122"/>
                <a:cs typeface="Times New Roman" panose="02020603050405020304" pitchFamily="18" charset="0"/>
              </a:rPr>
              <a:t>根据材料一</a:t>
            </a:r>
            <a:r>
              <a:rPr lang="en-US" altLang="zh-CN" dirty="0">
                <a:latin typeface="宋体" panose="02010600030101010101" pitchFamily="2" charset="-122"/>
                <a:cs typeface="Times New Roman" panose="02020603050405020304" pitchFamily="18" charset="0"/>
              </a:rPr>
              <a:t>“</a:t>
            </a:r>
            <a:r>
              <a:rPr lang="zh-CN" altLang="zh-CN" dirty="0">
                <a:latin typeface="Times New Roman" panose="02020603050405020304" pitchFamily="18" charset="0"/>
                <a:ea typeface="华文仿宋" panose="02010600040101010101" pitchFamily="2" charset="-122"/>
                <a:cs typeface="Times New Roman" panose="02020603050405020304" pitchFamily="18" charset="0"/>
              </a:rPr>
              <a:t>从东部边陲到西南边境的广袤地区都被不同的道路以及分布在沿途的驿站连接</a:t>
            </a:r>
            <a:r>
              <a:rPr lang="en-US" altLang="zh-CN" dirty="0">
                <a:latin typeface="宋体" panose="02010600030101010101" pitchFamily="2" charset="-122"/>
                <a:cs typeface="Times New Roman" panose="02020603050405020304" pitchFamily="18" charset="0"/>
              </a:rPr>
              <a:t>”</a:t>
            </a:r>
            <a:r>
              <a:rPr lang="zh-CN" altLang="zh-CN" dirty="0">
                <a:latin typeface="Times New Roman" panose="02020603050405020304" pitchFamily="18" charset="0"/>
                <a:ea typeface="华文仿宋" panose="02010600040101010101" pitchFamily="2" charset="-122"/>
                <a:cs typeface="Times New Roman" panose="02020603050405020304" pitchFamily="18" charset="0"/>
              </a:rPr>
              <a:t>和材料二</a:t>
            </a:r>
            <a:r>
              <a:rPr lang="zh-CN" altLang="zh-CN" dirty="0">
                <a:latin typeface="Calibri" panose="020F0502020204030204" pitchFamily="34" charset="0"/>
                <a:cs typeface="Times New Roman" panose="02020603050405020304" pitchFamily="18" charset="0"/>
              </a:rPr>
              <a:t>“</a:t>
            </a:r>
            <a:r>
              <a:rPr lang="zh-CN" altLang="zh-CN" dirty="0">
                <a:latin typeface="Times New Roman" panose="02020603050405020304" pitchFamily="18" charset="0"/>
                <a:ea typeface="华文仿宋" panose="02010600040101010101" pitchFamily="2" charset="-122"/>
                <a:cs typeface="Times New Roman" panose="02020603050405020304" pitchFamily="18" charset="0"/>
              </a:rPr>
              <a:t>罗马帝国在其广阔的统辖地区到处设立驿站</a:t>
            </a:r>
            <a:r>
              <a:rPr lang="zh-CN" altLang="zh-CN" dirty="0">
                <a:cs typeface="Times New Roman" panose="02020603050405020304" pitchFamily="18" charset="0"/>
              </a:rPr>
              <a:t>”</a:t>
            </a:r>
            <a:r>
              <a:rPr lang="zh-CN" altLang="zh-CN" dirty="0">
                <a:latin typeface="Times New Roman" panose="02020603050405020304" pitchFamily="18" charset="0"/>
                <a:ea typeface="华文仿宋" panose="02010600040101010101" pitchFamily="2" charset="-122"/>
                <a:cs typeface="Times New Roman" panose="02020603050405020304" pitchFamily="18" charset="0"/>
              </a:rPr>
              <a:t>可知，驿站分布范围广；根据材料一</a:t>
            </a:r>
            <a:r>
              <a:rPr lang="zh-CN" altLang="zh-CN" dirty="0">
                <a:latin typeface="Calibri" panose="020F0502020204030204" pitchFamily="34" charset="0"/>
                <a:cs typeface="Times New Roman" panose="02020603050405020304" pitchFamily="18" charset="0"/>
              </a:rPr>
              <a:t>“</a:t>
            </a:r>
            <a:r>
              <a:rPr lang="zh-CN" altLang="zh-CN" dirty="0">
                <a:latin typeface="Times New Roman" panose="02020603050405020304" pitchFamily="18" charset="0"/>
                <a:ea typeface="华文仿宋" panose="02010600040101010101" pitchFamily="2" charset="-122"/>
                <a:cs typeface="Times New Roman" panose="02020603050405020304" pitchFamily="18" charset="0"/>
              </a:rPr>
              <a:t>依靠波斯帝国的中继系统，可以在</a:t>
            </a:r>
            <a:r>
              <a:rPr lang="en-US" altLang="zh-CN" dirty="0">
                <a:latin typeface="Times New Roman" panose="02020603050405020304" pitchFamily="18" charset="0"/>
                <a:ea typeface="华文仿宋" panose="02010600040101010101" pitchFamily="2" charset="-122"/>
              </a:rPr>
              <a:t>12</a:t>
            </a:r>
            <a:r>
              <a:rPr lang="zh-CN" altLang="zh-CN" dirty="0">
                <a:latin typeface="Times New Roman" panose="02020603050405020304" pitchFamily="18" charset="0"/>
                <a:ea typeface="华文仿宋" panose="02010600040101010101" pitchFamily="2" charset="-122"/>
                <a:cs typeface="Times New Roman" panose="02020603050405020304" pitchFamily="18" charset="0"/>
              </a:rPr>
              <a:t>天内横跨</a:t>
            </a:r>
            <a:r>
              <a:rPr lang="en-US" altLang="zh-CN" dirty="0">
                <a:latin typeface="Times New Roman" panose="02020603050405020304" pitchFamily="18" charset="0"/>
                <a:ea typeface="华文仿宋" panose="02010600040101010101" pitchFamily="2" charset="-122"/>
              </a:rPr>
              <a:t>2 500</a:t>
            </a:r>
            <a:r>
              <a:rPr lang="zh-CN" altLang="zh-CN" dirty="0">
                <a:latin typeface="Times New Roman" panose="02020603050405020304" pitchFamily="18" charset="0"/>
                <a:ea typeface="华文仿宋" panose="02010600040101010101" pitchFamily="2" charset="-122"/>
                <a:cs typeface="Times New Roman" panose="02020603050405020304" pitchFamily="18" charset="0"/>
              </a:rPr>
              <a:t>多千米的距离</a:t>
            </a:r>
            <a:r>
              <a:rPr lang="en-US" altLang="zh-CN" dirty="0">
                <a:latin typeface="宋体" panose="02010600030101010101" pitchFamily="2" charset="-122"/>
                <a:cs typeface="Times New Roman" panose="02020603050405020304" pitchFamily="18" charset="0"/>
              </a:rPr>
              <a:t>”</a:t>
            </a:r>
            <a:r>
              <a:rPr lang="zh-CN" altLang="zh-CN" dirty="0">
                <a:latin typeface="Times New Roman" panose="02020603050405020304" pitchFamily="18" charset="0"/>
                <a:ea typeface="华文仿宋" panose="02010600040101010101" pitchFamily="2" charset="-122"/>
                <a:cs typeface="Times New Roman" panose="02020603050405020304" pitchFamily="18" charset="0"/>
              </a:rPr>
              <a:t>和材料二</a:t>
            </a:r>
            <a:r>
              <a:rPr lang="en-US" altLang="zh-CN" dirty="0">
                <a:latin typeface="宋体" panose="02010600030101010101" pitchFamily="2" charset="-122"/>
                <a:cs typeface="Times New Roman" panose="02020603050405020304" pitchFamily="18" charset="0"/>
              </a:rPr>
              <a:t>“</a:t>
            </a:r>
            <a:r>
              <a:rPr lang="zh-CN" altLang="zh-CN" dirty="0">
                <a:latin typeface="Times New Roman" panose="02020603050405020304" pitchFamily="18" charset="0"/>
                <a:ea typeface="华文仿宋" panose="02010600040101010101" pitchFamily="2" charset="-122"/>
                <a:cs typeface="Times New Roman" panose="02020603050405020304" pitchFamily="18" charset="0"/>
              </a:rPr>
              <a:t>为了更便捷地获取情报和使命令快速下达</a:t>
            </a:r>
            <a:r>
              <a:rPr lang="en-US" altLang="zh-CN" dirty="0">
                <a:latin typeface="宋体" panose="02010600030101010101" pitchFamily="2" charset="-122"/>
                <a:cs typeface="Times New Roman" panose="02020603050405020304" pitchFamily="18" charset="0"/>
              </a:rPr>
              <a:t>”</a:t>
            </a:r>
            <a:r>
              <a:rPr lang="zh-CN" altLang="zh-CN" dirty="0">
                <a:latin typeface="Times New Roman" panose="02020603050405020304" pitchFamily="18" charset="0"/>
                <a:ea typeface="华文仿宋" panose="02010600040101010101" pitchFamily="2" charset="-122"/>
                <a:cs typeface="Times New Roman" panose="02020603050405020304" pitchFamily="18" charset="0"/>
              </a:rPr>
              <a:t>可知，信息传递速度快；根据材料一</a:t>
            </a:r>
            <a:r>
              <a:rPr lang="en-US" altLang="zh-CN" dirty="0">
                <a:latin typeface="宋体" panose="02010600030101010101" pitchFamily="2" charset="-122"/>
                <a:cs typeface="Times New Roman" panose="02020603050405020304" pitchFamily="18" charset="0"/>
              </a:rPr>
              <a:t>“</a:t>
            </a:r>
            <a:r>
              <a:rPr lang="zh-CN" altLang="zh-CN" dirty="0">
                <a:latin typeface="Times New Roman" panose="02020603050405020304" pitchFamily="18" charset="0"/>
                <a:ea typeface="华文仿宋" panose="02010600040101010101" pitchFamily="2" charset="-122"/>
                <a:cs typeface="Times New Roman" panose="02020603050405020304" pitchFamily="18" charset="0"/>
              </a:rPr>
              <a:t>帝国会定期派巡查员检查并维护道路与驿站</a:t>
            </a:r>
            <a:r>
              <a:rPr lang="en-US" altLang="zh-CN" dirty="0">
                <a:latin typeface="宋体" panose="02010600030101010101" pitchFamily="2" charset="-122"/>
                <a:cs typeface="Times New Roman" panose="02020603050405020304" pitchFamily="18" charset="0"/>
              </a:rPr>
              <a:t>”</a:t>
            </a:r>
            <a:r>
              <a:rPr lang="zh-CN" altLang="zh-CN" dirty="0">
                <a:latin typeface="Times New Roman" panose="02020603050405020304" pitchFamily="18" charset="0"/>
                <a:ea typeface="华文仿宋" panose="02010600040101010101" pitchFamily="2" charset="-122"/>
                <a:cs typeface="Times New Roman" panose="02020603050405020304" pitchFamily="18" charset="0"/>
              </a:rPr>
              <a:t>和材料二</a:t>
            </a:r>
            <a:r>
              <a:rPr lang="en-US" altLang="zh-CN" dirty="0">
                <a:latin typeface="宋体" panose="02010600030101010101" pitchFamily="2" charset="-122"/>
                <a:cs typeface="Times New Roman" panose="02020603050405020304" pitchFamily="18" charset="0"/>
              </a:rPr>
              <a:t>“</a:t>
            </a:r>
            <a:r>
              <a:rPr lang="zh-CN" altLang="zh-CN" dirty="0">
                <a:latin typeface="Times New Roman" panose="02020603050405020304" pitchFamily="18" charset="0"/>
                <a:ea typeface="华文仿宋" panose="02010600040101010101" pitchFamily="2" charset="-122"/>
                <a:cs typeface="Times New Roman" panose="02020603050405020304" pitchFamily="18" charset="0"/>
              </a:rPr>
              <a:t>驿站周围居住的居民负责驿站的维修</a:t>
            </a:r>
            <a:r>
              <a:rPr lang="en-US" altLang="zh-CN" dirty="0">
                <a:latin typeface="宋体" panose="02010600030101010101" pitchFamily="2" charset="-122"/>
                <a:cs typeface="Times New Roman" panose="02020603050405020304" pitchFamily="18" charset="0"/>
              </a:rPr>
              <a:t>”</a:t>
            </a:r>
            <a:r>
              <a:rPr lang="zh-CN" altLang="zh-CN" dirty="0">
                <a:latin typeface="Times New Roman" panose="02020603050405020304" pitchFamily="18" charset="0"/>
                <a:ea typeface="华文仿宋" panose="02010600040101010101" pitchFamily="2" charset="-122"/>
                <a:cs typeface="Times New Roman" panose="02020603050405020304" pitchFamily="18" charset="0"/>
              </a:rPr>
              <a:t>可知，注重对驿站的管理和维护；</a:t>
            </a:r>
            <a:endParaRPr lang="zh-CN" altLang="en-US" dirty="0"/>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254032"/>
          </a:xfrm>
        </p:spPr>
        <p:txBody>
          <a:bodyPr/>
          <a:lstStyle/>
          <a:p>
            <a:pPr lvl="0" algn="just" defTabSz="913130" fontAlgn="base">
              <a:lnSpc>
                <a:spcPct val="150000"/>
              </a:lnSpc>
              <a:spcBef>
                <a:spcPct val="0"/>
              </a:spcBef>
            </a:pP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根据材料一</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都需持有国王或地方总督签发的旅行许可文件</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和材料二</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只有拿到皇帝或级别较高的官员颁发的通行证后</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可知，驿站使用受统治者管控。</a:t>
            </a:r>
            <a:r>
              <a:rPr lang="en-US" altLang="zh-CN" kern="100" dirty="0">
                <a:solidFill>
                  <a:prstClr val="black"/>
                </a:solidFill>
                <a:latin typeface="Times New Roman" panose="02020603050405020304" pitchFamily="18" charset="0"/>
                <a:ea typeface="华文仿宋" panose="02010600040101010101" pitchFamily="2" charset="-122"/>
                <a:cs typeface="Courier New" panose="02070309020205020404" pitchFamily="49" charset="0"/>
              </a:rPr>
              <a:t>(2)</a:t>
            </a:r>
            <a:r>
              <a:rPr lang="zh-CN" altLang="zh-CN" kern="100" dirty="0">
                <a:solidFill>
                  <a:prstClr val="black"/>
                </a:solidFill>
                <a:latin typeface="Times New Roman" panose="02020603050405020304" pitchFamily="18" charset="0"/>
                <a:ea typeface="华文仿宋" panose="02010600040101010101" pitchFamily="2" charset="-122"/>
                <a:cs typeface="Times New Roman" panose="02020603050405020304" pitchFamily="18" charset="0"/>
              </a:rPr>
              <a:t>根据材料一</a:t>
            </a:r>
            <a:r>
              <a:rPr lang="en-US" altLang="zh-CN" kern="100" dirty="0">
                <a:solidFill>
                  <a:prstClr val="black"/>
                </a:solidFill>
                <a:latin typeface="宋体" panose="02010600030101010101" pitchFamily="2" charset="-122"/>
                <a:cs typeface="Times New Roman" panose="02020603050405020304" pitchFamily="18" charset="0"/>
              </a:rPr>
              <a:t>“</a:t>
            </a:r>
            <a:r>
              <a:rPr lang="zh-CN" altLang="zh-CN" kern="100" dirty="0">
                <a:solidFill>
                  <a:prstClr val="black"/>
                </a:solidFill>
                <a:latin typeface="Times New Roman" panose="02020603050405020304" pitchFamily="18" charset="0"/>
                <a:ea typeface="华文仿宋" panose="02010600040101010101" pitchFamily="2" charset="-122"/>
                <a:cs typeface="Times New Roman" panose="02020603050405020304" pitchFamily="18" charset="0"/>
              </a:rPr>
              <a:t>利用信使和专门挑选的快马传递信件</a:t>
            </a:r>
            <a:r>
              <a:rPr lang="zh-CN" altLang="zh-CN" kern="100" dirty="0">
                <a:solidFill>
                  <a:prstClr val="black"/>
                </a:solidFill>
                <a:latin typeface="宋体" panose="02010600030101010101" pitchFamily="2" charset="-122"/>
                <a:cs typeface="Times New Roman" panose="02020603050405020304" pitchFamily="18" charset="0"/>
              </a:rPr>
              <a:t>”</a:t>
            </a:r>
            <a:r>
              <a:rPr lang="zh-CN" altLang="zh-CN" kern="100" dirty="0">
                <a:solidFill>
                  <a:prstClr val="black"/>
                </a:solidFill>
                <a:latin typeface="Times New Roman" panose="02020603050405020304" pitchFamily="18" charset="0"/>
                <a:ea typeface="华文仿宋" panose="02010600040101010101" pitchFamily="2" charset="-122"/>
                <a:cs typeface="Times New Roman" panose="02020603050405020304" pitchFamily="18" charset="0"/>
              </a:rPr>
              <a:t>和材料二</a:t>
            </a:r>
            <a:r>
              <a:rPr lang="zh-CN" altLang="zh-CN" kern="100" dirty="0">
                <a:solidFill>
                  <a:prstClr val="black"/>
                </a:solidFill>
                <a:latin typeface="宋体" panose="02010600030101010101" pitchFamily="2" charset="-122"/>
                <a:cs typeface="Times New Roman" panose="02020603050405020304" pitchFamily="18" charset="0"/>
              </a:rPr>
              <a:t>“</a:t>
            </a:r>
            <a:r>
              <a:rPr lang="zh-CN" altLang="zh-CN" kern="100" dirty="0">
                <a:solidFill>
                  <a:prstClr val="black"/>
                </a:solidFill>
                <a:latin typeface="Times New Roman" panose="02020603050405020304" pitchFamily="18" charset="0"/>
                <a:ea typeface="华文仿宋" panose="02010600040101010101" pitchFamily="2" charset="-122"/>
                <a:cs typeface="Times New Roman" panose="02020603050405020304" pitchFamily="18" charset="0"/>
              </a:rPr>
              <a:t>为了更便捷地获取情报和使命令快速下达</a:t>
            </a:r>
            <a:r>
              <a:rPr lang="zh-CN" altLang="zh-CN" kern="100" dirty="0">
                <a:solidFill>
                  <a:prstClr val="black"/>
                </a:solidFill>
                <a:latin typeface="宋体" panose="02010600030101010101" pitchFamily="2" charset="-122"/>
                <a:cs typeface="Times New Roman" panose="02020603050405020304" pitchFamily="18" charset="0"/>
              </a:rPr>
              <a:t>”</a:t>
            </a:r>
            <a:r>
              <a:rPr lang="zh-CN" altLang="zh-CN" kern="100" dirty="0">
                <a:solidFill>
                  <a:prstClr val="black"/>
                </a:solidFill>
                <a:latin typeface="Times New Roman" panose="02020603050405020304" pitchFamily="18" charset="0"/>
                <a:ea typeface="华文仿宋" panose="02010600040101010101" pitchFamily="2" charset="-122"/>
                <a:cs typeface="Times New Roman" panose="02020603050405020304" pitchFamily="18" charset="0"/>
              </a:rPr>
              <a:t>等信息，结合所学知识从政治</a:t>
            </a:r>
            <a:r>
              <a:rPr lang="zh-CN" altLang="zh-CN" kern="100" dirty="0">
                <a:solidFill>
                  <a:prstClr val="black"/>
                </a:solidFill>
                <a:latin typeface="宋体" panose="02010600030101010101" pitchFamily="2" charset="-122"/>
                <a:cs typeface="Times New Roman" panose="02020603050405020304" pitchFamily="18" charset="0"/>
              </a:rPr>
              <a:t>、</a:t>
            </a:r>
            <a:r>
              <a:rPr lang="zh-CN" altLang="zh-CN" kern="100" dirty="0">
                <a:solidFill>
                  <a:prstClr val="black"/>
                </a:solidFill>
                <a:latin typeface="Times New Roman" panose="02020603050405020304" pitchFamily="18" charset="0"/>
                <a:ea typeface="华文仿宋" panose="02010600040101010101" pitchFamily="2" charset="-122"/>
                <a:cs typeface="Times New Roman" panose="02020603050405020304" pitchFamily="18" charset="0"/>
              </a:rPr>
              <a:t>经济</a:t>
            </a:r>
            <a:r>
              <a:rPr lang="zh-CN" altLang="zh-CN" kern="100" dirty="0">
                <a:solidFill>
                  <a:prstClr val="black"/>
                </a:solidFill>
                <a:latin typeface="宋体" panose="02010600030101010101" pitchFamily="2" charset="-122"/>
                <a:cs typeface="Times New Roman" panose="02020603050405020304" pitchFamily="18" charset="0"/>
              </a:rPr>
              <a:t>、</a:t>
            </a:r>
            <a:r>
              <a:rPr lang="zh-CN" altLang="zh-CN" kern="100" dirty="0">
                <a:solidFill>
                  <a:prstClr val="black"/>
                </a:solidFill>
                <a:latin typeface="Times New Roman" panose="02020603050405020304" pitchFamily="18" charset="0"/>
                <a:ea typeface="华文仿宋" panose="02010600040101010101" pitchFamily="2" charset="-122"/>
                <a:cs typeface="Times New Roman" panose="02020603050405020304" pitchFamily="18" charset="0"/>
              </a:rPr>
              <a:t>文化等角度分析。</a:t>
            </a:r>
            <a:endParaRPr lang="zh-CN" altLang="en-US" b="0" dirty="0">
              <a:solidFill>
                <a:srgbClr val="FF0000"/>
              </a:solidFill>
              <a:latin typeface="Times New Roman" panose="02020603050405020304" pitchFamily="18" charset="0"/>
            </a:endParaRPr>
          </a:p>
        </p:txBody>
      </p:sp>
    </p:spTree>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DIAGRAM_VIRTUALLY_FRAME" val="{&quot;height&quot;:415.25,&quot;left&quot;:48.424778761061944,&quot;top&quot;:94.5,&quot;width&quot;:828.0752212389382}"/>
</p:tagLst>
</file>

<file path=ppt/tags/tag12.xml><?xml version="1.0" encoding="utf-8"?>
<p:tagLst xmlns:a="http://schemas.openxmlformats.org/drawingml/2006/main" xmlns:r="http://schemas.openxmlformats.org/officeDocument/2006/relationships" xmlns:p="http://schemas.openxmlformats.org/presentationml/2006/main">
  <p:tag name="KSO_WM_DIAGRAM_VIRTUALLY_FRAME" val="{&quot;height&quot;:415.25,&quot;left&quot;:48.424778761061944,&quot;top&quot;:94.5,&quot;width&quot;:828.0752212389382}"/>
</p:tagLst>
</file>

<file path=ppt/tags/tag13.xml><?xml version="1.0" encoding="utf-8"?>
<p:tagLst xmlns:a="http://schemas.openxmlformats.org/drawingml/2006/main" xmlns:r="http://schemas.openxmlformats.org/officeDocument/2006/relationships" xmlns:p="http://schemas.openxmlformats.org/presentationml/2006/main">
  <p:tag name="KSO_WM_DIAGRAM_VIRTUALLY_FRAME" val="{&quot;height&quot;:415.25,&quot;left&quot;:48.424778761061944,&quot;top&quot;:94.5,&quot;width&quot;:828.0752212389382}"/>
</p:tagLst>
</file>

<file path=ppt/tags/tag14.xml><?xml version="1.0" encoding="utf-8"?>
<p:tagLst xmlns:a="http://schemas.openxmlformats.org/drawingml/2006/main" xmlns:r="http://schemas.openxmlformats.org/officeDocument/2006/relationships" xmlns:p="http://schemas.openxmlformats.org/presentationml/2006/main">
  <p:tag name="KSO_WM_DIAGRAM_VIRTUALLY_FRAME" val="{&quot;height&quot;:415.25,&quot;left&quot;:48.424778761061944,&quot;top&quot;:94.5,&quot;width&quot;:828.0752212389382}"/>
</p:tagLst>
</file>

<file path=ppt/tags/tag15.xml><?xml version="1.0" encoding="utf-8"?>
<p:tagLst xmlns:a="http://schemas.openxmlformats.org/drawingml/2006/main" xmlns:r="http://schemas.openxmlformats.org/officeDocument/2006/relationships" xmlns:p="http://schemas.openxmlformats.org/presentationml/2006/main">
  <p:tag name="KSO_WM_DIAGRAM_VIRTUALLY_FRAME" val="{&quot;height&quot;:415.25,&quot;left&quot;:48.424778761061944,&quot;top&quot;:94.5,&quot;width&quot;:828.0752212389382}"/>
</p:tagLst>
</file>

<file path=ppt/tags/tag16.xml><?xml version="1.0" encoding="utf-8"?>
<p:tagLst xmlns:a="http://schemas.openxmlformats.org/drawingml/2006/main" xmlns:r="http://schemas.openxmlformats.org/officeDocument/2006/relationships" xmlns:p="http://schemas.openxmlformats.org/presentationml/2006/main">
  <p:tag name="KSO_WM_DIAGRAM_VIRTUALLY_FRAME" val="{&quot;height&quot;:415.25,&quot;left&quot;:48.424778761061944,&quot;top&quot;:94.5,&quot;width&quot;:828.0752212389382}"/>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AS_UNIQUEID" val="96"/>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AS_UNIQUEID" val="98"/>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TotalTime>
  <Words>1892</Words>
  <Application>Microsoft Office PowerPoint</Application>
  <PresentationFormat>自定义</PresentationFormat>
  <Paragraphs>85</Paragraphs>
  <Slides>27</Slides>
  <Notes>10</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27</vt:i4>
      </vt:variant>
    </vt:vector>
  </HeadingPairs>
  <TitlesOfParts>
    <vt:vector size="42" baseType="lpstr">
      <vt:lpstr>HelveticaNeueLT Pro 67 MdCn</vt:lpstr>
      <vt:lpstr>阿里巴巴普惠体</vt:lpstr>
      <vt:lpstr>等线</vt:lpstr>
      <vt:lpstr>等线 Light</vt:lpstr>
      <vt:lpstr>黑体</vt:lpstr>
      <vt:lpstr>华文楷体</vt:lpstr>
      <vt:lpstr>宋体</vt:lpstr>
      <vt:lpstr>微软雅黑</vt:lpstr>
      <vt:lpstr>Arial</vt:lpstr>
      <vt:lpstr>Calibri</vt:lpstr>
      <vt:lpstr>Calibri Light</vt:lpstr>
      <vt:lpstr>Courier New</vt:lpstr>
      <vt:lpstr>Times New Roman</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XSLQQ752179280</dc:creator>
  <cp:lastModifiedBy>星炽 朱</cp:lastModifiedBy>
  <cp:revision>1325</cp:revision>
  <dcterms:created xsi:type="dcterms:W3CDTF">2016-06-29T09:22:00Z</dcterms:created>
  <dcterms:modified xsi:type="dcterms:W3CDTF">2026-02-26T02:46:52Z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BEFA92FF478347DCB3611873C4047654_12</vt:lpwstr>
  </property>
  <property fmtid="{D5CDD505-2E9C-101B-9397-08002B2CF9AE}" pid="3" name="KSOProductBuildVer">
    <vt:lpwstr>2052-12.1.0.23542</vt:lpwstr>
  </property>
</Properties>
</file>