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44"/>
  </p:notesMasterIdLst>
  <p:handoutMasterIdLst>
    <p:handoutMasterId r:id="rId45"/>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875" r:id="rId18"/>
    <p:sldId id="3876" r:id="rId19"/>
    <p:sldId id="3877" r:id="rId20"/>
    <p:sldId id="3664" r:id="rId21"/>
    <p:sldId id="3671" r:id="rId22"/>
    <p:sldId id="3878" r:id="rId23"/>
    <p:sldId id="3879" r:id="rId24"/>
    <p:sldId id="3880" r:id="rId25"/>
    <p:sldId id="3881" r:id="rId26"/>
    <p:sldId id="3882" r:id="rId27"/>
    <p:sldId id="3883" r:id="rId28"/>
    <p:sldId id="3884" r:id="rId29"/>
    <p:sldId id="3893" r:id="rId30"/>
    <p:sldId id="3849" r:id="rId31"/>
    <p:sldId id="3860" r:id="rId32"/>
    <p:sldId id="3861" r:id="rId33"/>
    <p:sldId id="3885" r:id="rId34"/>
    <p:sldId id="3886" r:id="rId35"/>
    <p:sldId id="3887" r:id="rId36"/>
    <p:sldId id="3888" r:id="rId37"/>
    <p:sldId id="3889" r:id="rId38"/>
    <p:sldId id="3890" r:id="rId39"/>
    <p:sldId id="3894" r:id="rId40"/>
    <p:sldId id="3784" r:id="rId41"/>
    <p:sldId id="3780" r:id="rId42"/>
    <p:sldId id="2276" r:id="rId43"/>
  </p:sldIdLst>
  <p:sldSz cx="11522075" cy="6480175"/>
  <p:notesSz cx="6858000" cy="9144000"/>
  <p:custDataLst>
    <p:tags r:id="rId46"/>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29" autoAdjust="0"/>
    <p:restoredTop sz="94268" autoAdjust="0"/>
  </p:normalViewPr>
  <p:slideViewPr>
    <p:cSldViewPr showGuides="1">
      <p:cViewPr varScale="1">
        <p:scale>
          <a:sx n="117" d="100"/>
          <a:sy n="117" d="100"/>
        </p:scale>
        <p:origin x="822"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gs" Target="tags/tag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2026/3/9</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31</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39</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40</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41</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0.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0.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slide" Target="../slides/slide19.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9.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9.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9.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1.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9.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19</a:t>
            </a:r>
            <a:r>
              <a:rPr lang="zh-CN" altLang="en-US" sz="1600">
                <a:solidFill>
                  <a:srgbClr val="F2F2F2"/>
                </a:solidFill>
                <a:latin typeface="微软雅黑" panose="020B0503020204020204" pitchFamily="34" charset="-122"/>
                <a:ea typeface="微软雅黑" panose="020B0503020204020204" pitchFamily="34" charset="-122"/>
              </a:rPr>
              <a:t>课　资本主义国家的新变化</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19</a:t>
            </a:r>
            <a:r>
              <a:rPr lang="zh-CN" altLang="en-US" sz="1400" b="1">
                <a:solidFill>
                  <a:srgbClr val="C0472D"/>
                </a:solidFill>
                <a:latin typeface="微软雅黑" panose="020B0503020204020204" pitchFamily="34" charset="-122"/>
                <a:ea typeface="微软雅黑" panose="020B0503020204020204" pitchFamily="34" charset="-122"/>
              </a:rPr>
              <a:t>课　资本主义国家的新变化</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hyperlink" Target="../3.&#37197;&#22871;&#32451;&#20064;&#39064;/&#35838;&#21518;&#32032;&#20859;&#35780;&#20215;/19%20&#35838;&#21518;&#32032;&#20859;&#35780;&#20215;(&#21313;&#20061;)%20%20%20&#36164;&#26412;&#20027;&#20041;&#22269;&#23478;&#30340;&#26032;&#21464;&#21270;.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第八单元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20</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世纪下半叶世界的新变化</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19</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资本主义国家的新变化</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板块五  第二次世界大战后的世界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社会结构的新变化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原因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科学技术的新发展带来社会</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的提高。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表现</a:t>
            </a:r>
            <a:endParaRPr lang="zh-CN" altLang="zh-CN" sz="1050" kern="100" dirty="0">
              <a:latin typeface="宋体" panose="02010600030101010101" pitchFamily="2" charset="-122"/>
              <a:cs typeface="Courier New" panose="02070309020205020404" pitchFamily="49" charset="0"/>
            </a:endParaRPr>
          </a:p>
          <a:p>
            <a:pPr algn="dist" hangingPunct="0">
              <a:lnSpc>
                <a:spcPct val="15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产业结构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农业和</a:t>
            </a:r>
            <a:r>
              <a:rPr lang="zh-CN" altLang="zh-CN" kern="100" spc="-100" dirty="0">
                <a:latin typeface="Times New Roman" panose="02020603050405020304" pitchFamily="18" charset="0"/>
                <a:cs typeface="Times New Roman" panose="02020603050405020304" pitchFamily="18" charset="0"/>
              </a:rPr>
              <a:t>工业的就业人口所占比重逐渐下降，从事</a:t>
            </a:r>
            <a:r>
              <a:rPr lang="en-US" altLang="zh-CN" kern="100" spc="-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p>
          <a:p>
            <a:pPr algn="just" hangingPunct="0">
              <a:lnSpc>
                <a:spcPct val="150000"/>
              </a:lnSpc>
              <a:spcAft>
                <a:spcPts val="0"/>
              </a:spcAft>
              <a:tabLst>
                <a:tab pos="4770755" algn="l"/>
              </a:tabLst>
            </a:pPr>
            <a:r>
              <a:rPr lang="en-US" altLang="zh-CN" kern="100" spc="-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a:t>
            </a:r>
            <a:r>
              <a:rPr lang="zh-CN" altLang="zh-CN" kern="100" dirty="0">
                <a:latin typeface="Times New Roman" panose="02020603050405020304" pitchFamily="18" charset="0"/>
                <a:cs typeface="Times New Roman" panose="02020603050405020304" pitchFamily="18" charset="0"/>
              </a:rPr>
              <a:t>的人口所占比重增加。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阶级结构</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的人数增加。</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6049069" y="1505564"/>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生产力</a:t>
            </a:r>
            <a:endParaRPr lang="zh-CN" altLang="en-US" dirty="0"/>
          </a:p>
        </p:txBody>
      </p:sp>
      <p:sp>
        <p:nvSpPr>
          <p:cNvPr id="4" name="文本框 3"/>
          <p:cNvSpPr txBox="1"/>
          <p:nvPr/>
        </p:nvSpPr>
        <p:spPr>
          <a:xfrm>
            <a:off x="10153525" y="2801708"/>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服务</a:t>
            </a:r>
            <a:endParaRPr lang="zh-CN" altLang="en-US" dirty="0"/>
          </a:p>
        </p:txBody>
      </p:sp>
      <p:sp>
        <p:nvSpPr>
          <p:cNvPr id="6" name="矩形 5"/>
          <p:cNvSpPr/>
          <p:nvPr/>
        </p:nvSpPr>
        <p:spPr>
          <a:xfrm>
            <a:off x="427290" y="3466714"/>
            <a:ext cx="543739"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业</a:t>
            </a:r>
            <a:endParaRPr lang="zh-CN" altLang="en-US" dirty="0"/>
          </a:p>
        </p:txBody>
      </p:sp>
      <p:sp>
        <p:nvSpPr>
          <p:cNvPr id="7" name="文本框 6"/>
          <p:cNvSpPr txBox="1"/>
          <p:nvPr/>
        </p:nvSpPr>
        <p:spPr>
          <a:xfrm>
            <a:off x="3024733" y="4061848"/>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中间阶层</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54269"/>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福利国家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与社会运动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福利国家</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含义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国家通过构建</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体系，保证个人和家庭的经济安全；通过加大社会服务开支，保证全体公民享受较好的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在缓和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不平等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保持社会稳定方面起到一定积极作用；但是加重了国家的财政负担。</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调整</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70</a:t>
            </a:r>
            <a:r>
              <a:rPr lang="zh-CN" altLang="zh-CN" kern="100" dirty="0">
                <a:latin typeface="Times New Roman" panose="02020603050405020304" pitchFamily="18" charset="0"/>
                <a:cs typeface="Times New Roman" panose="02020603050405020304" pitchFamily="18" charset="0"/>
              </a:rPr>
              <a:t>年代，</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成为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改革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的内容之一。</a:t>
            </a:r>
            <a:r>
              <a:rPr lang="en-US" altLang="zh-CN" kern="100" dirty="0">
                <a:latin typeface="Times New Roman" panose="02020603050405020304" pitchFamily="18" charset="0"/>
                <a:cs typeface="Courier New" panose="02070309020205020404" pitchFamily="49" charset="0"/>
              </a:rPr>
              <a:t>80</a:t>
            </a:r>
            <a:r>
              <a:rPr lang="zh-CN" altLang="zh-CN" kern="100" dirty="0">
                <a:latin typeface="Times New Roman" panose="02020603050405020304" pitchFamily="18" charset="0"/>
                <a:cs typeface="Times New Roman" panose="02020603050405020304" pitchFamily="18" charset="0"/>
              </a:rPr>
              <a:t>年代，美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法等国不同程度地减少政府公共开支，改革社会保障制度，在提高社会效率和维护社会公平之间寻求新的平衡。</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4229799" y="191007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社会保障</a:t>
            </a:r>
            <a:endParaRPr lang="zh-CN" altLang="en-US" dirty="0"/>
          </a:p>
        </p:txBody>
      </p:sp>
      <p:sp>
        <p:nvSpPr>
          <p:cNvPr id="4" name="文本框 3"/>
          <p:cNvSpPr txBox="1"/>
          <p:nvPr/>
        </p:nvSpPr>
        <p:spPr>
          <a:xfrm>
            <a:off x="8984463" y="248613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公共福利</a:t>
            </a:r>
            <a:endParaRPr lang="zh-CN" altLang="en-US" dirty="0"/>
          </a:p>
        </p:txBody>
      </p:sp>
      <p:sp>
        <p:nvSpPr>
          <p:cNvPr id="5" name="文本框 4"/>
          <p:cNvSpPr txBox="1"/>
          <p:nvPr/>
        </p:nvSpPr>
        <p:spPr>
          <a:xfrm>
            <a:off x="2963328" y="304740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收入分配</a:t>
            </a:r>
            <a:endParaRPr lang="zh-CN" altLang="en-US" dirty="0"/>
          </a:p>
        </p:txBody>
      </p:sp>
      <p:sp>
        <p:nvSpPr>
          <p:cNvPr id="6" name="文本框 5"/>
          <p:cNvSpPr txBox="1"/>
          <p:nvPr/>
        </p:nvSpPr>
        <p:spPr>
          <a:xfrm>
            <a:off x="4431025" y="414173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减少福利</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33713"/>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社会运动的兴起</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原因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资本主义国家通过加强国家干预的办法缓解了社会矛盾，但没能触动造成这种不平等和贫困的资本主义</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(2)</a:t>
            </a:r>
            <a:r>
              <a:rPr lang="zh-CN" altLang="zh-CN" kern="100" spc="-100" dirty="0">
                <a:latin typeface="Times New Roman" panose="02020603050405020304" pitchFamily="18" charset="0"/>
                <a:cs typeface="Times New Roman" panose="02020603050405020304" pitchFamily="18" charset="0"/>
              </a:rPr>
              <a:t>表现</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美国黑人民权运动</a:t>
            </a:r>
            <a:r>
              <a:rPr lang="zh-CN" altLang="zh-CN" kern="100" spc="-100" dirty="0">
                <a:latin typeface="宋体" panose="02010600030101010101" pitchFamily="2" charset="-122"/>
                <a:cs typeface="Times New Roman" panose="02020603050405020304" pitchFamily="18" charset="0"/>
              </a:rPr>
              <a:t>、</a:t>
            </a:r>
            <a:r>
              <a:rPr lang="en-US" altLang="zh-CN" kern="100" spc="-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学生运动</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反越战运动等。</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资本主义国家新变化的局限性</a:t>
            </a:r>
            <a:endParaRPr lang="zh-CN" altLang="zh-CN" sz="1050" kern="100" dirty="0">
              <a:latin typeface="宋体" panose="02010600030101010101" pitchFamily="2" charset="-122"/>
              <a:cs typeface="Courier New" panose="02070309020205020404" pitchFamily="49" charset="0"/>
            </a:endParaRPr>
          </a:p>
          <a:p>
            <a:pPr algn="di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实质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所触及的主要是统治的手段和方法，并没有克服</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p>
          <a:p>
            <a:pPr algn="just" hangingPunct="0">
              <a:lnSpc>
                <a:spcPct val="13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en-US" altLang="zh-CN" kern="100" spc="-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nSpc>
                <a:spcPct val="130000"/>
              </a:lnSpc>
            </a:pPr>
            <a:r>
              <a:rPr lang="en-US" altLang="zh-CN" dirty="0">
                <a:latin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表现</a:t>
            </a:r>
            <a:r>
              <a:rPr lang="zh-CN" altLang="zh-CN" dirty="0">
                <a:cs typeface="Times New Roman" panose="02020603050405020304" pitchFamily="18" charset="0"/>
              </a:rPr>
              <a:t>：</a:t>
            </a:r>
            <a:r>
              <a:rPr lang="en-US" altLang="zh-CN" dirty="0">
                <a:latin typeface="Times New Roman" panose="02020603050405020304" pitchFamily="18" charset="0"/>
              </a:rPr>
              <a:t>2008</a:t>
            </a:r>
            <a:r>
              <a:rPr lang="zh-CN" altLang="zh-CN" dirty="0">
                <a:latin typeface="Times New Roman" panose="02020603050405020304" pitchFamily="18" charset="0"/>
                <a:cs typeface="Times New Roman" panose="02020603050405020304" pitchFamily="18" charset="0"/>
              </a:rPr>
              <a:t>年爆发的国际金融危机，充分暴露了资本主义固有的弊端。</a:t>
            </a:r>
            <a:endParaRPr lang="zh-CN" altLang="en-US" dirty="0"/>
          </a:p>
        </p:txBody>
      </p:sp>
      <p:sp>
        <p:nvSpPr>
          <p:cNvPr id="3" name="文本框 2"/>
          <p:cNvSpPr txBox="1"/>
          <p:nvPr/>
        </p:nvSpPr>
        <p:spPr>
          <a:xfrm>
            <a:off x="7561237" y="1916406"/>
            <a:ext cx="2698175"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生产资料所有制</a:t>
            </a:r>
            <a:endParaRPr lang="zh-CN" altLang="en-US" dirty="0"/>
          </a:p>
        </p:txBody>
      </p:sp>
      <p:sp>
        <p:nvSpPr>
          <p:cNvPr id="4" name="文本框 3"/>
          <p:cNvSpPr txBox="1"/>
          <p:nvPr/>
        </p:nvSpPr>
        <p:spPr>
          <a:xfrm>
            <a:off x="4950558" y="247767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妇女运动</a:t>
            </a:r>
            <a:endParaRPr lang="zh-CN" altLang="en-US" dirty="0"/>
          </a:p>
        </p:txBody>
      </p:sp>
      <p:sp>
        <p:nvSpPr>
          <p:cNvPr id="6" name="矩形 5"/>
          <p:cNvSpPr/>
          <p:nvPr/>
        </p:nvSpPr>
        <p:spPr>
          <a:xfrm>
            <a:off x="9469449" y="3595603"/>
            <a:ext cx="1620957"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资本主义</a:t>
            </a:r>
            <a:endParaRPr lang="zh-CN" altLang="en-US" dirty="0"/>
          </a:p>
        </p:txBody>
      </p:sp>
      <p:sp>
        <p:nvSpPr>
          <p:cNvPr id="7" name="文本框 6"/>
          <p:cNvSpPr txBox="1"/>
          <p:nvPr/>
        </p:nvSpPr>
        <p:spPr>
          <a:xfrm>
            <a:off x="415037" y="4138129"/>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的基本矛盾</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概念阐释</a:t>
            </a:r>
            <a:r>
              <a:rPr lang="zh-CN"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国家垄断资本主义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家垄断资本主义是资产阶级国家政权和私人垄断资本相结合的垄断资本主义，其特点是国家对经济进行干预。第二次世界大战后，由于资本主义的基本矛盾日益激化，国家垄断资本主义迅速发展。它的实质是对资本主义生产关系的局部调整。</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楷体" panose="0201060004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楷体" panose="0201060004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楷体" panose="0201060004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楷体" panose="0201060004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1953—1973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年，各主要资本主义国家国内生产总值的平均增长率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美国</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，英国</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，法国</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5.2%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，联邦德国</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5.9%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，日本</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9.8%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摘编自高德步《世界经济通史》等</a:t>
            </a:r>
            <a:endParaRPr lang="zh-CN" altLang="zh-CN" sz="1050" kern="100" dirty="0">
              <a:latin typeface="宋体" panose="02010600030101010101" pitchFamily="2" charset="-122"/>
              <a:cs typeface="Courier New" panose="02070309020205020404" pitchFamily="49" charset="0"/>
            </a:endParaRPr>
          </a:p>
        </p:txBody>
      </p:sp>
      <p:pic>
        <p:nvPicPr>
          <p:cNvPr id="2050" name="Picture 2" descr="2025LS9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8349" y="1619907"/>
            <a:ext cx="4905375"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285399"/>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材料中发达资本主义国家经济快速发展的共同原因是什么？</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897467"/>
            <a:ext cx="9702484" cy="73866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国家对经济进行宏观调控，加强对经济的干预。</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【易混易错】国际货币基金组织和世界银行</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国际货币基金组织的主要任务是稳定国际汇率，消除妨碍世界贸易的外汇管制；世界银行致力于全球性的发展援助。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国际货币基金组织提供的是短期贷款；世界银行提供的是长期贷款。</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【知识拓展】科学技术新发展的特点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科学技术转化为生产力的速度加快。</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科学技术在各个领域之间相互渗透，一种技术革命引发了其他技术革命。</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在促进经济增长的各种因素中，科技进步所占的比例不断上升。</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0313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P118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表格</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第二次世界大战后美国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联邦德国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日本就业人口分布的变化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。第二次世界大战后社会结构的变化趋势是什么？</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683184"/>
            <a:ext cx="10692000"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农业和工业的就业人口所占比重逐渐下降，从事服务业的人口所占比重增加。</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604885"/>
            <a:ext cx="10702925" cy="624786"/>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sz="2600" b="1" kern="100" dirty="0">
                <a:solidFill>
                  <a:schemeClr val="tx1"/>
                </a:solidFill>
                <a:ea typeface="黑体" panose="02010609060101010101" pitchFamily="49" charset="-122"/>
                <a:cs typeface="Times New Roman" panose="02020603050405020304" pitchFamily="18" charset="0"/>
              </a:rPr>
              <a:t>任务</a:t>
            </a:r>
            <a:r>
              <a:rPr lang="en-US" altLang="zh-CN" sz="2600" b="1" kern="100" dirty="0">
                <a:solidFill>
                  <a:schemeClr val="tx1"/>
                </a:solidFill>
                <a:ea typeface="黑体" panose="02010609060101010101" pitchFamily="49" charset="-122"/>
                <a:cs typeface="Times New Roman" panose="02020603050405020304" pitchFamily="18" charset="0"/>
              </a:rPr>
              <a:t>1</a:t>
            </a:r>
            <a:r>
              <a:rPr lang="zh-CN" altLang="en-US" sz="2600" b="1" kern="100" dirty="0">
                <a:solidFill>
                  <a:schemeClr val="tx1"/>
                </a:solidFill>
                <a:ea typeface="黑体" panose="02010609060101010101" pitchFamily="49" charset="-122"/>
                <a:cs typeface="Times New Roman" panose="02020603050405020304" pitchFamily="18" charset="0"/>
              </a:rPr>
              <a:t>　从国家干预到国家宏观调控</a:t>
            </a:r>
            <a:endParaRPr lang="zh-CN" altLang="en-US" sz="260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178141"/>
            <a:ext cx="10692000" cy="4208524"/>
          </a:xfrm>
        </p:spPr>
        <p:txBody>
          <a:bodyPr/>
          <a:lstStyle/>
          <a:p>
            <a:pPr algn="just" hangingPunct="0">
              <a:lnSpc>
                <a:spcPct val="130000"/>
              </a:lnSpc>
              <a:spcAft>
                <a:spcPts val="0"/>
              </a:spcAft>
              <a:tabLst>
                <a:tab pos="4770755" algn="l"/>
              </a:tabLst>
            </a:pPr>
            <a:r>
              <a:rPr lang="en-US" altLang="zh-CN" sz="2600"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26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　第二次世界大战后初期至</a:t>
            </a:r>
            <a:r>
              <a:rPr lang="en-US" altLang="zh-CN" sz="2600"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sz="2600" kern="100" dirty="0">
                <a:latin typeface="Times New Roman" panose="02020603050405020304" pitchFamily="18" charset="0"/>
                <a:ea typeface="华文楷体" panose="02010600040101010101" pitchFamily="2" charset="-122"/>
                <a:cs typeface="Courier New" panose="02070309020205020404" pitchFamily="49" charset="0"/>
              </a:rPr>
              <a:t>60</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年代末，美国对经济的积极干预</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充分发挥</a:t>
            </a:r>
            <a:r>
              <a:rPr lang="zh-CN" altLang="en-US" sz="2600"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凯恩斯主义财政赤字政策的宏观调控作用，大力刺激经济的增长</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逐步健全和完善政府干预经济的机构，通过立法手段将政府经济干预深入社会生活的各个方面</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为争夺世界霸权，政府将经济与军事生产相结合，庞大的军工生产和军事开支成了政府干预和调节经济的重要的经常化的手段之一。</a:t>
            </a:r>
            <a:endParaRPr lang="en-US" altLang="zh-CN" sz="2600"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摘编自陆月娟《二战后美国政府干预经济的历史演变》</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384105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结合史料分析第二次世界大战后资本主义国家发生的新变化，从历史解释角度，概括战后资本主义国家经济发展的基本线索和基本特点</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认识资本主义国家强化国家干预和减少国家干预</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建立</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福利国家</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和减少福利的过程，从唯物史观角度，认识生产关系随着生产力的发展不断调整的理论</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30317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根据史料一并结合所学知识，概括第二次世界大战后初期到</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60</a:t>
            </a:r>
            <a:r>
              <a:rPr lang="zh-CN" altLang="zh-CN" kern="100" dirty="0">
                <a:latin typeface="Times New Roman" panose="02020603050405020304" pitchFamily="18" charset="0"/>
                <a:cs typeface="Times New Roman" panose="02020603050405020304" pitchFamily="18" charset="0"/>
              </a:rPr>
              <a:t>年代末美国践行凯恩斯主义的基本措施与效果。</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15648"/>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措施</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财政赤字</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扩大政府在公共事业领域的开支</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；健全干预经济机制；经济与军事生产相结合。效果</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出现经济发展的</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黄金时期</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英国国有化的推行一直受到工党所信奉的民主社会主义思想驱使，是其</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社会主义试验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的一部分。</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80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年代法国密特朗执政时</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，以密特朗为代表的法国社会党是欧洲社会主义流派之一，国有化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权力下放和自治管理</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是该流派的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三大理论支柱。</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摘编自杨卫东《国有化与私有化研究</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西方国企进退的历史轨迹》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根据史料二并结合所学知识，分析英国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法国第二次世界大战后推行国有化政策的原因。</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15951"/>
            <a:ext cx="10692000"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面临严峻的战后重建任务；凯恩斯经济理论的影响；受执政党的政治理念和意识形态的影响。</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0317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资本主义国家的新变化的表现和实质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表现</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71695427"/>
              </p:ext>
            </p:extLst>
          </p:nvPr>
        </p:nvGraphicFramePr>
        <p:xfrm>
          <a:off x="415037" y="2170958"/>
          <a:ext cx="10692000" cy="3661417"/>
        </p:xfrm>
        <a:graphic>
          <a:graphicData uri="http://schemas.openxmlformats.org/drawingml/2006/table">
            <a:tbl>
              <a:tblPr/>
              <a:tblGrid>
                <a:gridCol w="2681704">
                  <a:extLst>
                    <a:ext uri="{9D8B030D-6E8A-4147-A177-3AD203B41FA5}">
                      <a16:colId xmlns:a16="http://schemas.microsoft.com/office/drawing/2014/main" val="20000"/>
                    </a:ext>
                  </a:extLst>
                </a:gridCol>
                <a:gridCol w="8010296">
                  <a:extLst>
                    <a:ext uri="{9D8B030D-6E8A-4147-A177-3AD203B41FA5}">
                      <a16:colId xmlns:a16="http://schemas.microsoft.com/office/drawing/2014/main" val="20001"/>
                    </a:ext>
                  </a:extLst>
                </a:gridCol>
              </a:tblGrid>
              <a:tr h="1273799">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生产力的发展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科学技术的新发展，形成了以知识经济为基础</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信息技术为主导的</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新经济</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模式</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07470">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生产关系的调整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国家资本所有制形式形成并发挥重要作用，进入国家垄断资本主义的新阶段</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32790">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产业结构的调整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第三产业迅速发展，拓宽了经济活动领域，扩大了市场，改善了资源配置</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7" y="1043843"/>
          <a:ext cx="10691999" cy="3020378"/>
        </p:xfrm>
        <a:graphic>
          <a:graphicData uri="http://schemas.openxmlformats.org/drawingml/2006/table">
            <a:tbl>
              <a:tblPr/>
              <a:tblGrid>
                <a:gridCol w="1925620">
                  <a:extLst>
                    <a:ext uri="{9D8B030D-6E8A-4147-A177-3AD203B41FA5}">
                      <a16:colId xmlns:a16="http://schemas.microsoft.com/office/drawing/2014/main" val="20000"/>
                    </a:ext>
                  </a:extLst>
                </a:gridCol>
                <a:gridCol w="8766379">
                  <a:extLst>
                    <a:ext uri="{9D8B030D-6E8A-4147-A177-3AD203B41FA5}">
                      <a16:colId xmlns:a16="http://schemas.microsoft.com/office/drawing/2014/main" val="20001"/>
                    </a:ext>
                  </a:extLst>
                </a:gridCol>
              </a:tblGrid>
              <a:tr h="1476164">
                <a:tc>
                  <a:txBody>
                    <a:bodyPr/>
                    <a:lstStyle/>
                    <a:p>
                      <a:pPr algn="just"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阶级关系的变化</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由于资本所有权和经营权的分离，知识型和服务型劳动者的数量不断增加，劳动方式发生了新变化，</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中间阶层</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大量增多</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60092">
                <a:tc>
                  <a:txBody>
                    <a:bodyPr/>
                    <a:lstStyle/>
                    <a:p>
                      <a:pPr algn="just"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劳资和分配关系的变化</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建立</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福利国家</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制度，国家干预深入分配领域，保障低收入阶层的生活水平</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6" name="矩形 5"/>
          <p:cNvSpPr/>
          <p:nvPr/>
        </p:nvSpPr>
        <p:spPr>
          <a:xfrm>
            <a:off x="415036" y="4140187"/>
            <a:ext cx="10691999" cy="1284006"/>
          </a:xfrm>
          <a:prstGeom prst="rect">
            <a:avLst/>
          </a:prstGeom>
        </p:spPr>
        <p:txBody>
          <a:bodyPr wrap="square">
            <a:spAutoFit/>
          </a:bodyPr>
          <a:lstStyle/>
          <a:p>
            <a:pPr algn="just" hangingPunct="0">
              <a:lnSpc>
                <a:spcPct val="150000"/>
              </a:lnSpc>
              <a:spcAft>
                <a:spcPts val="0"/>
              </a:spcAft>
              <a:tabLst>
                <a:tab pos="4770755" algn="l"/>
              </a:tabLst>
            </a:pPr>
            <a:r>
              <a:rPr lang="en-US" altLang="zh-CN" b="1" kern="100" dirty="0">
                <a:solidFill>
                  <a:schemeClr val="tx1"/>
                </a:solidFill>
                <a:cs typeface="Courier New" panose="02070309020205020404" pitchFamily="49" charset="0"/>
              </a:rPr>
              <a:t>(2)</a:t>
            </a:r>
            <a:r>
              <a:rPr lang="zh-CN" altLang="zh-CN" b="1" kern="100" dirty="0">
                <a:solidFill>
                  <a:schemeClr val="tx1"/>
                </a:solidFill>
                <a:cs typeface="Times New Roman" panose="02020603050405020304" pitchFamily="18" charset="0"/>
              </a:rPr>
              <a:t>实质</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cs typeface="Times New Roman" panose="02020603050405020304" pitchFamily="18" charset="0"/>
              </a:rPr>
              <a:t>是资本主义内部的自我改善，是资本主义生产关系的自我调整。</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91"/>
            <a:ext cx="10692000" cy="5827493"/>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(1)1955</a:t>
            </a:r>
            <a:r>
              <a:rPr lang="zh-CN" altLang="zh-CN" kern="100" dirty="0">
                <a:latin typeface="Times New Roman" panose="02020603050405020304" pitchFamily="18" charset="0"/>
                <a:cs typeface="Times New Roman" panose="02020603050405020304" pitchFamily="18" charset="0"/>
              </a:rPr>
              <a:t>年日本出台《经济自立五年计划》，其目的是实现经济自立和失业人员全部</a:t>
            </a:r>
            <a:r>
              <a:rPr lang="zh-CN" altLang="en-US" kern="100" dirty="0">
                <a:latin typeface="Times New Roman" panose="02020603050405020304" pitchFamily="18" charset="0"/>
                <a:cs typeface="Times New Roman" panose="02020603050405020304" pitchFamily="18" charset="0"/>
              </a:rPr>
              <a:t>再</a:t>
            </a:r>
            <a:r>
              <a:rPr lang="zh-CN" altLang="zh-CN" kern="100" dirty="0">
                <a:latin typeface="Times New Roman" panose="02020603050405020304" pitchFamily="18" charset="0"/>
                <a:cs typeface="Times New Roman" panose="02020603050405020304" pitchFamily="18" charset="0"/>
              </a:rPr>
              <a:t>就业</a:t>
            </a:r>
            <a:r>
              <a:rPr lang="zh-CN" altLang="en-US" kern="100" dirty="0">
                <a:latin typeface="Times New Roman" panose="02020603050405020304" pitchFamily="18" charset="0"/>
                <a:cs typeface="Times New Roman" panose="02020603050405020304" pitchFamily="18" charset="0"/>
              </a:rPr>
              <a:t>。该计划</a:t>
            </a:r>
            <a:r>
              <a:rPr lang="zh-CN" altLang="zh-CN" kern="100" dirty="0">
                <a:latin typeface="Times New Roman" panose="02020603050405020304" pitchFamily="18" charset="0"/>
                <a:cs typeface="Times New Roman" panose="02020603050405020304" pitchFamily="18" charset="0"/>
              </a:rPr>
              <a:t>重点发展重工业和化学工业，并规定国民生产总值年增长率目标为</a:t>
            </a:r>
            <a:r>
              <a:rPr lang="en-US" altLang="zh-CN" kern="100" dirty="0">
                <a:latin typeface="Times New Roman" panose="02020603050405020304" pitchFamily="18" charset="0"/>
                <a:cs typeface="Courier New" panose="02070309020205020404" pitchFamily="49" charset="0"/>
              </a:rPr>
              <a:t>5%</a:t>
            </a:r>
            <a:r>
              <a:rPr lang="zh-CN" altLang="zh-CN" kern="100" dirty="0">
                <a:latin typeface="Times New Roman" panose="02020603050405020304" pitchFamily="18" charset="0"/>
                <a:cs typeface="Times New Roman" panose="02020603050405020304" pitchFamily="18" charset="0"/>
              </a:rPr>
              <a:t>。材料表明，</a:t>
            </a:r>
            <a:r>
              <a:rPr lang="zh-CN" altLang="en-US" kern="100" dirty="0">
                <a:latin typeface="Times New Roman" panose="02020603050405020304" pitchFamily="18" charset="0"/>
                <a:cs typeface="Times New Roman" panose="02020603050405020304" pitchFamily="18" charset="0"/>
              </a:rPr>
              <a:t>第二次世界大战</a:t>
            </a:r>
            <a:r>
              <a:rPr lang="zh-CN" altLang="zh-CN" kern="100" dirty="0">
                <a:latin typeface="Times New Roman" panose="02020603050405020304" pitchFamily="18" charset="0"/>
                <a:cs typeface="Times New Roman" panose="02020603050405020304" pitchFamily="18" charset="0"/>
              </a:rPr>
              <a:t>战后日本</a:t>
            </a:r>
            <a:r>
              <a:rPr lang="zh-CN" altLang="zh-CN" kern="100" dirty="0">
                <a:latin typeface="宋体" panose="02010600030101010101" pitchFamily="2" charset="-122"/>
                <a:ea typeface="Times New Roman" panose="02020603050405020304" pitchFamily="18" charset="0"/>
                <a:cs typeface="Courier New" panose="02070309020205020404" pitchFamily="49" charset="0"/>
              </a:rPr>
              <a:t> </a:t>
            </a:r>
            <a:r>
              <a:rPr lang="en-US" altLang="zh-CN" kern="100" dirty="0">
                <a:latin typeface="宋体" panose="02010600030101010101" pitchFamily="2" charset="-122"/>
                <a:ea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．全面借鉴苏联的现代化道路</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．实施国家干预经济的模式</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．实现了国家经济的快速崛起</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．形成外向型国家发展战略</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57223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1955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年日本出台《经济自立五年计划》</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并规定国民生产总值年增长率目标为</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5%</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可知，日本政府制</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定</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经济计划，说明日本实施国家干预经济的模式，故选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项；材料未涉及借鉴苏联的经验，排除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项；材料主旨是日本出台《经济自立五年计划》，没有涉及经济发展的结果，排除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项；材料强调日本经济的计划，没有涉及国家的发展战略，排除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5290820"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下表反映了</a:t>
            </a:r>
            <a:r>
              <a:rPr lang="en-US" altLang="zh-CN" kern="100" dirty="0">
                <a:latin typeface="Times New Roman" panose="02020603050405020304" pitchFamily="18" charset="0"/>
                <a:cs typeface="Courier New" panose="02070309020205020404" pitchFamily="49" charset="0"/>
              </a:rPr>
              <a:t>1973—1975</a:t>
            </a:r>
            <a:r>
              <a:rPr lang="zh-CN" altLang="zh-CN" kern="100" dirty="0">
                <a:latin typeface="Times New Roman" panose="02020603050405020304" pitchFamily="18" charset="0"/>
                <a:cs typeface="Times New Roman" panose="02020603050405020304" pitchFamily="18" charset="0"/>
              </a:rPr>
              <a:t>年主要资本主义国家经济发展状况，这一局面出现说明</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29082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529082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529082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5290820"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国家宏观调控效果显著</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．资本主义国家经济地位下降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290820"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．各国经济理性发展</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．政府需要适当减少经济干预</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2087959"/>
          <a:ext cx="10692001" cy="1812482"/>
        </p:xfrm>
        <a:graphic>
          <a:graphicData uri="http://schemas.openxmlformats.org/drawingml/2006/table">
            <a:tbl>
              <a:tblPr/>
              <a:tblGrid>
                <a:gridCol w="2933731">
                  <a:extLst>
                    <a:ext uri="{9D8B030D-6E8A-4147-A177-3AD203B41FA5}">
                      <a16:colId xmlns:a16="http://schemas.microsoft.com/office/drawing/2014/main" val="20000"/>
                    </a:ext>
                  </a:extLst>
                </a:gridCol>
                <a:gridCol w="1551654">
                  <a:extLst>
                    <a:ext uri="{9D8B030D-6E8A-4147-A177-3AD203B41FA5}">
                      <a16:colId xmlns:a16="http://schemas.microsoft.com/office/drawing/2014/main" val="20001"/>
                    </a:ext>
                  </a:extLst>
                </a:gridCol>
                <a:gridCol w="1551654">
                  <a:extLst>
                    <a:ext uri="{9D8B030D-6E8A-4147-A177-3AD203B41FA5}">
                      <a16:colId xmlns:a16="http://schemas.microsoft.com/office/drawing/2014/main" val="20002"/>
                    </a:ext>
                  </a:extLst>
                </a:gridCol>
                <a:gridCol w="1551654">
                  <a:extLst>
                    <a:ext uri="{9D8B030D-6E8A-4147-A177-3AD203B41FA5}">
                      <a16:colId xmlns:a16="http://schemas.microsoft.com/office/drawing/2014/main" val="20003"/>
                    </a:ext>
                  </a:extLst>
                </a:gridCol>
                <a:gridCol w="1551654">
                  <a:extLst>
                    <a:ext uri="{9D8B030D-6E8A-4147-A177-3AD203B41FA5}">
                      <a16:colId xmlns:a16="http://schemas.microsoft.com/office/drawing/2014/main" val="20004"/>
                    </a:ext>
                  </a:extLst>
                </a:gridCol>
                <a:gridCol w="1551654">
                  <a:extLst>
                    <a:ext uri="{9D8B030D-6E8A-4147-A177-3AD203B41FA5}">
                      <a16:colId xmlns:a16="http://schemas.microsoft.com/office/drawing/2014/main" val="20005"/>
                    </a:ext>
                  </a:extLst>
                </a:gridCol>
              </a:tblGrid>
              <a:tr h="542366">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美国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英国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联邦德国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法国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日本</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94374">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工业生产下降情况</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15.3%</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11.2%</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12.3%</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16.3%</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20.8%</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49078">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通货膨胀</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15.3%</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9%</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11.1%</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19.1%</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5%</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矩形 4"/>
          <p:cNvSpPr/>
          <p:nvPr/>
        </p:nvSpPr>
        <p:spPr>
          <a:xfrm>
            <a:off x="5617021" y="4737050"/>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1973—1975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年主要资本主义国家经济发展状况</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可知，资本主义国家普遍遭遇</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滞胀</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危机</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经济停滞与通货膨胀并存</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，说明凯恩斯主义已经失灵，资本主义各国需要适当减少对经济的干预，故选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项。材料表明主要资本主义国家出现不同程度的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滞胀</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现象，而不是国家宏观调控效果显著，排除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项；材料只体现了部分资本主义国家的经济情况，不能说明资本主义国家整体经济地位下降，排除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项；各国经济理性发展</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不符合材料主旨，</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79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社会保障制度的发展与完善</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692000" cy="5085303"/>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战争使家庭残缺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社会组织崩溃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经济面临全面重建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在社会主义阵营开始全面实行计划经济和推行全民保障的压力下，西方社会也开始标榜其</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福利国家</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对于国民的保护功能，形成了某种程度上的福利竞争。</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70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年代以来，</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福利国家</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的全面社会功能受到了实践的挑战。一方面，社会保障</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支出</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的增长率普遍超过了经济的增长率；另一方面，</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福利国家</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的再分配超过了税收，使国家财政出现了赤字。</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摘编自周弘《西方社会保障制度的经验及其对我们的启示》</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1026" name="Picture 2" descr="24LS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00" y="2592015"/>
            <a:ext cx="10801200" cy="1880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过去对穷人的援助计划已经失败，这些计划使穷人堕落，使纳税人受骗。家庭援助计划代表了近</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年里我们在社会福利改革方面所作出的最广泛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最深远的努力</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家庭援助计划是以四个基本原则为基础的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鼓励工作和训练的强烈动机；公平地对有工作的贫困家庭提供援助；尊重个人的选择与家庭的责任；并且提高行政效率以博得纳税人的信任。</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摘编自《尼克松总统关于扩大福利改革建议的声明》</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(1970</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年</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133195"/>
          </a:xfrm>
        </p:spPr>
        <p:txBody>
          <a:bodyPr/>
          <a:lstStyle/>
          <a:p>
            <a:pPr algn="just" hangingPunct="0">
              <a:lnSpc>
                <a:spcPct val="130000"/>
              </a:lnSpc>
              <a:spcAft>
                <a:spcPts val="0"/>
              </a:spcAft>
              <a:tabLst>
                <a:tab pos="4770755" algn="l"/>
              </a:tabLst>
            </a:pPr>
            <a:r>
              <a:rPr lang="zh-CN" altLang="zh-CN" kern="100">
                <a:latin typeface="Times New Roman" panose="02020603050405020304" pitchFamily="18" charset="0"/>
                <a:cs typeface="Times New Roman" panose="02020603050405020304" pitchFamily="18" charset="0"/>
              </a:rPr>
              <a:t>根据以上史料并结合所学知识，就现代社会保障制度的发展策略提出至少两条合理化建议，并分别加以说明。</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415037" y="1871935"/>
            <a:ext cx="10692000" cy="3964996"/>
          </a:xfrm>
          <a:prstGeom prst="rect">
            <a:avLst/>
          </a:prstGeom>
        </p:spPr>
        <p:txBody>
          <a:bodyPr wrap="square">
            <a:spAutoFit/>
          </a:bodyPr>
          <a:lstStyle/>
          <a:p>
            <a:pPr algn="just" hangingPunct="0">
              <a:lnSpc>
                <a:spcPct val="13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建议一</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社会保障制度</a:t>
            </a:r>
            <a:r>
              <a:rPr lang="zh-CN" altLang="en-US" b="1" kern="100" dirty="0">
                <a:solidFill>
                  <a:schemeClr val="tx1"/>
                </a:solidFill>
                <a:ea typeface="华文楷体" panose="02010600040101010101" pitchFamily="2" charset="-122"/>
                <a:cs typeface="Times New Roman" panose="02020603050405020304" pitchFamily="18" charset="0"/>
              </a:rPr>
              <a:t>的</a:t>
            </a:r>
            <a:r>
              <a:rPr lang="zh-CN" altLang="zh-CN" b="1" kern="100" dirty="0">
                <a:solidFill>
                  <a:schemeClr val="tx1"/>
                </a:solidFill>
                <a:ea typeface="华文楷体" panose="02010600040101010101" pitchFamily="2" charset="-122"/>
                <a:cs typeface="Times New Roman" panose="02020603050405020304" pitchFamily="18" charset="0"/>
              </a:rPr>
              <a:t>发展应从国情出发，与经济发展水平相适应。</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说明</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西方社会保障制度是基于</a:t>
            </a:r>
            <a:r>
              <a:rPr lang="zh-CN" altLang="en-US" b="1" kern="100" dirty="0">
                <a:solidFill>
                  <a:schemeClr val="tx1"/>
                </a:solidFill>
                <a:ea typeface="华文楷体" panose="02010600040101010101" pitchFamily="2" charset="-122"/>
                <a:cs typeface="Times New Roman" panose="02020603050405020304" pitchFamily="18" charset="0"/>
              </a:rPr>
              <a:t>第二次世界大</a:t>
            </a:r>
            <a:r>
              <a:rPr lang="zh-CN" altLang="zh-CN" b="1" kern="100" dirty="0">
                <a:solidFill>
                  <a:schemeClr val="tx1"/>
                </a:solidFill>
                <a:ea typeface="华文楷体" panose="02010600040101010101" pitchFamily="2" charset="-122"/>
                <a:cs typeface="Times New Roman" panose="02020603050405020304" pitchFamily="18" charset="0"/>
              </a:rPr>
              <a:t>战后社会经济恢复发展的需要建立的。</a:t>
            </a:r>
            <a:r>
              <a:rPr lang="en-US" altLang="zh-CN" b="1" kern="100" dirty="0">
                <a:solidFill>
                  <a:schemeClr val="tx1"/>
                </a:solidFill>
                <a:ea typeface="华文楷体" panose="02010600040101010101" pitchFamily="2" charset="-122"/>
                <a:cs typeface="Times New Roman" panose="02020603050405020304" pitchFamily="18" charset="0"/>
              </a:rPr>
              <a:t>20</a:t>
            </a:r>
            <a:r>
              <a:rPr lang="zh-CN" altLang="en-US" b="1" kern="100" dirty="0">
                <a:solidFill>
                  <a:schemeClr val="tx1"/>
                </a:solidFill>
                <a:ea typeface="华文楷体" panose="02010600040101010101" pitchFamily="2" charset="-122"/>
                <a:cs typeface="Times New Roman" panose="02020603050405020304" pitchFamily="18" charset="0"/>
              </a:rPr>
              <a:t>世纪</a:t>
            </a:r>
            <a:r>
              <a:rPr lang="en-US" altLang="zh-CN" b="1" kern="100" dirty="0">
                <a:solidFill>
                  <a:schemeClr val="tx1"/>
                </a:solidFill>
                <a:ea typeface="华文楷体" panose="02010600040101010101" pitchFamily="2" charset="-122"/>
                <a:cs typeface="Times New Roman" panose="02020603050405020304" pitchFamily="18" charset="0"/>
              </a:rPr>
              <a:t>70</a:t>
            </a:r>
            <a:r>
              <a:rPr lang="zh-CN" altLang="en-US" b="1" kern="100" dirty="0">
                <a:solidFill>
                  <a:schemeClr val="tx1"/>
                </a:solidFill>
                <a:ea typeface="华文楷体" panose="02010600040101010101" pitchFamily="2" charset="-122"/>
                <a:cs typeface="Times New Roman" panose="02020603050405020304" pitchFamily="18" charset="0"/>
              </a:rPr>
              <a:t>年代以来，部分资本主义国家</a:t>
            </a:r>
            <a:r>
              <a:rPr lang="zh-CN" altLang="zh-CN" b="1" kern="100" dirty="0">
                <a:solidFill>
                  <a:schemeClr val="tx1"/>
                </a:solidFill>
                <a:ea typeface="华文楷体" panose="02010600040101010101" pitchFamily="2" charset="-122"/>
                <a:cs typeface="Times New Roman" panose="02020603050405020304" pitchFamily="18" charset="0"/>
              </a:rPr>
              <a:t>社会保障的增长率超过经济增长率，过度的福利开支加重了国家的财政负担</a:t>
            </a:r>
            <a:r>
              <a:rPr lang="zh-CN" altLang="en-US" b="1" kern="100" dirty="0">
                <a:solidFill>
                  <a:schemeClr val="tx1"/>
                </a:solidFill>
                <a:ea typeface="华文楷体" panose="0201060004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不利于国家长远发展。所以社会保障制度</a:t>
            </a:r>
            <a:r>
              <a:rPr lang="zh-CN" altLang="en-US" b="1" kern="100" dirty="0">
                <a:solidFill>
                  <a:schemeClr val="tx1"/>
                </a:solidFill>
                <a:ea typeface="华文楷体" panose="02010600040101010101" pitchFamily="2" charset="-122"/>
                <a:cs typeface="Times New Roman" panose="02020603050405020304" pitchFamily="18" charset="0"/>
              </a:rPr>
              <a:t>的</a:t>
            </a:r>
            <a:r>
              <a:rPr lang="zh-CN" altLang="zh-CN" b="1" kern="100" dirty="0">
                <a:solidFill>
                  <a:schemeClr val="tx1"/>
                </a:solidFill>
                <a:ea typeface="华文楷体" panose="02010600040101010101" pitchFamily="2" charset="-122"/>
                <a:cs typeface="Times New Roman" panose="02020603050405020304" pitchFamily="18" charset="0"/>
              </a:rPr>
              <a:t>发展应从国情出发，与经济发展水平相适应。</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建议二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社会保障制度应在提高</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经济</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效率与维护社会公平之间寻求平衡。</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说明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第二次世界大战后西方社会</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建立了完善的社会</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保障制度，改善了人们的生活，缓和了社会矛盾，但过度的社会保障降低了人们的劳动积极性，助长了懒惰行为，引起纳税人的不满，不利于社会经济发展。因此，社会保障制度需要在提高社会效率与维护社会公平之间寻求平衡。</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54269"/>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多角度认识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福利国家</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形成原因</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30</a:t>
            </a:r>
            <a:r>
              <a:rPr lang="zh-CN" altLang="zh-CN" kern="100" dirty="0">
                <a:latin typeface="Times New Roman" panose="02020603050405020304" pitchFamily="18" charset="0"/>
                <a:cs typeface="Times New Roman" panose="02020603050405020304" pitchFamily="18" charset="0"/>
              </a:rPr>
              <a:t>年代资本主义世界的经济大危机，暴露出资本主义制度的弊端，因财富分配不均而导致的社会危机威胁到资本主义制度本身。</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形成过程</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罗斯福新政采取的社会福利政策，是国家干预社会财富分配的一次成功实践。</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第二次世界大战后，西欧资本主义国家普遍实行社会福利政策，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福利国家</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的发展日渐完备。</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主要特点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种类繁多，覆盖面广，低收入阶层受惠多。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实质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是国家进行国民收入再分配的一种形式，是分配领域社会化的反映。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(5)</a:t>
            </a:r>
            <a:r>
              <a:rPr lang="zh-CN" altLang="zh-CN" kern="100" dirty="0">
                <a:latin typeface="Times New Roman" panose="02020603050405020304" pitchFamily="18" charset="0"/>
                <a:cs typeface="Times New Roman" panose="02020603050405020304" pitchFamily="18" charset="0"/>
              </a:rPr>
              <a:t>评价</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积极</a:t>
            </a:r>
            <a:r>
              <a:rPr lang="zh-CN" altLang="zh-CN" kern="100" dirty="0">
                <a:latin typeface="宋体" panose="02010600030101010101" pitchFamily="2" charset="-122"/>
                <a:cs typeface="Times New Roman" panose="02020603050405020304" pitchFamily="18" charset="0"/>
              </a:rPr>
              <a:t>：</a:t>
            </a:r>
            <a:r>
              <a:rPr lang="zh-CN" altLang="en-US" kern="100" dirty="0">
                <a:latin typeface="宋体" panose="02010600030101010101" pitchFamily="2" charset="-122"/>
                <a:cs typeface="Times New Roman" panose="02020603050405020304" pitchFamily="18" charset="0"/>
              </a:rPr>
              <a:t>一定程度上</a:t>
            </a:r>
            <a:r>
              <a:rPr lang="zh-CN" altLang="zh-CN" kern="100" dirty="0">
                <a:latin typeface="Times New Roman" panose="02020603050405020304" pitchFamily="18" charset="0"/>
                <a:cs typeface="Times New Roman" panose="02020603050405020304" pitchFamily="18" charset="0"/>
              </a:rPr>
              <a:t>促进了社会平等，缩小了贫富差距，</a:t>
            </a:r>
            <a:r>
              <a:rPr lang="zh-CN" altLang="en-US" kern="100" dirty="0">
                <a:latin typeface="Times New Roman" panose="02020603050405020304" pitchFamily="18" charset="0"/>
                <a:cs typeface="Times New Roman" panose="02020603050405020304" pitchFamily="18" charset="0"/>
              </a:rPr>
              <a:t>缓和了社会矛盾</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消极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导致社会惰性，降低社会发展效率，并成为国家的沉重财政负担。</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西欧和北欧的</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福利国家</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a:t>
            </a:r>
            <a:r>
              <a:rPr lang="en-US" altLang="zh-CN" kern="100" dirty="0">
                <a:latin typeface="Times New Roman" panose="02020603050405020304" pitchFamily="18" charset="0"/>
                <a:cs typeface="Courier New" panose="02070309020205020404" pitchFamily="49" charset="0"/>
              </a:rPr>
              <a:t>1960</a:t>
            </a:r>
            <a:r>
              <a:rPr lang="zh-CN" altLang="zh-CN" kern="100" dirty="0">
                <a:latin typeface="Times New Roman" panose="02020603050405020304" pitchFamily="18" charset="0"/>
                <a:cs typeface="Times New Roman" panose="02020603050405020304" pitchFamily="18" charset="0"/>
              </a:rPr>
              <a:t>年至</a:t>
            </a:r>
            <a:r>
              <a:rPr lang="en-US" altLang="zh-CN" kern="100" dirty="0">
                <a:latin typeface="Times New Roman" panose="02020603050405020304" pitchFamily="18" charset="0"/>
                <a:cs typeface="Courier New" panose="02070309020205020404" pitchFamily="49" charset="0"/>
              </a:rPr>
              <a:t>1975</a:t>
            </a:r>
            <a:r>
              <a:rPr lang="zh-CN" altLang="zh-CN" kern="100" dirty="0">
                <a:latin typeface="Times New Roman" panose="02020603050405020304" pitchFamily="18" charset="0"/>
                <a:cs typeface="Times New Roman" panose="02020603050405020304" pitchFamily="18" charset="0"/>
              </a:rPr>
              <a:t>年福利的增长达到了顶峰。这一期间，</a:t>
            </a:r>
            <a:r>
              <a:rPr lang="en-US" altLang="zh-CN" kern="100" dirty="0">
                <a:latin typeface="Times New Roman" panose="02020603050405020304" pitchFamily="18" charset="0"/>
                <a:cs typeface="Courier New" panose="02070309020205020404" pitchFamily="49" charset="0"/>
              </a:rPr>
              <a:t>GDP</a:t>
            </a:r>
            <a:r>
              <a:rPr lang="zh-CN" altLang="zh-CN" kern="100" dirty="0">
                <a:latin typeface="Times New Roman" panose="02020603050405020304" pitchFamily="18" charset="0"/>
                <a:cs typeface="Times New Roman" panose="02020603050405020304" pitchFamily="18" charset="0"/>
              </a:rPr>
              <a:t>的年平均增长率为</a:t>
            </a:r>
            <a:r>
              <a:rPr lang="en-US" altLang="zh-CN" kern="100" dirty="0">
                <a:latin typeface="Times New Roman" panose="02020603050405020304" pitchFamily="18" charset="0"/>
                <a:cs typeface="Courier New" panose="02070309020205020404" pitchFamily="49" charset="0"/>
              </a:rPr>
              <a:t>2.6%</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4.6%</a:t>
            </a:r>
            <a:r>
              <a:rPr lang="zh-CN" altLang="zh-CN" kern="100" dirty="0">
                <a:latin typeface="Times New Roman" panose="02020603050405020304" pitchFamily="18" charset="0"/>
                <a:cs typeface="Times New Roman" panose="02020603050405020304" pitchFamily="18" charset="0"/>
              </a:rPr>
              <a:t>，而福利开支的增长率则达到</a:t>
            </a:r>
            <a:r>
              <a:rPr lang="en-US" altLang="zh-CN" kern="100" dirty="0">
                <a:latin typeface="Times New Roman" panose="02020603050405020304" pitchFamily="18" charset="0"/>
                <a:cs typeface="Courier New" panose="02070309020205020404" pitchFamily="49" charset="0"/>
              </a:rPr>
              <a:t>5.6%</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9.1%</a:t>
            </a:r>
            <a:r>
              <a:rPr lang="zh-CN" altLang="zh-CN" kern="100" dirty="0">
                <a:latin typeface="Times New Roman" panose="02020603050405020304" pitchFamily="18" charset="0"/>
                <a:cs typeface="Times New Roman" panose="02020603050405020304" pitchFamily="18" charset="0"/>
              </a:rPr>
              <a:t>。这些国家的福利支出</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．保证了经济的稳步增长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．限制了科学技术的发展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．解决了收入分配不平等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．加重了政府的财政负担</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534461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根据材料可知，福利开支的增长率远高于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GDP</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的年均增长率，这会加重政府的财政负担，故选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项；福利开支的增长率高于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GDP</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的增长率，会导致经济增速放缓，所以不是稳步增长，排除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项；材料中的福利支出与科学技术的发展无直接关联，排除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项；福利支出增加会更大限度</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地</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缓解收入分配不平等现象，但是不能从根本上解决这一问题，</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解决了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表述过于绝对，排除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60—80</a:t>
            </a:r>
            <a:r>
              <a:rPr lang="zh-CN" altLang="zh-CN" kern="100" dirty="0">
                <a:latin typeface="Times New Roman" panose="02020603050405020304" pitchFamily="18" charset="0"/>
                <a:cs typeface="Times New Roman" panose="02020603050405020304" pitchFamily="18" charset="0"/>
              </a:rPr>
              <a:t>年代，日本对之前社会保障的相关法律进行了补充修改，政府着手调整财政政策，不断增加对民众生活的公共投资，进一步扩大对社会福利经费的预算支出，使日本的社会福利制度取得迅速发展。由此可知，日本</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．初步建立社会保障制度</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完全</a:t>
            </a:r>
            <a:r>
              <a:rPr lang="zh-CN" altLang="zh-CN" kern="100" dirty="0">
                <a:latin typeface="Times New Roman" panose="02020603050405020304" pitchFamily="18" charset="0"/>
                <a:cs typeface="Times New Roman" panose="02020603050405020304" pitchFamily="18" charset="0"/>
              </a:rPr>
              <a:t>解决了民生问题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．加强对社会治理的干预</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．照搬欧洲福利国家制度</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71625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根据材料并结合所学知识可知，第二次世界大战后特别是</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60—80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年代，日本社会福利制度迅速发展</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，日本政府加强</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对社会治理</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干预，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项正确。材料强调对相关法律进行补充修改，说明不是初次建立社会保障制度，而是对其进行完善，排除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项；社会保障制度有利于解决民生问题，但不能保证完全解决民生问题，排除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由材料无法看出</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日本</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是否</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照搬</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欧洲“福利国家”制度</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a:extLst>
              <a:ext uri="{FF2B5EF4-FFF2-40B4-BE49-F238E27FC236}">
                <a16:creationId xmlns:a16="http://schemas.microsoft.com/office/drawing/2014/main" id="{7FE19B40-17AC-6399-9B5E-50D8BA86FD5A}"/>
              </a:ext>
            </a:extLst>
          </p:cNvPr>
          <p:cNvPicPr>
            <a:picLocks noChangeAspect="1"/>
          </p:cNvPicPr>
          <p:nvPr/>
        </p:nvPicPr>
        <p:blipFill>
          <a:blip r:embed="rId4"/>
          <a:stretch>
            <a:fillRect/>
          </a:stretch>
        </p:blipFill>
        <p:spPr>
          <a:xfrm>
            <a:off x="2481933" y="1691915"/>
            <a:ext cx="7006555" cy="4321453"/>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2" name="副标题 1"/>
          <p:cNvSpPr>
            <a:spLocks noGrp="1"/>
          </p:cNvSpPr>
          <p:nvPr>
            <p:ph type="subTitle" idx="1"/>
          </p:nvPr>
        </p:nvSpPr>
        <p:spPr>
          <a:xfrm>
            <a:off x="415037" y="16559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国家的宏观调控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加强国家干预</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en-US" altLang="zh-CN" kern="100" dirty="0">
                <a:latin typeface="Times New Roman" panose="02020603050405020304" pitchFamily="18" charset="0"/>
                <a:cs typeface="Courier New" panose="02070309020205020404" pitchFamily="49" charset="0"/>
              </a:rPr>
              <a:t>1929</a:t>
            </a:r>
            <a:r>
              <a:rPr lang="zh-CN" altLang="zh-CN" kern="100" dirty="0">
                <a:latin typeface="Times New Roman" panose="02020603050405020304" pitchFamily="18" charset="0"/>
                <a:cs typeface="Times New Roman" panose="02020603050405020304" pitchFamily="18" charset="0"/>
              </a:rPr>
              <a:t>年爆发的经济大危机，充分暴露了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的资本主义的弊病。</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第二次世界大战的生死存亡教训。</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对资本主义的冲击与影响。</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7093185" y="370262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自由放任</a:t>
            </a:r>
            <a:endParaRPr lang="zh-CN" altLang="en-US" dirty="0"/>
          </a:p>
        </p:txBody>
      </p:sp>
      <p:sp>
        <p:nvSpPr>
          <p:cNvPr id="4" name="文本框 3"/>
          <p:cNvSpPr txBox="1"/>
          <p:nvPr/>
        </p:nvSpPr>
        <p:spPr>
          <a:xfrm>
            <a:off x="900497" y="561635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社会主义</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十九</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400800"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资本主义国家的新变化</a:t>
            </a:r>
          </a:p>
        </p:txBody>
      </p:sp>
      <p:sp>
        <p:nvSpPr>
          <p:cNvPr id="33" name="矩形 32">
            <a:hlinkClick r:id="rId7" action="ppaction://hlinkfile"/>
          </p:cNvPr>
          <p:cNvSpPr/>
          <p:nvPr/>
        </p:nvSpPr>
        <p:spPr>
          <a:xfrm>
            <a:off x="-9525"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53483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特点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以市场经济为基础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以强化</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为核心的调整，谋求资本主义的生存发展。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主要措施</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宋体" panose="02010600030101010101" pitchFamily="2" charset="-122"/>
                <a:cs typeface="Times New Roman" panose="02020603050405020304" pitchFamily="18" charset="0"/>
              </a:rPr>
              <a:t>①</a:t>
            </a:r>
            <a:r>
              <a:rPr lang="zh-CN" altLang="zh-CN" kern="100" spc="-100" dirty="0">
                <a:latin typeface="Times New Roman" panose="02020603050405020304" pitchFamily="18" charset="0"/>
                <a:cs typeface="Times New Roman" panose="02020603050405020304" pitchFamily="18" charset="0"/>
              </a:rPr>
              <a:t>加大</a:t>
            </a:r>
            <a:r>
              <a:rPr lang="en-US" altLang="zh-CN" kern="100" spc="-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spc="-100" dirty="0">
                <a:latin typeface="Times New Roman" panose="02020603050405020304" pitchFamily="18" charset="0"/>
                <a:cs typeface="Times New Roman" panose="02020603050405020304" pitchFamily="18" charset="0"/>
              </a:rPr>
              <a:t>在公共事业领域的开支，增加就业机会，刺激消费需求。</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制定经济发展计划，促进经济协调发展。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利用信贷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利率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税收等</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实施宏观调控。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结果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取得了一定成效，经济增长一度较快。</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6265093" y="88502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国家干预</a:t>
            </a:r>
            <a:endParaRPr lang="zh-CN" altLang="en-US" dirty="0"/>
          </a:p>
        </p:txBody>
      </p:sp>
      <p:sp>
        <p:nvSpPr>
          <p:cNvPr id="4" name="文本框 3"/>
          <p:cNvSpPr txBox="1"/>
          <p:nvPr/>
        </p:nvSpPr>
        <p:spPr>
          <a:xfrm>
            <a:off x="1548569" y="2818642"/>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政府</a:t>
            </a:r>
            <a:endParaRPr lang="zh-CN" altLang="en-US" dirty="0"/>
          </a:p>
        </p:txBody>
      </p:sp>
      <p:sp>
        <p:nvSpPr>
          <p:cNvPr id="5" name="文本框 4"/>
          <p:cNvSpPr txBox="1"/>
          <p:nvPr/>
        </p:nvSpPr>
        <p:spPr>
          <a:xfrm>
            <a:off x="4687707" y="407878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经济杠杆</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调整</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(1)</a:t>
            </a:r>
            <a:r>
              <a:rPr lang="zh-CN" altLang="zh-CN" kern="100" spc="-100" dirty="0">
                <a:latin typeface="Times New Roman" panose="02020603050405020304" pitchFamily="18" charset="0"/>
                <a:cs typeface="Times New Roman" panose="02020603050405020304" pitchFamily="18" charset="0"/>
              </a:rPr>
              <a:t>原因</a:t>
            </a:r>
            <a:r>
              <a:rPr lang="zh-CN" altLang="zh-CN" kern="100" spc="-100" dirty="0">
                <a:latin typeface="宋体" panose="02010600030101010101" pitchFamily="2" charset="-122"/>
                <a:cs typeface="Times New Roman" panose="02020603050405020304" pitchFamily="18" charset="0"/>
              </a:rPr>
              <a:t>：</a:t>
            </a:r>
            <a:r>
              <a:rPr lang="en-US" altLang="zh-CN" kern="100" spc="-100" dirty="0">
                <a:latin typeface="Times New Roman" panose="02020603050405020304" pitchFamily="18" charset="0"/>
                <a:cs typeface="Courier New" panose="02070309020205020404" pitchFamily="49" charset="0"/>
              </a:rPr>
              <a:t>20</a:t>
            </a:r>
            <a:r>
              <a:rPr lang="zh-CN" altLang="zh-CN" kern="100" spc="-100" dirty="0">
                <a:latin typeface="Times New Roman" panose="02020603050405020304" pitchFamily="18" charset="0"/>
                <a:cs typeface="Times New Roman" panose="02020603050405020304" pitchFamily="18" charset="0"/>
              </a:rPr>
              <a:t>世纪</a:t>
            </a:r>
            <a:r>
              <a:rPr lang="en-US" altLang="zh-CN" kern="100" spc="-100" dirty="0">
                <a:latin typeface="Times New Roman" panose="02020603050405020304" pitchFamily="18" charset="0"/>
                <a:cs typeface="Courier New" panose="02070309020205020404" pitchFamily="49" charset="0"/>
              </a:rPr>
              <a:t>70</a:t>
            </a:r>
            <a:r>
              <a:rPr lang="zh-CN" altLang="zh-CN" kern="100" spc="-100" dirty="0">
                <a:latin typeface="Times New Roman" panose="02020603050405020304" pitchFamily="18" charset="0"/>
                <a:cs typeface="Times New Roman" panose="02020603050405020304" pitchFamily="18" charset="0"/>
              </a:rPr>
              <a:t>年代，主要资本主义国家出现不同程度的</a:t>
            </a:r>
            <a:r>
              <a:rPr lang="zh-CN" altLang="zh-CN" kern="100" spc="-100" dirty="0">
                <a:latin typeface="宋体" panose="02010600030101010101" pitchFamily="2" charset="-122"/>
                <a:cs typeface="Times New Roman" panose="02020603050405020304" pitchFamily="18" charset="0"/>
              </a:rPr>
              <a:t>“</a:t>
            </a:r>
            <a:r>
              <a:rPr lang="en-US" altLang="zh-CN" kern="100" spc="-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en-US" altLang="zh-CN" kern="100" spc="-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现象，表现为经济增长停滞，通货膨胀严重。</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措施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适当减少政府对</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的干预。</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9793485" y="1511895"/>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滞胀</a:t>
            </a:r>
            <a:endParaRPr lang="zh-CN" altLang="en-US" dirty="0"/>
          </a:p>
        </p:txBody>
      </p:sp>
      <p:sp>
        <p:nvSpPr>
          <p:cNvPr id="4" name="文本框 3"/>
          <p:cNvSpPr txBox="1"/>
          <p:nvPr/>
        </p:nvSpPr>
        <p:spPr>
          <a:xfrm>
            <a:off x="4464893" y="2782638"/>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经济</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lvl="0" algn="just" hangingPunct="0">
              <a:lnSpc>
                <a:spcPct val="150000"/>
              </a:lnSpc>
              <a:spcAft>
                <a:spcPts val="0"/>
              </a:spcAft>
              <a:tabLst>
                <a:tab pos="4770755" algn="l"/>
              </a:tabLst>
            </a:pPr>
            <a:r>
              <a:rPr lang="en-US" altLang="zh-CN" kern="100" dirty="0">
                <a:solidFill>
                  <a:prstClr val="black"/>
                </a:solidFill>
                <a:latin typeface="Times New Roman" panose="02020603050405020304" pitchFamily="18" charset="0"/>
                <a:cs typeface="Courier New" panose="02070309020205020404" pitchFamily="49" charset="0"/>
              </a:rPr>
              <a:t>3.</a:t>
            </a:r>
            <a:r>
              <a:rPr lang="zh-CN" altLang="zh-CN" kern="100" dirty="0">
                <a:solidFill>
                  <a:prstClr val="black"/>
                </a:solidFill>
                <a:latin typeface="Times New Roman" panose="02020603050405020304" pitchFamily="18" charset="0"/>
                <a:cs typeface="Times New Roman" panose="02020603050405020304" pitchFamily="18" charset="0"/>
              </a:rPr>
              <a:t>国际协调</a:t>
            </a:r>
            <a:endParaRPr lang="zh-CN" altLang="zh-CN" sz="1050" kern="100" dirty="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dirty="0">
                <a:solidFill>
                  <a:prstClr val="black"/>
                </a:solidFill>
                <a:latin typeface="Times New Roman" panose="02020603050405020304" pitchFamily="18" charset="0"/>
                <a:cs typeface="Courier New" panose="02070309020205020404" pitchFamily="49" charset="0"/>
              </a:rPr>
              <a:t>(1)</a:t>
            </a:r>
            <a:r>
              <a:rPr lang="zh-CN" altLang="zh-CN" kern="100" dirty="0">
                <a:solidFill>
                  <a:prstClr val="black"/>
                </a:solidFill>
                <a:latin typeface="Times New Roman" panose="02020603050405020304" pitchFamily="18" charset="0"/>
                <a:cs typeface="Times New Roman" panose="02020603050405020304" pitchFamily="18" charset="0"/>
              </a:rPr>
              <a:t>建立</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a:t>
            </a:r>
            <a:r>
              <a:rPr lang="zh-CN" altLang="zh-CN" kern="100" dirty="0">
                <a:solidFill>
                  <a:prstClr val="black"/>
                </a:solidFill>
                <a:latin typeface="Times New Roman" panose="02020603050405020304" pitchFamily="18" charset="0"/>
                <a:cs typeface="Times New Roman" panose="02020603050405020304" pitchFamily="18" charset="0"/>
              </a:rPr>
              <a:t>等国际经济组织，加强在金融</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投资和贸易等领域的国际协调。</a:t>
            </a:r>
            <a:r>
              <a:rPr lang="en-US" altLang="zh-CN" kern="100" dirty="0">
                <a:solidFill>
                  <a:prstClr val="black"/>
                </a:solidFill>
                <a:latin typeface="Times New Roman" panose="02020603050405020304" pitchFamily="18" charset="0"/>
                <a:cs typeface="Courier New" panose="02070309020205020404" pitchFamily="49" charset="0"/>
              </a:rPr>
              <a:t>(</a:t>
            </a:r>
            <a:r>
              <a:rPr lang="zh-CN" altLang="zh-CN" kern="100" dirty="0">
                <a:solidFill>
                  <a:prstClr val="black"/>
                </a:solidFill>
                <a:latin typeface="Times New Roman" panose="02020603050405020304" pitchFamily="18" charset="0"/>
                <a:cs typeface="Times New Roman" panose="02020603050405020304" pitchFamily="18" charset="0"/>
              </a:rPr>
              <a:t>填序号</a:t>
            </a:r>
            <a:r>
              <a:rPr lang="en-US" altLang="zh-CN" kern="100" dirty="0">
                <a:solidFill>
                  <a:prstClr val="black"/>
                </a:solidFill>
                <a:latin typeface="Times New Roman" panose="02020603050405020304" pitchFamily="18" charset="0"/>
                <a:cs typeface="Courier New" panose="02070309020205020404" pitchFamily="49" charset="0"/>
              </a:rPr>
              <a:t>)</a:t>
            </a:r>
            <a:endParaRPr lang="zh-CN" altLang="zh-CN" sz="1050" kern="100" dirty="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dirty="0">
                <a:solidFill>
                  <a:prstClr val="black"/>
                </a:solidFill>
                <a:latin typeface="宋体" panose="02010600030101010101" pitchFamily="2" charset="-122"/>
                <a:cs typeface="Times New Roman" panose="02020603050405020304" pitchFamily="18" charset="0"/>
              </a:rPr>
              <a:t>①</a:t>
            </a:r>
            <a:r>
              <a:rPr lang="zh-CN" altLang="zh-CN" kern="100" dirty="0">
                <a:solidFill>
                  <a:prstClr val="black"/>
                </a:solidFill>
                <a:latin typeface="Times New Roman" panose="02020603050405020304" pitchFamily="18" charset="0"/>
                <a:cs typeface="Times New Roman" panose="02020603050405020304" pitchFamily="18" charset="0"/>
              </a:rPr>
              <a:t>世界贸易组织　</a:t>
            </a:r>
            <a:r>
              <a:rPr lang="en-US" altLang="zh-CN" kern="100" dirty="0">
                <a:solidFill>
                  <a:prstClr val="black"/>
                </a:solidFill>
                <a:latin typeface="宋体" panose="02010600030101010101" pitchFamily="2" charset="-122"/>
                <a:cs typeface="Times New Roman" panose="02020603050405020304" pitchFamily="18" charset="0"/>
              </a:rPr>
              <a:t>②</a:t>
            </a:r>
            <a:r>
              <a:rPr lang="zh-CN" altLang="zh-CN" kern="100" dirty="0">
                <a:solidFill>
                  <a:prstClr val="black"/>
                </a:solidFill>
                <a:latin typeface="Times New Roman" panose="02020603050405020304" pitchFamily="18" charset="0"/>
                <a:cs typeface="Times New Roman" panose="02020603050405020304" pitchFamily="18" charset="0"/>
              </a:rPr>
              <a:t>国际货币基金组织　</a:t>
            </a:r>
            <a:r>
              <a:rPr lang="en-US" altLang="zh-CN" kern="100" dirty="0">
                <a:solidFill>
                  <a:prstClr val="black"/>
                </a:solidFill>
                <a:latin typeface="宋体" panose="02010600030101010101" pitchFamily="2" charset="-122"/>
                <a:cs typeface="Times New Roman" panose="02020603050405020304" pitchFamily="18" charset="0"/>
              </a:rPr>
              <a:t>③</a:t>
            </a:r>
            <a:r>
              <a:rPr lang="zh-CN" altLang="zh-CN" kern="100" dirty="0">
                <a:solidFill>
                  <a:prstClr val="black"/>
                </a:solidFill>
                <a:latin typeface="Times New Roman" panose="02020603050405020304" pitchFamily="18" charset="0"/>
                <a:cs typeface="Times New Roman" panose="02020603050405020304" pitchFamily="18" charset="0"/>
              </a:rPr>
              <a:t>关税与贸易总协定　</a:t>
            </a:r>
            <a:endParaRPr lang="en-US" altLang="zh-CN" kern="100" dirty="0">
              <a:solidFill>
                <a:prstClr val="black"/>
              </a:solidFill>
              <a:latin typeface="Times New Roman" panose="02020603050405020304" pitchFamily="18" charset="0"/>
              <a:cs typeface="Times New Roman" panose="02020603050405020304" pitchFamily="18" charset="0"/>
            </a:endParaRPr>
          </a:p>
          <a:p>
            <a:pPr lvl="0" algn="just" hangingPunct="0">
              <a:lnSpc>
                <a:spcPct val="150000"/>
              </a:lnSpc>
              <a:spcAft>
                <a:spcPts val="0"/>
              </a:spcAft>
              <a:tabLst>
                <a:tab pos="4770755" algn="l"/>
              </a:tabLst>
            </a:pPr>
            <a:r>
              <a:rPr lang="en-US" altLang="zh-CN" kern="100" dirty="0">
                <a:solidFill>
                  <a:prstClr val="black"/>
                </a:solidFill>
                <a:latin typeface="宋体" panose="02010600030101010101" pitchFamily="2" charset="-122"/>
                <a:cs typeface="Times New Roman" panose="02020603050405020304" pitchFamily="18" charset="0"/>
              </a:rPr>
              <a:t>④</a:t>
            </a:r>
            <a:r>
              <a:rPr lang="zh-CN" altLang="zh-CN" kern="100" dirty="0">
                <a:solidFill>
                  <a:prstClr val="black"/>
                </a:solidFill>
                <a:latin typeface="Times New Roman" panose="02020603050405020304" pitchFamily="18" charset="0"/>
                <a:cs typeface="Times New Roman" panose="02020603050405020304" pitchFamily="18" charset="0"/>
              </a:rPr>
              <a:t>联合国　</a:t>
            </a:r>
            <a:r>
              <a:rPr lang="en-US" altLang="zh-CN" kern="100" dirty="0">
                <a:solidFill>
                  <a:prstClr val="black"/>
                </a:solidFill>
                <a:latin typeface="宋体" panose="02010600030101010101" pitchFamily="2" charset="-122"/>
                <a:cs typeface="Times New Roman" panose="02020603050405020304" pitchFamily="18" charset="0"/>
              </a:rPr>
              <a:t>⑤</a:t>
            </a:r>
            <a:r>
              <a:rPr lang="zh-CN" altLang="zh-CN" kern="100" dirty="0">
                <a:solidFill>
                  <a:prstClr val="black"/>
                </a:solidFill>
                <a:latin typeface="Times New Roman" panose="02020603050405020304" pitchFamily="18" charset="0"/>
                <a:cs typeface="Times New Roman" panose="02020603050405020304" pitchFamily="18" charset="0"/>
              </a:rPr>
              <a:t>世界银行</a:t>
            </a:r>
            <a:endParaRPr lang="zh-CN" altLang="zh-CN" sz="1050" kern="100" dirty="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dirty="0">
                <a:solidFill>
                  <a:prstClr val="black"/>
                </a:solidFill>
                <a:latin typeface="Times New Roman" panose="02020603050405020304" pitchFamily="18" charset="0"/>
                <a:cs typeface="Courier New" panose="02070309020205020404" pitchFamily="49" charset="0"/>
              </a:rPr>
              <a:t>(2)</a:t>
            </a:r>
            <a:r>
              <a:rPr lang="zh-CN" altLang="zh-CN" kern="100" dirty="0">
                <a:solidFill>
                  <a:prstClr val="black"/>
                </a:solidFill>
                <a:latin typeface="Times New Roman" panose="02020603050405020304" pitchFamily="18" charset="0"/>
                <a:cs typeface="Times New Roman" panose="02020603050405020304" pitchFamily="18" charset="0"/>
              </a:rPr>
              <a:t>通过大国相对平等的协商，采取</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solidFill>
                  <a:prstClr val="black"/>
                </a:solidFill>
                <a:latin typeface="Times New Roman" panose="02020603050405020304" pitchFamily="18" charset="0"/>
                <a:cs typeface="Times New Roman" panose="02020603050405020304" pitchFamily="18" charset="0"/>
              </a:rPr>
              <a:t>行动，协调利益，维护经济秩序。</a:t>
            </a:r>
            <a:endParaRPr lang="zh-CN" altLang="zh-CN" sz="1050" kern="100" dirty="0">
              <a:solidFill>
                <a:prstClr val="black"/>
              </a:solidFill>
              <a:latin typeface="宋体" panose="02010600030101010101" pitchFamily="2" charset="-122"/>
              <a:cs typeface="Courier New" panose="02070309020205020404" pitchFamily="49" charset="0"/>
            </a:endParaRPr>
          </a:p>
        </p:txBody>
      </p:sp>
      <p:sp>
        <p:nvSpPr>
          <p:cNvPr id="3" name="文本框 2"/>
          <p:cNvSpPr txBox="1"/>
          <p:nvPr/>
        </p:nvSpPr>
        <p:spPr>
          <a:xfrm>
            <a:off x="1656581" y="1511895"/>
            <a:ext cx="1266693"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②③⑤</a:t>
            </a:r>
            <a:endParaRPr lang="zh-CN" altLang="en-US" dirty="0"/>
          </a:p>
        </p:txBody>
      </p:sp>
      <p:sp>
        <p:nvSpPr>
          <p:cNvPr id="4" name="文本框 3"/>
          <p:cNvSpPr txBox="1"/>
          <p:nvPr/>
        </p:nvSpPr>
        <p:spPr>
          <a:xfrm>
            <a:off x="6085073" y="406817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市场干预</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科学技术的新发展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世纪科学理论取得重大突破；系统论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信息论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控制论的问世，为技术革命进一步提供了理论支持。两次世界大战期间，科学技术获得一定的发展。</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lvl="0" algn="just" hangingPunct="0">
              <a:lnSpc>
                <a:spcPct val="150000"/>
              </a:lnSpc>
              <a:spcAft>
                <a:spcPts val="0"/>
              </a:spcAft>
              <a:tabLst>
                <a:tab pos="4770755" algn="l"/>
              </a:tabLst>
            </a:pPr>
            <a:r>
              <a:rPr lang="en-US" altLang="zh-CN" kern="100">
                <a:solidFill>
                  <a:prstClr val="black"/>
                </a:solidFill>
                <a:latin typeface="Times New Roman" panose="02020603050405020304" pitchFamily="18" charset="0"/>
                <a:cs typeface="Courier New" panose="02070309020205020404" pitchFamily="49" charset="0"/>
              </a:rPr>
              <a:t>2.</a:t>
            </a:r>
            <a:r>
              <a:rPr lang="zh-CN" altLang="zh-CN" kern="100">
                <a:solidFill>
                  <a:prstClr val="black"/>
                </a:solidFill>
                <a:latin typeface="Times New Roman" panose="02020603050405020304" pitchFamily="18" charset="0"/>
                <a:cs typeface="Times New Roman" panose="02020603050405020304" pitchFamily="18" charset="0"/>
              </a:rPr>
              <a:t>科技成果</a:t>
            </a:r>
            <a:r>
              <a:rPr lang="zh-CN" altLang="zh-CN" kern="100">
                <a:solidFill>
                  <a:prstClr val="black"/>
                </a:solidFill>
                <a:latin typeface="宋体" panose="02010600030101010101" pitchFamily="2" charset="-122"/>
                <a:cs typeface="Times New Roman" panose="02020603050405020304" pitchFamily="18" charset="0"/>
              </a:rPr>
              <a:t>：</a:t>
            </a:r>
            <a:r>
              <a:rPr lang="en-US" altLang="zh-CN" kern="10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a:t>
            </a:r>
            <a:r>
              <a:rPr lang="en-US" altLang="zh-CN" kern="100">
                <a:solidFill>
                  <a:prstClr val="black"/>
                </a:solidFill>
                <a:latin typeface="Times New Roman" panose="02020603050405020304" pitchFamily="18" charset="0"/>
                <a:cs typeface="Courier New" panose="02070309020205020404" pitchFamily="49" charset="0"/>
              </a:rPr>
              <a:t> (</a:t>
            </a:r>
            <a:r>
              <a:rPr lang="zh-CN" altLang="zh-CN" kern="100">
                <a:solidFill>
                  <a:prstClr val="black"/>
                </a:solidFill>
                <a:latin typeface="Times New Roman" panose="02020603050405020304" pitchFamily="18" charset="0"/>
                <a:cs typeface="Times New Roman" panose="02020603050405020304" pitchFamily="18" charset="0"/>
              </a:rPr>
              <a:t>填序号</a:t>
            </a:r>
            <a:r>
              <a:rPr lang="en-US" altLang="zh-CN" kern="100">
                <a:solidFill>
                  <a:prstClr val="black"/>
                </a:solidFill>
                <a:latin typeface="Times New Roman" panose="02020603050405020304" pitchFamily="18" charset="0"/>
                <a:cs typeface="Courier New" panose="02070309020205020404" pitchFamily="49" charset="0"/>
              </a:rPr>
              <a:t>)</a:t>
            </a:r>
            <a:endParaRPr lang="zh-CN" altLang="zh-CN" sz="1050" kern="10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a:solidFill>
                  <a:prstClr val="black"/>
                </a:solidFill>
                <a:latin typeface="宋体" panose="02010600030101010101" pitchFamily="2" charset="-122"/>
                <a:cs typeface="Times New Roman" panose="02020603050405020304" pitchFamily="18" charset="0"/>
              </a:rPr>
              <a:t>①</a:t>
            </a:r>
            <a:r>
              <a:rPr lang="zh-CN" altLang="zh-CN" kern="100">
                <a:solidFill>
                  <a:prstClr val="black"/>
                </a:solidFill>
                <a:latin typeface="Times New Roman" panose="02020603050405020304" pitchFamily="18" charset="0"/>
                <a:cs typeface="Times New Roman" panose="02020603050405020304" pitchFamily="18" charset="0"/>
              </a:rPr>
              <a:t>电子计算机的发明和互联网的建立　</a:t>
            </a:r>
            <a:r>
              <a:rPr lang="en-US" altLang="zh-CN" kern="100">
                <a:solidFill>
                  <a:prstClr val="black"/>
                </a:solidFill>
                <a:latin typeface="宋体" panose="02010600030101010101" pitchFamily="2" charset="-122"/>
                <a:cs typeface="Times New Roman" panose="02020603050405020304" pitchFamily="18" charset="0"/>
              </a:rPr>
              <a:t>②</a:t>
            </a:r>
            <a:r>
              <a:rPr lang="zh-CN" altLang="zh-CN" kern="100">
                <a:solidFill>
                  <a:prstClr val="black"/>
                </a:solidFill>
                <a:latin typeface="Times New Roman" panose="02020603050405020304" pitchFamily="18" charset="0"/>
                <a:cs typeface="Times New Roman" panose="02020603050405020304" pitchFamily="18" charset="0"/>
              </a:rPr>
              <a:t>空间技术的发展　</a:t>
            </a:r>
            <a:r>
              <a:rPr lang="en-US" altLang="zh-CN" kern="100">
                <a:solidFill>
                  <a:prstClr val="black"/>
                </a:solidFill>
                <a:latin typeface="宋体" panose="02010600030101010101" pitchFamily="2" charset="-122"/>
                <a:cs typeface="Times New Roman" panose="02020603050405020304" pitchFamily="18" charset="0"/>
              </a:rPr>
              <a:t>③</a:t>
            </a:r>
            <a:r>
              <a:rPr lang="zh-CN" altLang="zh-CN" kern="100">
                <a:solidFill>
                  <a:prstClr val="black"/>
                </a:solidFill>
                <a:latin typeface="Times New Roman" panose="02020603050405020304" pitchFamily="18" charset="0"/>
                <a:cs typeface="Times New Roman" panose="02020603050405020304" pitchFamily="18" charset="0"/>
              </a:rPr>
              <a:t>原子能的开发利用　</a:t>
            </a:r>
            <a:r>
              <a:rPr lang="en-US" altLang="zh-CN" kern="100">
                <a:solidFill>
                  <a:prstClr val="black"/>
                </a:solidFill>
                <a:latin typeface="宋体" panose="02010600030101010101" pitchFamily="2" charset="-122"/>
                <a:cs typeface="Times New Roman" panose="02020603050405020304" pitchFamily="18" charset="0"/>
              </a:rPr>
              <a:t>④</a:t>
            </a:r>
            <a:r>
              <a:rPr lang="zh-CN" altLang="zh-CN" kern="100">
                <a:solidFill>
                  <a:prstClr val="black"/>
                </a:solidFill>
                <a:latin typeface="Times New Roman" panose="02020603050405020304" pitchFamily="18" charset="0"/>
                <a:cs typeface="Times New Roman" panose="02020603050405020304" pitchFamily="18" charset="0"/>
              </a:rPr>
              <a:t>各种新材料的出现　</a:t>
            </a:r>
            <a:r>
              <a:rPr lang="en-US" altLang="zh-CN" kern="100">
                <a:solidFill>
                  <a:prstClr val="black"/>
                </a:solidFill>
                <a:latin typeface="宋体" panose="02010600030101010101" pitchFamily="2" charset="-122"/>
                <a:cs typeface="Times New Roman" panose="02020603050405020304" pitchFamily="18" charset="0"/>
              </a:rPr>
              <a:t>⑤</a:t>
            </a:r>
            <a:r>
              <a:rPr lang="zh-CN" altLang="zh-CN" kern="100">
                <a:solidFill>
                  <a:prstClr val="black"/>
                </a:solidFill>
                <a:latin typeface="Times New Roman" panose="02020603050405020304" pitchFamily="18" charset="0"/>
                <a:cs typeface="Times New Roman" panose="02020603050405020304" pitchFamily="18" charset="0"/>
              </a:rPr>
              <a:t>化学工业发展　</a:t>
            </a:r>
            <a:r>
              <a:rPr lang="en-US" altLang="zh-CN" kern="100">
                <a:solidFill>
                  <a:prstClr val="black"/>
                </a:solidFill>
                <a:latin typeface="宋体" panose="02010600030101010101" pitchFamily="2" charset="-122"/>
                <a:cs typeface="Times New Roman" panose="02020603050405020304" pitchFamily="18" charset="0"/>
              </a:rPr>
              <a:t>⑥</a:t>
            </a:r>
            <a:r>
              <a:rPr lang="zh-CN" altLang="zh-CN" kern="100">
                <a:solidFill>
                  <a:prstClr val="black"/>
                </a:solidFill>
                <a:latin typeface="Times New Roman" panose="02020603050405020304" pitchFamily="18" charset="0"/>
                <a:cs typeface="Times New Roman" panose="02020603050405020304" pitchFamily="18" charset="0"/>
              </a:rPr>
              <a:t>生物工程技术突破　</a:t>
            </a:r>
            <a:r>
              <a:rPr lang="en-US" altLang="zh-CN" kern="100">
                <a:solidFill>
                  <a:prstClr val="black"/>
                </a:solidFill>
                <a:latin typeface="宋体" panose="02010600030101010101" pitchFamily="2" charset="-122"/>
                <a:cs typeface="Times New Roman" panose="02020603050405020304" pitchFamily="18" charset="0"/>
              </a:rPr>
              <a:t>⑦</a:t>
            </a:r>
            <a:r>
              <a:rPr lang="zh-CN" altLang="zh-CN" kern="100">
                <a:solidFill>
                  <a:prstClr val="black"/>
                </a:solidFill>
                <a:latin typeface="Times New Roman" panose="02020603050405020304" pitchFamily="18" charset="0"/>
                <a:cs typeface="Times New Roman" panose="02020603050405020304" pitchFamily="18" charset="0"/>
              </a:rPr>
              <a:t>海洋技术的发展</a:t>
            </a:r>
            <a:endParaRPr lang="zh-CN" altLang="zh-CN" sz="1050" kern="10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a:solidFill>
                  <a:prstClr val="black"/>
                </a:solidFill>
                <a:latin typeface="Times New Roman" panose="02020603050405020304" pitchFamily="18" charset="0"/>
                <a:cs typeface="Courier New" panose="02070309020205020404" pitchFamily="49" charset="0"/>
              </a:rPr>
              <a:t>3.</a:t>
            </a:r>
            <a:r>
              <a:rPr lang="zh-CN" altLang="zh-CN" kern="100">
                <a:solidFill>
                  <a:prstClr val="black"/>
                </a:solidFill>
                <a:latin typeface="Times New Roman" panose="02020603050405020304" pitchFamily="18" charset="0"/>
                <a:cs typeface="Times New Roman" panose="02020603050405020304" pitchFamily="18" charset="0"/>
              </a:rPr>
              <a:t>意义</a:t>
            </a:r>
            <a:r>
              <a:rPr lang="zh-CN" altLang="zh-CN" kern="100">
                <a:solidFill>
                  <a:prstClr val="black"/>
                </a:solidFill>
                <a:latin typeface="宋体" panose="02010600030101010101" pitchFamily="2" charset="-122"/>
                <a:cs typeface="Times New Roman" panose="02020603050405020304" pitchFamily="18" charset="0"/>
              </a:rPr>
              <a:t>：</a:t>
            </a:r>
            <a:r>
              <a:rPr lang="zh-CN" altLang="zh-CN" kern="100">
                <a:solidFill>
                  <a:prstClr val="black"/>
                </a:solidFill>
                <a:latin typeface="Times New Roman" panose="02020603050405020304" pitchFamily="18" charset="0"/>
                <a:cs typeface="Times New Roman" panose="02020603050405020304" pitchFamily="18" charset="0"/>
              </a:rPr>
              <a:t>使社会发展进入</a:t>
            </a:r>
            <a:r>
              <a:rPr lang="en-US" altLang="zh-CN" kern="10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a:solidFill>
                  <a:prstClr val="black"/>
                </a:solidFill>
                <a:latin typeface="Times New Roman" panose="02020603050405020304" pitchFamily="18" charset="0"/>
                <a:cs typeface="Times New Roman" panose="02020603050405020304" pitchFamily="18" charset="0"/>
              </a:rPr>
              <a:t>，劳动方式日益自动化和智能化，极大地提高了社会生产力。</a:t>
            </a:r>
            <a:endParaRPr lang="zh-CN" altLang="en-US"/>
          </a:p>
        </p:txBody>
      </p:sp>
      <p:sp>
        <p:nvSpPr>
          <p:cNvPr id="3" name="文本框 2"/>
          <p:cNvSpPr txBox="1"/>
          <p:nvPr/>
        </p:nvSpPr>
        <p:spPr>
          <a:xfrm>
            <a:off x="2556681" y="865959"/>
            <a:ext cx="2348720"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①②③④⑥</a:t>
            </a:r>
            <a:r>
              <a:rPr lang="zh-CN" altLang="zh-CN" b="1" dirty="0">
                <a:latin typeface="Calibri" panose="020F0502020204030204" pitchFamily="34" charset="0"/>
                <a:cs typeface="宋体" panose="02010600030101010101" pitchFamily="2" charset="-122"/>
              </a:rPr>
              <a:t>⑦</a:t>
            </a:r>
            <a:endParaRPr lang="zh-CN" altLang="en-US" dirty="0"/>
          </a:p>
        </p:txBody>
      </p:sp>
      <p:sp>
        <p:nvSpPr>
          <p:cNvPr id="4" name="文本框 3"/>
          <p:cNvSpPr txBox="1"/>
          <p:nvPr/>
        </p:nvSpPr>
        <p:spPr>
          <a:xfrm>
            <a:off x="4517831" y="344131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信息时代</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2985</Words>
  <Application>Microsoft Office PowerPoint</Application>
  <PresentationFormat>自定义</PresentationFormat>
  <Paragraphs>218</Paragraphs>
  <Slides>41</Slides>
  <Notes>13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41</vt:i4>
      </vt:variant>
    </vt:vector>
  </HeadingPairs>
  <TitlesOfParts>
    <vt:vector size="56"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Courier New</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1369</cp:revision>
  <dcterms:created xsi:type="dcterms:W3CDTF">2016-06-29T09:22:00Z</dcterms:created>
  <dcterms:modified xsi:type="dcterms:W3CDTF">2026-03-09T08:25:06Z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