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13.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0" r:id="rId2"/>
    <p:sldMasterId id="2147483662" r:id="rId3"/>
  </p:sldMasterIdLst>
  <p:notesMasterIdLst>
    <p:notesMasterId r:id="rId56"/>
  </p:notesMasterIdLst>
  <p:handoutMasterIdLst>
    <p:handoutMasterId r:id="rId57"/>
  </p:handoutMasterIdLst>
  <p:sldIdLst>
    <p:sldId id="2476" r:id="rId4"/>
    <p:sldId id="2363" r:id="rId5"/>
    <p:sldId id="3908" r:id="rId6"/>
    <p:sldId id="3804" r:id="rId7"/>
    <p:sldId id="3806" r:id="rId8"/>
    <p:sldId id="3813" r:id="rId9"/>
    <p:sldId id="3810" r:id="rId10"/>
    <p:sldId id="3811" r:id="rId11"/>
    <p:sldId id="3812" r:id="rId12"/>
    <p:sldId id="3800" r:id="rId13"/>
    <p:sldId id="3864" r:id="rId14"/>
    <p:sldId id="2478" r:id="rId15"/>
    <p:sldId id="3896" r:id="rId16"/>
    <p:sldId id="3897" r:id="rId17"/>
    <p:sldId id="3898" r:id="rId18"/>
    <p:sldId id="3899" r:id="rId19"/>
    <p:sldId id="3900" r:id="rId20"/>
    <p:sldId id="3901" r:id="rId21"/>
    <p:sldId id="3902" r:id="rId22"/>
    <p:sldId id="3903" r:id="rId23"/>
    <p:sldId id="3904" r:id="rId24"/>
    <p:sldId id="3905" r:id="rId25"/>
    <p:sldId id="3906" r:id="rId26"/>
    <p:sldId id="3907" r:id="rId27"/>
    <p:sldId id="3909" r:id="rId28"/>
    <p:sldId id="3910" r:id="rId29"/>
    <p:sldId id="3911" r:id="rId30"/>
    <p:sldId id="3664" r:id="rId31"/>
    <p:sldId id="3671" r:id="rId32"/>
    <p:sldId id="3842" r:id="rId33"/>
    <p:sldId id="3912" r:id="rId34"/>
    <p:sldId id="3913" r:id="rId35"/>
    <p:sldId id="3914" r:id="rId36"/>
    <p:sldId id="3915" r:id="rId37"/>
    <p:sldId id="3916" r:id="rId38"/>
    <p:sldId id="3917" r:id="rId39"/>
    <p:sldId id="3918" r:id="rId40"/>
    <p:sldId id="3919" r:id="rId41"/>
    <p:sldId id="3854" r:id="rId42"/>
    <p:sldId id="3855" r:id="rId43"/>
    <p:sldId id="3891" r:id="rId44"/>
    <p:sldId id="3892" r:id="rId45"/>
    <p:sldId id="3893" r:id="rId46"/>
    <p:sldId id="3894" r:id="rId47"/>
    <p:sldId id="3895" r:id="rId48"/>
    <p:sldId id="3920" r:id="rId49"/>
    <p:sldId id="3921" r:id="rId50"/>
    <p:sldId id="3922" r:id="rId51"/>
    <p:sldId id="3923" r:id="rId52"/>
    <p:sldId id="3784" r:id="rId53"/>
    <p:sldId id="3780" r:id="rId54"/>
    <p:sldId id="2276" r:id="rId55"/>
  </p:sldIdLst>
  <p:sldSz cx="11522075" cy="6480175"/>
  <p:notesSz cx="6858000" cy="9144000"/>
  <p:custDataLst>
    <p:tags r:id="rId58"/>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212" userDrawn="1">
          <p15:clr>
            <a:srgbClr val="A4A3A4"/>
          </p15:clr>
        </p15:guide>
        <p15:guide id="4" pos="1678" userDrawn="1">
          <p15:clr>
            <a:srgbClr val="A4A3A4"/>
          </p15:clr>
        </p15:guide>
        <p15:guide id="5" userDrawn="1">
          <p15:clr>
            <a:srgbClr val="A4A3A4"/>
          </p15:clr>
        </p15:guide>
        <p15:guide id="6" pos="3629"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9900"/>
    <a:srgbClr val="CC6600"/>
    <a:srgbClr val="C2DBEE"/>
    <a:srgbClr val="1F487C"/>
    <a:srgbClr val="0000FF"/>
    <a:srgbClr val="FFF2CC"/>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54" autoAdjust="0"/>
    <p:restoredTop sz="94268" autoAdjust="0"/>
  </p:normalViewPr>
  <p:slideViewPr>
    <p:cSldViewPr showGuides="1">
      <p:cViewPr varScale="1">
        <p:scale>
          <a:sx n="117" d="100"/>
          <a:sy n="117" d="100"/>
        </p:scale>
        <p:origin x="852" y="90"/>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tags" Target="tags/tag1.xml"/><Relationship Id="rId5" Type="http://schemas.openxmlformats.org/officeDocument/2006/relationships/slide" Target="slides/slide2.xml"/><Relationship Id="rId61" Type="http://schemas.openxmlformats.org/officeDocument/2006/relationships/theme" Target="theme/theme1.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notesMaster" Target="notesMasters/notesMaster1.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presProps" Target="presProp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handoutMaster" Target="handoutMasters/handoutMaster1.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1C0FD54D-2DBA-4454-95CD-97783196BCF2}" type="datetimeFigureOut">
              <a:rPr lang="zh-CN" altLang="en-US"/>
              <a:t>2026/3/5</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3F0C2DE-9DF1-4938-B71A-CD99F2F9E5E6}" type="slidenum">
              <a:rPr lang="zh-CN" altLang="en-US"/>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2843176F-0A74-4E04-BFB4-8C9AF220B594}" type="datetimeFigureOut">
              <a:rPr lang="zh-CN" altLang="en-US"/>
              <a:t>2026/3/5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00C2F423-DE4F-4D5D-93D7-ED34FF67A17B}" type="slidenum">
              <a:rPr lang="zh-CN" altLang="en-US"/>
              <a:t>‹#›</a:t>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20C7C836-5437-453B-BF4C-783C7D9CED27}" type="slidenum">
              <a:rPr lang="zh-CN" altLang="en-US" sz="1200" smtClean="0">
                <a:latin typeface="Calibri" panose="020F0502020204030204" pitchFamily="34" charset="0"/>
              </a:rPr>
              <a:t>1</a:t>
            </a:fld>
            <a:endParaRPr lang="en-US" altLang="zh-CN" sz="120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t>11</a:t>
            </a:fld>
            <a:endParaRPr lang="en-US" altLang="zh-CN" sz="120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A3416693-ADB3-4C67-88EA-8AB477A7A092}" type="slidenum">
              <a:rPr lang="zh-CN" altLang="en-US" sz="1200" smtClean="0">
                <a:latin typeface="Calibri" panose="020F0502020204030204" pitchFamily="34" charset="0"/>
              </a:rPr>
              <a:t>12</a:t>
            </a:fld>
            <a:endParaRPr lang="en-US" altLang="zh-CN" sz="120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AEA119B-8058-4BAA-8785-1916E6003C6B}" type="slidenum">
              <a:rPr lang="zh-CN" altLang="en-US" sz="1200" smtClean="0">
                <a:latin typeface="Calibri" panose="020F0502020204030204" pitchFamily="34" charset="0"/>
              </a:rPr>
              <a:t>28</a:t>
            </a:fld>
            <a:endParaRPr lang="en-US" altLang="zh-CN" sz="1200">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29</a:t>
            </a:fld>
            <a:endParaRPr lang="en-US" altLang="zh-CN" sz="1200">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30</a:t>
            </a:fld>
            <a:endParaRPr lang="en-US" altLang="zh-CN" sz="1200">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39</a:t>
            </a:fld>
            <a:endParaRPr lang="en-US" altLang="zh-CN" sz="1200">
              <a:latin typeface="Calibri" panose="020F050202020403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40</a:t>
            </a:fld>
            <a:endParaRPr lang="en-US" altLang="zh-CN" sz="1200">
              <a:latin typeface="Calibri" panose="020F050202020403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22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E4C63FE7-E350-4F14-972C-D83E3A26A349}" type="slidenum">
              <a:rPr lang="zh-CN" altLang="en-US" sz="1200" smtClean="0">
                <a:latin typeface="Calibri" panose="020F0502020204030204" pitchFamily="34" charset="0"/>
              </a:rPr>
              <a:t>50</a:t>
            </a:fld>
            <a:endParaRPr lang="en-US" altLang="zh-CN" sz="1200">
              <a:latin typeface="Calibri" panose="020F050202020403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t>51</a:t>
            </a:fld>
            <a:endParaRPr lang="en-US" altLang="zh-CN" sz="1200">
              <a:solidFill>
                <a:srgbClr val="000000"/>
              </a:solidFill>
              <a:latin typeface="Calibri" panose="020F050202020403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696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279B05E-C682-41CA-8C6D-24804725F5C5}" type="slidenum">
              <a:rPr lang="zh-CN" altLang="en-US" sz="1200" smtClean="0">
                <a:latin typeface="Calibri" panose="020F0502020204030204" pitchFamily="34" charset="0"/>
              </a:rPr>
              <a:t>52</a:t>
            </a:fld>
            <a:endParaRPr lang="en-US" altLang="zh-CN"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t>2</a:t>
            </a:fld>
            <a:endParaRPr lang="en-US" altLang="zh-CN" sz="120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0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07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B35DF17-7024-448B-BC3E-65E52DDD35FF}" type="slidenum">
              <a:rPr lang="zh-CN" altLang="en-US" sz="1200" smtClean="0">
                <a:latin typeface="Calibri" panose="020F0502020204030204" pitchFamily="34" charset="0"/>
              </a:rPr>
              <a:t>4</a:t>
            </a:fld>
            <a:endParaRPr lang="en-US" altLang="zh-CN" sz="120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27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7E82B809-3C9B-4BED-A91B-CCAC53445986}" type="slidenum">
              <a:rPr lang="zh-CN" altLang="en-US" sz="1200" smtClean="0">
                <a:latin typeface="Calibri" panose="020F0502020204030204" pitchFamily="34" charset="0"/>
              </a:rPr>
              <a:t>5</a:t>
            </a:fld>
            <a:endParaRPr lang="en-US" altLang="zh-CN" sz="120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62AC3F9F-2D7F-494C-97D7-09136895BD66}" type="slidenum">
              <a:rPr lang="zh-CN" altLang="en-US" sz="1200" smtClean="0">
                <a:latin typeface="Calibri" panose="020F0502020204030204" pitchFamily="34" charset="0"/>
              </a:rPr>
              <a:t>6</a:t>
            </a:fld>
            <a:endParaRPr lang="en-US" altLang="zh-CN" sz="120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68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68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666ACDBA-986C-434D-A7E1-CE4165D44B0A}" type="slidenum">
              <a:rPr lang="zh-CN" altLang="en-US" sz="1200" smtClean="0">
                <a:latin typeface="Calibri" panose="020F0502020204030204" pitchFamily="34" charset="0"/>
              </a:rPr>
              <a:t>7</a:t>
            </a:fld>
            <a:endParaRPr lang="en-US" altLang="zh-CN" sz="120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78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78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5727E388-92E0-48B5-A32F-E2CE0006803D}" type="slidenum">
              <a:rPr lang="zh-CN" altLang="en-US" sz="1200" smtClean="0">
                <a:latin typeface="Calibri" panose="020F0502020204030204" pitchFamily="34" charset="0"/>
              </a:rPr>
              <a:t>8</a:t>
            </a:fld>
            <a:endParaRPr lang="en-US" altLang="zh-CN" sz="120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a:latin typeface="微软雅黑" panose="020B0503020204020204" pitchFamily="34" charset="-122"/>
              </a:rPr>
              <a:t>【</a:t>
            </a:r>
            <a:r>
              <a:rPr lang="zh-CN" altLang="en-US" sz="1200">
                <a:latin typeface="微软雅黑" panose="020B0503020204020204" pitchFamily="34" charset="-122"/>
              </a:rPr>
              <a:t>栏目</a:t>
            </a:r>
            <a:r>
              <a:rPr lang="en-US" altLang="zh-CN" sz="1200">
                <a:latin typeface="微软雅黑" panose="020B0503020204020204" pitchFamily="34" charset="-122"/>
              </a:rPr>
              <a:t>】</a:t>
            </a:r>
            <a:r>
              <a:rPr lang="zh-CN" altLang="en-US" sz="1200">
                <a:latin typeface="微软雅黑" panose="020B0503020204020204" pitchFamily="34" charset="-122"/>
              </a:rPr>
              <a:t>任务构建</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29F7401-6E7D-4CE3-89B6-86741D8BF9B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t>10</a:t>
            </a:fld>
            <a:endParaRPr lang="en-US" altLang="zh-CN" sz="12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8.xml"/><Relationship Id="rId2" Type="http://schemas.openxmlformats.org/officeDocument/2006/relationships/slide" Target="../slides/slide12.xml"/><Relationship Id="rId1" Type="http://schemas.openxmlformats.org/officeDocument/2006/relationships/slideMaster" Target="../slideMasters/slideMaster1.xml"/><Relationship Id="rId4" Type="http://schemas.openxmlformats.org/officeDocument/2006/relationships/slide" Target="../slides/slide5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8.xml"/><Relationship Id="rId2" Type="http://schemas.openxmlformats.org/officeDocument/2006/relationships/slide" Target="../slides/slide12.xml"/><Relationship Id="rId1" Type="http://schemas.openxmlformats.org/officeDocument/2006/relationships/slideMaster" Target="../slideMasters/slideMaster1.xml"/><Relationship Id="rId4" Type="http://schemas.openxmlformats.org/officeDocument/2006/relationships/slide" Target="../slides/slide5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51.xml"/><Relationship Id="rId2" Type="http://schemas.openxmlformats.org/officeDocument/2006/relationships/slide" Target="../slides/slide28.xml"/><Relationship Id="rId1" Type="http://schemas.openxmlformats.org/officeDocument/2006/relationships/slideMaster" Target="../slideMasters/slideMaster1.xml"/><Relationship Id="rId4" Type="http://schemas.openxmlformats.org/officeDocument/2006/relationships/slide" Target="../slides/slide12.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28.xml"/><Relationship Id="rId1" Type="http://schemas.openxmlformats.org/officeDocument/2006/relationships/slideMaster" Target="../slideMasters/slideMaster1.xml"/><Relationship Id="rId5" Type="http://schemas.openxmlformats.org/officeDocument/2006/relationships/slide" Target="../slides/slide12.xml"/><Relationship Id="rId4" Type="http://schemas.openxmlformats.org/officeDocument/2006/relationships/slide" Target="../slides/slide52.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28.xml"/><Relationship Id="rId1" Type="http://schemas.openxmlformats.org/officeDocument/2006/relationships/slideMaster" Target="../slideMasters/slideMaster1.xml"/><Relationship Id="rId5" Type="http://schemas.openxmlformats.org/officeDocument/2006/relationships/slide" Target="../slides/slide12.xml"/><Relationship Id="rId4" Type="http://schemas.openxmlformats.org/officeDocument/2006/relationships/slide" Target="../slides/slide52.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28.xml"/><Relationship Id="rId1" Type="http://schemas.openxmlformats.org/officeDocument/2006/relationships/slideMaster" Target="../slideMasters/slideMaster1.xml"/><Relationship Id="rId5" Type="http://schemas.openxmlformats.org/officeDocument/2006/relationships/slide" Target="../slides/slide12.xml"/><Relationship Id="rId4" Type="http://schemas.openxmlformats.org/officeDocument/2006/relationships/slide" Target="../slides/slide52.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28.xml"/><Relationship Id="rId1" Type="http://schemas.openxmlformats.org/officeDocument/2006/relationships/slideMaster" Target="../slideMasters/slideMaster1.xml"/><Relationship Id="rId5" Type="http://schemas.openxmlformats.org/officeDocument/2006/relationships/slide" Target="../slides/slide12.xml"/><Relationship Id="rId4" Type="http://schemas.openxmlformats.org/officeDocument/2006/relationships/slide" Target="../slides/slide5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905326"/>
            <a:ext cx="10980000" cy="664862"/>
          </a:xfrm>
          <a:prstGeom prst="rect">
            <a:avLst/>
          </a:prstGeom>
        </p:spPr>
        <p:txBody>
          <a:bodyPr anchor="ctr" anchorCtr="0">
            <a:spAutoFit/>
          </a:bodyPr>
          <a:lstStyle>
            <a:lvl1pPr marL="0" indent="0" algn="just" eaLnBrk="1">
              <a:lnSpc>
                <a:spcPct val="150000"/>
              </a:lnSpc>
              <a:spcBef>
                <a:spcPts val="0"/>
              </a:spcBef>
              <a:buNone/>
              <a:tabLst>
                <a:tab pos="5255895" algn="l"/>
              </a:tabLst>
              <a:defRPr sz="2800" b="1"/>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600">
                <a:solidFill>
                  <a:srgbClr val="F2F2F2"/>
                </a:solidFill>
                <a:latin typeface="微软雅黑" panose="020B0503020204020204" pitchFamily="34" charset="-122"/>
                <a:ea typeface="微软雅黑" panose="020B0503020204020204" pitchFamily="34" charset="-122"/>
              </a:rPr>
              <a:t>第</a:t>
            </a:r>
            <a:r>
              <a:rPr lang="en-US" altLang="zh-CN" sz="1600">
                <a:solidFill>
                  <a:srgbClr val="F2F2F2"/>
                </a:solidFill>
                <a:latin typeface="微软雅黑" panose="020B0503020204020204" pitchFamily="34" charset="-122"/>
                <a:ea typeface="微软雅黑" panose="020B0503020204020204" pitchFamily="34" charset="-122"/>
              </a:rPr>
              <a:t>14</a:t>
            </a:r>
            <a:r>
              <a:rPr lang="zh-CN" altLang="en-US" sz="1600">
                <a:solidFill>
                  <a:srgbClr val="F2F2F2"/>
                </a:solidFill>
                <a:latin typeface="微软雅黑" panose="020B0503020204020204" pitchFamily="34" charset="-122"/>
                <a:ea typeface="微软雅黑" panose="020B0503020204020204" pitchFamily="34" charset="-122"/>
              </a:rPr>
              <a:t>课　第一次世界大战与战后国际秩序</a:t>
            </a:r>
            <a:endParaRPr lang="zh-CN" altLang="en-US" sz="1600" dirty="0">
              <a:solidFill>
                <a:srgbClr val="F2F2F2"/>
              </a:solidFill>
              <a:latin typeface="微软雅黑" panose="020B0503020204020204" pitchFamily="34" charset="-122"/>
              <a:ea typeface="微软雅黑" panose="020B0503020204020204" pitchFamily="34" charset="-122"/>
            </a:endParaRP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5" name="圆角矩形 6">
            <a:hlinkClick r:id="rId3"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5" name="圆角矩形 6">
            <a:hlinkClick r:id="rId3" action="ppaction://hlinksldjump"/>
          </p:cNvPr>
          <p:cNvSpPr>
            <a:spLocks noChangeArrowheads="1"/>
          </p:cNvSpPr>
          <p:nvPr userDrawn="1"/>
        </p:nvSpPr>
        <p:spPr bwMode="auto">
          <a:xfrm>
            <a:off x="90376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5" name="圆角矩形 6">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400" b="1">
                <a:solidFill>
                  <a:srgbClr val="C0472D"/>
                </a:solidFill>
                <a:latin typeface="微软雅黑" panose="020B0503020204020204" pitchFamily="34" charset="-122"/>
                <a:ea typeface="微软雅黑" panose="020B0503020204020204" pitchFamily="34" charset="-122"/>
              </a:rPr>
              <a:t>第</a:t>
            </a:r>
            <a:r>
              <a:rPr lang="en-US" altLang="zh-CN" sz="1400" b="1">
                <a:solidFill>
                  <a:srgbClr val="C0472D"/>
                </a:solidFill>
                <a:latin typeface="微软雅黑" panose="020B0503020204020204" pitchFamily="34" charset="-122"/>
                <a:ea typeface="微软雅黑" panose="020B0503020204020204" pitchFamily="34" charset="-122"/>
              </a:rPr>
              <a:t>14</a:t>
            </a:r>
            <a:r>
              <a:rPr lang="zh-CN" altLang="en-US" sz="1400" b="1">
                <a:solidFill>
                  <a:srgbClr val="C0472D"/>
                </a:solidFill>
                <a:latin typeface="微软雅黑" panose="020B0503020204020204" pitchFamily="34" charset="-122"/>
                <a:ea typeface="微软雅黑" panose="020B0503020204020204" pitchFamily="34" charset="-122"/>
              </a:rPr>
              <a:t>课　第一次世界大战与战后国际秩序</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400" b="1" dirty="0">
                <a:solidFill>
                  <a:srgbClr val="C0472D"/>
                </a:solidFill>
                <a:latin typeface="微软雅黑" panose="020B0503020204020204" pitchFamily="34" charset="-122"/>
                <a:ea typeface="微软雅黑" panose="020B0503020204020204" pitchFamily="34" charset="-122"/>
              </a:rPr>
              <a:t>第七单元　两次世界大战</a:t>
            </a:r>
            <a:r>
              <a:rPr lang="zh-CN" altLang="en-US" sz="1400" b="1" dirty="0">
                <a:solidFill>
                  <a:srgbClr val="C0472D"/>
                </a:solidFill>
                <a:latin typeface="宋体" panose="02010600030101010101" pitchFamily="2" charset="-122"/>
                <a:ea typeface="宋体" panose="02010600030101010101" pitchFamily="2" charset="-122"/>
              </a:rPr>
              <a:t>、</a:t>
            </a:r>
            <a:r>
              <a:rPr lang="zh-CN" altLang="en-US" sz="1400" b="1" dirty="0">
                <a:solidFill>
                  <a:srgbClr val="C0472D"/>
                </a:solidFill>
                <a:latin typeface="微软雅黑" panose="020B0503020204020204" pitchFamily="34" charset="-122"/>
                <a:ea typeface="微软雅黑" panose="020B0503020204020204" pitchFamily="34" charset="-122"/>
              </a:rPr>
              <a:t>十月革命与国际秩序的演变</a:t>
            </a:r>
          </a:p>
        </p:txBody>
      </p:sp>
      <p:pic>
        <p:nvPicPr>
          <p:cNvPr id="1028" name="图片 3"/>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61" r:id="rId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4"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3.png"/><Relationship Id="rId5" Type="http://schemas.openxmlformats.org/officeDocument/2006/relationships/tags" Target="../tags/tag6.xml"/><Relationship Id="rId10" Type="http://schemas.openxmlformats.org/officeDocument/2006/relationships/notesSlide" Target="../notesSlides/notesSlide1.xml"/><Relationship Id="rId4" Type="http://schemas.openxmlformats.org/officeDocument/2006/relationships/tags" Target="../tags/tag5.xml"/><Relationship Id="rId9"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18.xml"/><Relationship Id="rId7" Type="http://schemas.openxmlformats.org/officeDocument/2006/relationships/hyperlink" Target="../3.&#37197;&#22871;&#32451;&#20064;&#39064;/&#35838;&#21518;&#32032;&#20859;&#35780;&#20215;/14%20&#35838;&#21518;&#32032;&#20859;&#35780;&#20215;(&#21313;&#22235;)%20%20%20&#31532;&#19968;&#27425;&#19990;&#30028;&#22823;&#25112;&#19982;&#25112;&#21518;&#22269;&#38469;&#31209;&#24207;.docx" TargetMode="External"/><Relationship Id="rId2" Type="http://schemas.openxmlformats.org/officeDocument/2006/relationships/slideLayout" Target="../slideLayouts/slideLayout11.xml"/><Relationship Id="rId1" Type="http://schemas.openxmlformats.org/officeDocument/2006/relationships/tags" Target="../tags/tag13.xml"/><Relationship Id="rId6" Type="http://schemas.openxmlformats.org/officeDocument/2006/relationships/slide" Target="slide1.xm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19.png"/></Relationships>
</file>

<file path=ppt/slides/_rels/slide5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 Id="rId5" Type="http://schemas.openxmlformats.org/officeDocument/2006/relationships/notesSlide" Target="../notesSlides/notesSlide8.xml"/><Relationship Id="rId4"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1">
            <a:extLst>
              <a:ext uri="{28A0092B-C50C-407E-A947-70E740481C1C}">
                <a14:useLocalDpi xmlns:a14="http://schemas.microsoft.com/office/drawing/2010/main" val="0"/>
              </a:ext>
            </a:extLst>
          </a:blip>
          <a:srcRect t="24451"/>
          <a:stretch>
            <a:fillRect/>
          </a:stretch>
        </p:blipFill>
        <p:spPr>
          <a:xfrm>
            <a:off x="-29757" y="0"/>
            <a:ext cx="11561992" cy="4895726"/>
          </a:xfrm>
          <a:prstGeom prst="rect">
            <a:avLst/>
          </a:prstGeom>
        </p:spPr>
      </p:pic>
      <p:sp>
        <p:nvSpPr>
          <p:cNvPr id="12" name="矩形 11"/>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文本框 15"/>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15"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16" name="梯形 15"/>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矩形 5"/>
          <p:cNvSpPr/>
          <p:nvPr>
            <p:custDataLst>
              <p:tags r:id="rId6"/>
            </p:custDataLst>
          </p:nvPr>
        </p:nvSpPr>
        <p:spPr>
          <a:xfrm>
            <a:off x="-4962" y="4754899"/>
            <a:ext cx="11522074" cy="628108"/>
          </a:xfrm>
          <a:prstGeom prst="rect">
            <a:avLst/>
          </a:prstGeom>
          <a:noFill/>
          <a:ln w="9525">
            <a:noFill/>
          </a:ln>
        </p:spPr>
        <p:txBody>
          <a:bodyPr wrap="square" lIns="86411" tIns="43205" rIns="86411" bIns="43205">
            <a:spAutoFit/>
          </a:bodyPr>
          <a:lstStyle/>
          <a:p>
            <a:pPr marL="0" marR="0" lvl="0" indent="0" algn="ctr" defTabSz="862330" rtl="0" eaLnBrk="1" fontAlgn="base" latinLnBrk="0" hangingPunct="1">
              <a:lnSpc>
                <a:spcPct val="120000"/>
              </a:lnSpc>
              <a:spcBef>
                <a:spcPct val="0"/>
              </a:spcBef>
              <a:spcAft>
                <a:spcPct val="0"/>
              </a:spcAft>
              <a:buClrTx/>
              <a:buSzTx/>
              <a:buFontTx/>
              <a:buNone/>
              <a:tabLst>
                <a:tab pos="2595880" algn="l"/>
              </a:tabLst>
              <a:defRPr/>
            </a:pP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第</a:t>
            </a:r>
            <a:r>
              <a:rPr kumimoji="0" lang="en-US" altLang="zh-CN"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课时   </a:t>
            </a:r>
            <a:r>
              <a:rPr lang="zh-CN" altLang="en-US" sz="3200" b="1"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反应热  焓变（基础课）</a:t>
            </a:r>
            <a:endParaRPr kumimoji="0"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平行四边形 21"/>
          <p:cNvSpPr/>
          <p:nvPr/>
        </p:nvSpPr>
        <p:spPr>
          <a:xfrm>
            <a:off x="-29757" y="3600127"/>
            <a:ext cx="11561992" cy="2880048"/>
          </a:xfrm>
          <a:prstGeom prst="parallelogram">
            <a:avLst>
              <a:gd name="adj" fmla="val 0"/>
            </a:avLst>
          </a:prstGeom>
          <a:gradFill flip="none" rotWithShape="1">
            <a:gsLst>
              <a:gs pos="24000">
                <a:srgbClr val="0070C0"/>
              </a:gs>
              <a:gs pos="100000">
                <a:schemeClr val="accent6">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23" name="梯形 22"/>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文本框 28"/>
          <p:cNvSpPr txBox="1"/>
          <p:nvPr>
            <p:custDataLst>
              <p:tags r:id="rId8"/>
            </p:custDataLst>
          </p:nvPr>
        </p:nvSpPr>
        <p:spPr>
          <a:xfrm>
            <a:off x="1945037" y="3151529"/>
            <a:ext cx="7714369" cy="743986"/>
          </a:xfrm>
          <a:prstGeom prst="rect">
            <a:avLst/>
          </a:prstGeom>
          <a:noFill/>
        </p:spPr>
        <p:txBody>
          <a:bodyPr wrap="square" rtlCol="0" anchor="ctr" anchorCtr="1">
            <a:spAutoFit/>
          </a:bodyPr>
          <a:lstStyle/>
          <a:p>
            <a:pPr algn="ctr">
              <a:lnSpc>
                <a:spcPct val="150000"/>
              </a:lnSpc>
              <a:defRPr/>
            </a:pPr>
            <a:r>
              <a:rPr lang="zh-CN" altLang="en-US" sz="3200" b="1">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板块四  两次世界大战时期的世界</a:t>
            </a:r>
            <a:endParaRPr lang="zh-CN" altLang="en-US"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619026"/>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任务目标</a:t>
            </a:r>
          </a:p>
        </p:txBody>
      </p:sp>
      <p:sp>
        <p:nvSpPr>
          <p:cNvPr id="2" name="副标题 1"/>
          <p:cNvSpPr>
            <a:spLocks noGrp="1"/>
          </p:cNvSpPr>
          <p:nvPr>
            <p:ph type="subTitle" idx="1"/>
          </p:nvPr>
        </p:nvSpPr>
        <p:spPr>
          <a:xfrm>
            <a:off x="415037" y="1655911"/>
            <a:ext cx="10692000" cy="3884140"/>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通过学习第一次世界大战爆发的背景，从唯物史观角度认识资本主义经济政治发展的不平衡性是导致列强矛盾激化的</a:t>
            </a:r>
            <a:r>
              <a:rPr lang="zh-CN" altLang="en-US" kern="100" dirty="0">
                <a:latin typeface="Times New Roman" panose="02020603050405020304" pitchFamily="18" charset="0"/>
                <a:cs typeface="Times New Roman" panose="02020603050405020304" pitchFamily="18" charset="0"/>
              </a:rPr>
              <a:t>根本</a:t>
            </a:r>
            <a:r>
              <a:rPr lang="zh-CN" altLang="zh-CN" kern="100" dirty="0">
                <a:latin typeface="Times New Roman" panose="02020603050405020304" pitchFamily="18" charset="0"/>
                <a:cs typeface="Times New Roman" panose="02020603050405020304" pitchFamily="18" charset="0"/>
              </a:rPr>
              <a:t>原因</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概括第一次世界大战的主要战役，从时空观念</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史料实证角度认识战争给人类带来的深重灾难</a:t>
            </a:r>
            <a:endParaRPr lang="zh-CN" altLang="zh-CN" sz="1050" kern="100" dirty="0">
              <a:latin typeface="宋体" panose="02010600030101010101" pitchFamily="2" charset="-122"/>
              <a:cs typeface="Courier New" panose="02070309020205020404" pitchFamily="49" charset="0"/>
            </a:endParaRPr>
          </a:p>
          <a:p>
            <a:r>
              <a:rPr lang="en-US" altLang="zh-CN" dirty="0">
                <a:latin typeface="Times New Roman" panose="02020603050405020304" pitchFamily="18" charset="0"/>
              </a:rPr>
              <a:t>3.</a:t>
            </a:r>
            <a:r>
              <a:rPr lang="zh-CN" altLang="zh-CN" dirty="0">
                <a:latin typeface="Times New Roman" panose="02020603050405020304" pitchFamily="18" charset="0"/>
                <a:cs typeface="Times New Roman" panose="02020603050405020304" pitchFamily="18" charset="0"/>
              </a:rPr>
              <a:t>能够通过史料认识凡尔赛</a:t>
            </a:r>
            <a:r>
              <a:rPr lang="en-US" altLang="zh-CN" dirty="0">
                <a:latin typeface="Times New Roman" panose="02020603050405020304" pitchFamily="18" charset="0"/>
              </a:rPr>
              <a:t>—</a:t>
            </a:r>
            <a:r>
              <a:rPr lang="zh-CN" altLang="zh-CN" dirty="0">
                <a:latin typeface="Times New Roman" panose="02020603050405020304" pitchFamily="18" charset="0"/>
                <a:cs typeface="Times New Roman" panose="02020603050405020304" pitchFamily="18" charset="0"/>
              </a:rPr>
              <a:t>华盛顿体系的主要内容，从历史解释</a:t>
            </a:r>
            <a:r>
              <a:rPr lang="zh-CN" altLang="zh-CN" dirty="0">
                <a:cs typeface="Times New Roman" panose="02020603050405020304" pitchFamily="18" charset="0"/>
              </a:rPr>
              <a:t>、</a:t>
            </a:r>
            <a:r>
              <a:rPr lang="zh-CN" altLang="zh-CN" dirty="0">
                <a:latin typeface="Times New Roman" panose="02020603050405020304" pitchFamily="18" charset="0"/>
                <a:cs typeface="Times New Roman" panose="02020603050405020304" pitchFamily="18" charset="0"/>
              </a:rPr>
              <a:t>唯物史观角度认识其实质和影响</a:t>
            </a:r>
            <a:endParaRPr lang="zh-CN" altLang="en-US" dirty="0"/>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655030"/>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时空坐标</a:t>
            </a:r>
          </a:p>
        </p:txBody>
      </p:sp>
      <p:pic>
        <p:nvPicPr>
          <p:cNvPr id="1026" name="Picture 2" descr="24LS2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5902" y="2736031"/>
            <a:ext cx="10765196" cy="1393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655029"/>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问题式预习</a:t>
            </a:r>
          </a:p>
        </p:txBody>
      </p:sp>
      <p:sp>
        <p:nvSpPr>
          <p:cNvPr id="6" name="副标题 5"/>
          <p:cNvSpPr>
            <a:spLocks noGrp="1"/>
          </p:cNvSpPr>
          <p:nvPr>
            <p:ph type="subTitle" idx="1"/>
          </p:nvPr>
        </p:nvSpPr>
        <p:spPr>
          <a:xfrm>
            <a:off x="415037" y="1655911"/>
            <a:ext cx="10692000" cy="4494115"/>
          </a:xfrm>
        </p:spPr>
        <p:txBody>
          <a:bodyPr/>
          <a:lstStyle/>
          <a:p>
            <a:pPr algn="just" hangingPunct="0">
              <a:lnSpc>
                <a:spcPct val="13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一</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帝国主义与世界大战的酝酿</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第一次世界大战的背景</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世界形势的动荡</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cs typeface="Times New Roman" panose="02020603050405020304" pitchFamily="18" charset="0"/>
              </a:rPr>
              <a:t>原因</a:t>
            </a:r>
            <a:r>
              <a:rPr lang="zh-CN"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cs typeface="Courier New" panose="02070309020205020404" pitchFamily="49" charset="0"/>
              </a:rPr>
              <a:t>19</a:t>
            </a:r>
            <a:r>
              <a:rPr lang="zh-CN" altLang="zh-CN" kern="100" dirty="0">
                <a:latin typeface="Times New Roman" panose="02020603050405020304" pitchFamily="18" charset="0"/>
                <a:cs typeface="Times New Roman" panose="02020603050405020304" pitchFamily="18" charset="0"/>
              </a:rPr>
              <a:t>世纪晚期至</a:t>
            </a:r>
            <a:r>
              <a:rPr lang="en-US" altLang="zh-CN" kern="100" dirty="0">
                <a:latin typeface="Times New Roman" panose="02020603050405020304" pitchFamily="18" charset="0"/>
                <a:cs typeface="Courier New" panose="02070309020205020404" pitchFamily="49" charset="0"/>
              </a:rPr>
              <a:t>20</a:t>
            </a:r>
            <a:r>
              <a:rPr lang="zh-CN" altLang="zh-CN" kern="100" dirty="0">
                <a:latin typeface="Times New Roman" panose="02020603050405020304" pitchFamily="18" charset="0"/>
                <a:cs typeface="Times New Roman" panose="02020603050405020304" pitchFamily="18" charset="0"/>
              </a:rPr>
              <a:t>世纪初，随着</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______________</a:t>
            </a:r>
            <a:r>
              <a:rPr lang="zh-CN" altLang="zh-CN" kern="100" dirty="0">
                <a:latin typeface="Times New Roman" panose="02020603050405020304" pitchFamily="18" charset="0"/>
                <a:cs typeface="Times New Roman" panose="02020603050405020304" pitchFamily="18" charset="0"/>
              </a:rPr>
              <a:t>的发展和</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a:t>
            </a:r>
            <a:r>
              <a:rPr lang="zh-CN" altLang="zh-CN" kern="100" dirty="0">
                <a:latin typeface="Times New Roman" panose="02020603050405020304" pitchFamily="18" charset="0"/>
                <a:cs typeface="Times New Roman" panose="02020603050405020304" pitchFamily="18" charset="0"/>
              </a:rPr>
              <a:t>的产生，主要资本主义大国发展到帝国主义阶段。</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表现</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奉行殖民扩张</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建立庞大帝国的</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a:t>
            </a:r>
            <a:r>
              <a:rPr lang="zh-CN" altLang="zh-CN" kern="100" dirty="0">
                <a:latin typeface="Times New Roman" panose="02020603050405020304" pitchFamily="18" charset="0"/>
                <a:cs typeface="Times New Roman" panose="02020603050405020304" pitchFamily="18" charset="0"/>
              </a:rPr>
              <a:t>政策，掀起了新的</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a:t>
            </a:r>
            <a:r>
              <a:rPr lang="zh-CN" altLang="zh-CN" kern="100" dirty="0">
                <a:latin typeface="Times New Roman" panose="02020603050405020304" pitchFamily="18" charset="0"/>
                <a:cs typeface="Times New Roman" panose="02020603050405020304" pitchFamily="18" charset="0"/>
              </a:rPr>
              <a:t>的狂潮；亚洲诸国沦为殖民地或半殖民地，非洲被瓜分殆尽。</a:t>
            </a:r>
            <a:endParaRPr lang="zh-CN" altLang="zh-CN" sz="1050" kern="100" dirty="0">
              <a:latin typeface="宋体" panose="02010600030101010101" pitchFamily="2" charset="-122"/>
              <a:cs typeface="Courier New" panose="02070309020205020404" pitchFamily="49" charset="0"/>
            </a:endParaRPr>
          </a:p>
        </p:txBody>
      </p:sp>
      <p:sp>
        <p:nvSpPr>
          <p:cNvPr id="2" name="文本框 1"/>
          <p:cNvSpPr txBox="1"/>
          <p:nvPr/>
        </p:nvSpPr>
        <p:spPr>
          <a:xfrm>
            <a:off x="6913165" y="3379748"/>
            <a:ext cx="2698175"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第二次工业革命</a:t>
            </a:r>
            <a:endParaRPr lang="zh-CN" altLang="en-US" dirty="0"/>
          </a:p>
        </p:txBody>
      </p:sp>
      <p:sp>
        <p:nvSpPr>
          <p:cNvPr id="3" name="文本框 2"/>
          <p:cNvSpPr txBox="1"/>
          <p:nvPr/>
        </p:nvSpPr>
        <p:spPr>
          <a:xfrm>
            <a:off x="389636" y="3928435"/>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垄断组织</a:t>
            </a:r>
            <a:endParaRPr lang="zh-CN" altLang="en-US" dirty="0"/>
          </a:p>
        </p:txBody>
      </p:sp>
      <p:sp>
        <p:nvSpPr>
          <p:cNvPr id="4" name="文本框 3"/>
          <p:cNvSpPr txBox="1"/>
          <p:nvPr/>
        </p:nvSpPr>
        <p:spPr>
          <a:xfrm>
            <a:off x="6926327" y="4477876"/>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帝国主义</a:t>
            </a:r>
            <a:endParaRPr lang="zh-CN" altLang="en-US" dirty="0"/>
          </a:p>
        </p:txBody>
      </p:sp>
      <p:sp>
        <p:nvSpPr>
          <p:cNvPr id="5" name="文本框 4"/>
          <p:cNvSpPr txBox="1"/>
          <p:nvPr/>
        </p:nvSpPr>
        <p:spPr>
          <a:xfrm>
            <a:off x="767084" y="5039230"/>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瓜分世界</a:t>
            </a:r>
            <a:endParaRPr lang="zh-CN" alt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列强矛盾激化</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cs typeface="Times New Roman" panose="02020603050405020304" pitchFamily="18" charset="0"/>
              </a:rPr>
              <a:t>根本原因</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帝国主义各国</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___________________</a:t>
            </a:r>
            <a:r>
              <a:rPr lang="zh-CN" altLang="zh-CN" kern="100" dirty="0">
                <a:latin typeface="Times New Roman" panose="02020603050405020304" pitchFamily="18" charset="0"/>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两大军事集团的形成</a:t>
            </a:r>
            <a:endParaRPr lang="zh-CN" altLang="zh-CN" sz="1050" kern="100" dirty="0">
              <a:latin typeface="宋体" panose="02010600030101010101" pitchFamily="2" charset="-122"/>
              <a:cs typeface="Courier New" panose="02070309020205020404" pitchFamily="49" charset="0"/>
            </a:endParaRPr>
          </a:p>
        </p:txBody>
      </p:sp>
      <p:pic>
        <p:nvPicPr>
          <p:cNvPr id="2050" name="Picture 2" descr="清换22-3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42635" y="2844043"/>
            <a:ext cx="7236804" cy="2483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4752925" y="1509863"/>
            <a:ext cx="3416320"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经济政治发展不平衡</a:t>
            </a:r>
            <a:endParaRPr lang="zh-CN" altLang="en-US" dirty="0"/>
          </a:p>
        </p:txBody>
      </p:sp>
      <p:pic>
        <p:nvPicPr>
          <p:cNvPr id="3" name="图片 2"/>
          <p:cNvPicPr>
            <a:picLocks noChangeAspect="1"/>
          </p:cNvPicPr>
          <p:nvPr/>
        </p:nvPicPr>
        <p:blipFill>
          <a:blip r:embed="rId3"/>
          <a:stretch>
            <a:fillRect/>
          </a:stretch>
        </p:blipFill>
        <p:spPr>
          <a:xfrm>
            <a:off x="2844713" y="3938962"/>
            <a:ext cx="648072" cy="302972"/>
          </a:xfrm>
          <a:prstGeom prst="rect">
            <a:avLst/>
          </a:prstGeom>
        </p:spPr>
      </p:pic>
      <p:pic>
        <p:nvPicPr>
          <p:cNvPr id="6" name="图片 5"/>
          <p:cNvPicPr>
            <a:picLocks noChangeAspect="1"/>
          </p:cNvPicPr>
          <p:nvPr/>
        </p:nvPicPr>
        <p:blipFill>
          <a:blip r:embed="rId3"/>
          <a:stretch>
            <a:fillRect/>
          </a:stretch>
        </p:blipFill>
        <p:spPr>
          <a:xfrm>
            <a:off x="2919167" y="4607829"/>
            <a:ext cx="537305" cy="282587"/>
          </a:xfrm>
          <a:prstGeom prst="rect">
            <a:avLst/>
          </a:prstGeom>
        </p:spPr>
      </p:pic>
      <p:pic>
        <p:nvPicPr>
          <p:cNvPr id="7" name="图片 6"/>
          <p:cNvPicPr>
            <a:picLocks noChangeAspect="1"/>
          </p:cNvPicPr>
          <p:nvPr/>
        </p:nvPicPr>
        <p:blipFill>
          <a:blip r:embed="rId3"/>
          <a:stretch>
            <a:fillRect/>
          </a:stretch>
        </p:blipFill>
        <p:spPr>
          <a:xfrm>
            <a:off x="2918941" y="4944593"/>
            <a:ext cx="559122" cy="294061"/>
          </a:xfrm>
          <a:prstGeom prst="rect">
            <a:avLst/>
          </a:prstGeom>
        </p:spPr>
      </p:pic>
      <p:pic>
        <p:nvPicPr>
          <p:cNvPr id="8" name="图片 7"/>
          <p:cNvPicPr>
            <a:picLocks noChangeAspect="1"/>
          </p:cNvPicPr>
          <p:nvPr/>
        </p:nvPicPr>
        <p:blipFill>
          <a:blip r:embed="rId3"/>
          <a:stretch>
            <a:fillRect/>
          </a:stretch>
        </p:blipFill>
        <p:spPr>
          <a:xfrm>
            <a:off x="7993285" y="3132075"/>
            <a:ext cx="576064" cy="282587"/>
          </a:xfrm>
          <a:prstGeom prst="rect">
            <a:avLst/>
          </a:prstGeom>
        </p:spPr>
      </p:pic>
      <p:sp>
        <p:nvSpPr>
          <p:cNvPr id="10" name="文本框 9"/>
          <p:cNvSpPr txBox="1"/>
          <p:nvPr/>
        </p:nvSpPr>
        <p:spPr>
          <a:xfrm>
            <a:off x="2768639" y="3860307"/>
            <a:ext cx="800219" cy="461665"/>
          </a:xfrm>
          <a:prstGeom prst="rect">
            <a:avLst/>
          </a:prstGeom>
          <a:noFill/>
        </p:spPr>
        <p:txBody>
          <a:bodyPr wrap="none" rtlCol="0">
            <a:spAutoFit/>
          </a:bodyPr>
          <a:lstStyle/>
          <a:p>
            <a:r>
              <a:rPr lang="zh-CN" altLang="en-US" sz="2400" b="1" dirty="0">
                <a:ea typeface="华文楷体" panose="02010600040101010101" pitchFamily="2" charset="-122"/>
                <a:cs typeface="Times New Roman" panose="02020603050405020304" pitchFamily="18" charset="0"/>
              </a:rPr>
              <a:t>德国</a:t>
            </a:r>
            <a:endParaRPr lang="zh-CN" altLang="en-US" sz="2400" dirty="0"/>
          </a:p>
        </p:txBody>
      </p:sp>
      <p:sp>
        <p:nvSpPr>
          <p:cNvPr id="11" name="文本框 10"/>
          <p:cNvSpPr txBox="1"/>
          <p:nvPr/>
        </p:nvSpPr>
        <p:spPr>
          <a:xfrm>
            <a:off x="2768639" y="4506081"/>
            <a:ext cx="800219" cy="461665"/>
          </a:xfrm>
          <a:prstGeom prst="rect">
            <a:avLst/>
          </a:prstGeom>
          <a:noFill/>
        </p:spPr>
        <p:txBody>
          <a:bodyPr wrap="none" rtlCol="0">
            <a:spAutoFit/>
          </a:bodyPr>
          <a:lstStyle/>
          <a:p>
            <a:r>
              <a:rPr lang="zh-CN" altLang="en-US" sz="2400" b="1" dirty="0">
                <a:ea typeface="华文楷体" panose="02010600040101010101" pitchFamily="2" charset="-122"/>
                <a:cs typeface="Times New Roman" panose="02020603050405020304" pitchFamily="18" charset="0"/>
              </a:rPr>
              <a:t>奥匈</a:t>
            </a:r>
            <a:endParaRPr lang="zh-CN" altLang="en-US" sz="2400" dirty="0"/>
          </a:p>
        </p:txBody>
      </p:sp>
      <p:sp>
        <p:nvSpPr>
          <p:cNvPr id="12" name="文本框 11"/>
          <p:cNvSpPr txBox="1"/>
          <p:nvPr/>
        </p:nvSpPr>
        <p:spPr>
          <a:xfrm>
            <a:off x="2798392" y="4830194"/>
            <a:ext cx="800219" cy="461665"/>
          </a:xfrm>
          <a:prstGeom prst="rect">
            <a:avLst/>
          </a:prstGeom>
          <a:noFill/>
        </p:spPr>
        <p:txBody>
          <a:bodyPr wrap="none" rtlCol="0">
            <a:spAutoFit/>
          </a:bodyPr>
          <a:lstStyle/>
          <a:p>
            <a:r>
              <a:rPr lang="zh-CN" altLang="en-US" sz="2400" b="1" dirty="0">
                <a:ea typeface="华文楷体" panose="02010600040101010101" pitchFamily="2" charset="-122"/>
                <a:cs typeface="Times New Roman" panose="02020603050405020304" pitchFamily="18" charset="0"/>
              </a:rPr>
              <a:t>帝国</a:t>
            </a:r>
            <a:endParaRPr lang="zh-CN" altLang="en-US" sz="2400" dirty="0"/>
          </a:p>
        </p:txBody>
      </p:sp>
      <p:sp>
        <p:nvSpPr>
          <p:cNvPr id="15" name="文本框 14"/>
          <p:cNvSpPr txBox="1"/>
          <p:nvPr/>
        </p:nvSpPr>
        <p:spPr>
          <a:xfrm>
            <a:off x="7881207" y="3008667"/>
            <a:ext cx="800219" cy="461665"/>
          </a:xfrm>
          <a:prstGeom prst="rect">
            <a:avLst/>
          </a:prstGeom>
          <a:noFill/>
        </p:spPr>
        <p:txBody>
          <a:bodyPr wrap="none" rtlCol="0">
            <a:spAutoFit/>
          </a:bodyPr>
          <a:lstStyle/>
          <a:p>
            <a:r>
              <a:rPr lang="zh-CN" altLang="en-US" sz="2400" b="1" dirty="0">
                <a:ea typeface="华文楷体" panose="02010600040101010101" pitchFamily="2" charset="-122"/>
                <a:cs typeface="Times New Roman" panose="02020603050405020304" pitchFamily="18" charset="0"/>
              </a:rPr>
              <a:t>英国</a:t>
            </a:r>
            <a:endParaRPr lang="zh-CN" altLang="en-US" sz="2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11" grpId="0"/>
      <p:bldP spid="12" grpId="0"/>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第一次世界大战的爆发</a:t>
            </a:r>
            <a:endParaRPr lang="zh-CN" altLang="zh-CN" sz="1050" kern="100" dirty="0">
              <a:latin typeface="宋体" panose="02010600030101010101" pitchFamily="2" charset="-122"/>
              <a:cs typeface="Courier New" panose="02070309020205020404" pitchFamily="49" charset="0"/>
            </a:endParaRPr>
          </a:p>
          <a:p>
            <a:pPr algn="di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导火线</a:t>
            </a:r>
            <a:r>
              <a:rPr lang="zh-CN"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cs typeface="Courier New" panose="02070309020205020404" pitchFamily="49" charset="0"/>
              </a:rPr>
              <a:t>1914</a:t>
            </a:r>
            <a:r>
              <a:rPr lang="zh-CN" altLang="zh-CN" kern="100" dirty="0">
                <a:latin typeface="Times New Roman" panose="02020603050405020304" pitchFamily="18" charset="0"/>
                <a:cs typeface="Times New Roman" panose="02020603050405020304" pitchFamily="18" charset="0"/>
              </a:rPr>
              <a:t>年</a:t>
            </a:r>
            <a:r>
              <a:rPr lang="en-US" altLang="zh-CN" kern="100" dirty="0">
                <a:latin typeface="Times New Roman" panose="02020603050405020304" pitchFamily="18" charset="0"/>
                <a:cs typeface="Courier New" panose="02070309020205020404" pitchFamily="49" charset="0"/>
              </a:rPr>
              <a:t>6</a:t>
            </a:r>
            <a:r>
              <a:rPr lang="zh-CN" altLang="zh-CN" kern="100" dirty="0">
                <a:latin typeface="Times New Roman" panose="02020603050405020304" pitchFamily="18" charset="0"/>
                <a:cs typeface="Times New Roman" panose="02020603050405020304" pitchFamily="18" charset="0"/>
              </a:rPr>
              <a:t>月</a:t>
            </a:r>
            <a:r>
              <a:rPr lang="en-US" altLang="zh-CN" kern="100" dirty="0">
                <a:latin typeface="Times New Roman" panose="02020603050405020304" pitchFamily="18" charset="0"/>
                <a:cs typeface="Courier New" panose="02070309020205020404" pitchFamily="49" charset="0"/>
              </a:rPr>
              <a:t>28</a:t>
            </a:r>
            <a:r>
              <a:rPr lang="zh-CN" altLang="zh-CN" kern="100" dirty="0">
                <a:latin typeface="Times New Roman" panose="02020603050405020304" pitchFamily="18" charset="0"/>
                <a:cs typeface="Times New Roman" panose="02020603050405020304" pitchFamily="18" charset="0"/>
              </a:rPr>
              <a:t>日，奥匈帝国皇储斐迪南大公及夫人在</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a:t>
            </a:r>
          </a:p>
          <a:p>
            <a:pPr algn="just" hangingPunct="0">
              <a:lnSpc>
                <a:spcPct val="150000"/>
              </a:lnSpc>
              <a:spcAft>
                <a:spcPts val="0"/>
              </a:spcAft>
              <a:tabLst>
                <a:tab pos="4770755" algn="l"/>
              </a:tabLst>
            </a:pP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a:t>
            </a:r>
            <a:r>
              <a:rPr lang="zh-CN" altLang="zh-CN" kern="100" dirty="0">
                <a:latin typeface="Times New Roman" panose="02020603050405020304" pitchFamily="18" charset="0"/>
                <a:cs typeface="Times New Roman" panose="02020603050405020304" pitchFamily="18" charset="0"/>
              </a:rPr>
              <a:t>被塞尔维亚青年普林西普枪杀。</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全面爆发</a:t>
            </a:r>
            <a:r>
              <a:rPr lang="zh-CN"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cs typeface="Courier New" panose="02070309020205020404" pitchFamily="49" charset="0"/>
              </a:rPr>
              <a:t>1914</a:t>
            </a:r>
            <a:r>
              <a:rPr lang="zh-CN" altLang="zh-CN" kern="100" dirty="0">
                <a:latin typeface="Times New Roman" panose="02020603050405020304" pitchFamily="18" charset="0"/>
                <a:cs typeface="Times New Roman" panose="02020603050405020304" pitchFamily="18" charset="0"/>
              </a:rPr>
              <a:t>年</a:t>
            </a:r>
            <a:r>
              <a:rPr lang="en-US" altLang="zh-CN" kern="100" dirty="0">
                <a:latin typeface="Times New Roman" panose="02020603050405020304" pitchFamily="18" charset="0"/>
                <a:cs typeface="Courier New" panose="02070309020205020404" pitchFamily="49" charset="0"/>
              </a:rPr>
              <a:t>7</a:t>
            </a:r>
            <a:r>
              <a:rPr lang="zh-CN" altLang="zh-CN" kern="100" dirty="0">
                <a:latin typeface="Times New Roman" panose="02020603050405020304" pitchFamily="18" charset="0"/>
                <a:cs typeface="Times New Roman" panose="02020603050405020304" pitchFamily="18" charset="0"/>
              </a:rPr>
              <a:t>月</a:t>
            </a:r>
            <a:r>
              <a:rPr lang="en-US" altLang="zh-CN" kern="100" dirty="0">
                <a:latin typeface="Times New Roman" panose="02020603050405020304" pitchFamily="18" charset="0"/>
                <a:cs typeface="Courier New" panose="02070309020205020404" pitchFamily="49" charset="0"/>
              </a:rPr>
              <a:t>28</a:t>
            </a:r>
            <a:r>
              <a:rPr lang="zh-CN" altLang="zh-CN" kern="100" dirty="0">
                <a:latin typeface="Times New Roman" panose="02020603050405020304" pitchFamily="18" charset="0"/>
                <a:cs typeface="Times New Roman" panose="02020603050405020304" pitchFamily="18" charset="0"/>
              </a:rPr>
              <a:t>日，德国支持奥匈帝国对</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a:t>
            </a:r>
            <a:r>
              <a:rPr lang="zh-CN" altLang="zh-CN" kern="100" dirty="0">
                <a:latin typeface="Times New Roman" panose="02020603050405020304" pitchFamily="18" charset="0"/>
                <a:cs typeface="Times New Roman" panose="02020603050405020304" pitchFamily="18" charset="0"/>
              </a:rPr>
              <a:t>宣战。此后，德</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俄</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法</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英相继参战。第一次世界大战全面爆发。</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性质</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这场战争是列强重新瓜分世界</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争夺世界霸权的</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a:t>
            </a:r>
            <a:r>
              <a:rPr lang="zh-CN" altLang="zh-CN" kern="100" dirty="0">
                <a:latin typeface="Times New Roman" panose="02020603050405020304" pitchFamily="18" charset="0"/>
                <a:cs typeface="Times New Roman" panose="02020603050405020304" pitchFamily="18" charset="0"/>
              </a:rPr>
              <a:t>之战。</a:t>
            </a:r>
            <a:endParaRPr lang="zh-CN" altLang="zh-CN" sz="1050" kern="100" dirty="0">
              <a:latin typeface="宋体" panose="02010600030101010101" pitchFamily="2" charset="-122"/>
              <a:cs typeface="Courier New" panose="02070309020205020404" pitchFamily="49" charset="0"/>
            </a:endParaRPr>
          </a:p>
        </p:txBody>
      </p:sp>
      <p:sp>
        <p:nvSpPr>
          <p:cNvPr id="2" name="文本框 1"/>
          <p:cNvSpPr txBox="1"/>
          <p:nvPr/>
        </p:nvSpPr>
        <p:spPr>
          <a:xfrm>
            <a:off x="10482349" y="1511895"/>
            <a:ext cx="543739"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萨</a:t>
            </a:r>
            <a:endParaRPr lang="zh-CN" altLang="en-US" dirty="0"/>
          </a:p>
        </p:txBody>
      </p:sp>
      <p:sp>
        <p:nvSpPr>
          <p:cNvPr id="3" name="文本框 2"/>
          <p:cNvSpPr txBox="1"/>
          <p:nvPr/>
        </p:nvSpPr>
        <p:spPr>
          <a:xfrm>
            <a:off x="468449" y="2159967"/>
            <a:ext cx="1261884"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拉热窝</a:t>
            </a:r>
            <a:endParaRPr lang="zh-CN" altLang="en-US" dirty="0"/>
          </a:p>
        </p:txBody>
      </p:sp>
      <p:sp>
        <p:nvSpPr>
          <p:cNvPr id="5" name="文本框 4"/>
          <p:cNvSpPr txBox="1"/>
          <p:nvPr/>
        </p:nvSpPr>
        <p:spPr>
          <a:xfrm>
            <a:off x="8965393" y="2802525"/>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塞尔维亚</a:t>
            </a:r>
            <a:endParaRPr lang="zh-CN" altLang="en-US" dirty="0"/>
          </a:p>
        </p:txBody>
      </p:sp>
      <p:sp>
        <p:nvSpPr>
          <p:cNvPr id="6" name="文本框 5"/>
          <p:cNvSpPr txBox="1"/>
          <p:nvPr/>
        </p:nvSpPr>
        <p:spPr>
          <a:xfrm>
            <a:off x="9486080" y="4068179"/>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帝国主义</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二</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第一次世界大战</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三条战线</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连线</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p:txBody>
      </p:sp>
      <p:pic>
        <p:nvPicPr>
          <p:cNvPr id="3074" name="Picture 2" descr="练-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0617" y="2267979"/>
            <a:ext cx="7560840" cy="1723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415037" y="4042778"/>
            <a:ext cx="6732154" cy="738664"/>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en-US" altLang="zh-CN" b="1" kern="100" dirty="0">
                <a:solidFill>
                  <a:schemeClr val="tx1"/>
                </a:solidFill>
                <a:latin typeface="宋体" panose="02010600030101010101" pitchFamily="2" charset="-122"/>
                <a:cs typeface="Times New Roman" panose="02020603050405020304" pitchFamily="18" charset="0"/>
              </a:rPr>
              <a:t>①</a:t>
            </a:r>
            <a:r>
              <a:rPr lang="en-US" altLang="zh-CN" b="1" kern="100" dirty="0">
                <a:solidFill>
                  <a:schemeClr val="tx1"/>
                </a:solidFill>
                <a:ea typeface="华文楷体" panose="02010600040101010101" pitchFamily="2" charset="-122"/>
                <a:cs typeface="Courier New" panose="02070309020205020404" pitchFamily="49" charset="0"/>
              </a:rPr>
              <a:t>—B—</a:t>
            </a:r>
            <a:r>
              <a:rPr lang="en-US" altLang="zh-CN" b="1" kern="100" dirty="0">
                <a:ea typeface="华文楷体" panose="02010600040101010101" pitchFamily="2" charset="-122"/>
                <a:cs typeface="Courier New" panose="02070309020205020404" pitchFamily="49" charset="0"/>
              </a:rPr>
              <a:t>a</a:t>
            </a:r>
            <a:r>
              <a:rPr lang="zh-CN" altLang="zh-CN" b="1" kern="100" dirty="0">
                <a:ea typeface="华文楷体" panose="02010600040101010101" pitchFamily="2" charset="-122"/>
                <a:cs typeface="Times New Roman" panose="02020603050405020304" pitchFamily="18" charset="0"/>
              </a:rPr>
              <a:t>　</a:t>
            </a:r>
            <a:r>
              <a:rPr lang="en-US" altLang="zh-CN" b="1" kern="100" dirty="0">
                <a:solidFill>
                  <a:schemeClr val="tx1"/>
                </a:solidFill>
                <a:latin typeface="宋体" panose="02010600030101010101" pitchFamily="2" charset="-122"/>
                <a:cs typeface="Times New Roman" panose="02020603050405020304" pitchFamily="18" charset="0"/>
              </a:rPr>
              <a:t>②</a:t>
            </a:r>
            <a:r>
              <a:rPr lang="en-US" altLang="zh-CN" b="1" kern="100" dirty="0">
                <a:solidFill>
                  <a:schemeClr val="tx1"/>
                </a:solidFill>
                <a:ea typeface="华文楷体" panose="02010600040101010101" pitchFamily="2" charset="-122"/>
                <a:cs typeface="Courier New" panose="02070309020205020404" pitchFamily="49" charset="0"/>
              </a:rPr>
              <a:t>—A—</a:t>
            </a:r>
            <a:r>
              <a:rPr lang="en-US" altLang="zh-CN" b="1" kern="100" dirty="0">
                <a:ea typeface="华文楷体" panose="02010600040101010101" pitchFamily="2" charset="-122"/>
                <a:cs typeface="Courier New" panose="02070309020205020404" pitchFamily="49" charset="0"/>
              </a:rPr>
              <a:t>c</a:t>
            </a:r>
            <a:r>
              <a:rPr lang="zh-CN" altLang="zh-CN" b="1" kern="100" dirty="0">
                <a:ea typeface="华文楷体" panose="02010600040101010101" pitchFamily="2" charset="-122"/>
                <a:cs typeface="Times New Roman" panose="02020603050405020304" pitchFamily="18" charset="0"/>
              </a:rPr>
              <a:t>　</a:t>
            </a:r>
            <a:r>
              <a:rPr lang="en-US" altLang="zh-CN" b="1" kern="100" dirty="0">
                <a:solidFill>
                  <a:schemeClr val="tx1"/>
                </a:solidFill>
                <a:latin typeface="宋体" panose="02010600030101010101" pitchFamily="2" charset="-122"/>
                <a:cs typeface="Times New Roman" panose="02020603050405020304" pitchFamily="18" charset="0"/>
              </a:rPr>
              <a:t>③</a:t>
            </a:r>
            <a:r>
              <a:rPr lang="en-US" altLang="zh-CN" b="1" kern="100" dirty="0">
                <a:solidFill>
                  <a:schemeClr val="tx1"/>
                </a:solidFill>
                <a:ea typeface="华文楷体" panose="02010600040101010101" pitchFamily="2" charset="-122"/>
                <a:cs typeface="Courier New" panose="02070309020205020404" pitchFamily="49" charset="0"/>
              </a:rPr>
              <a:t>—C—</a:t>
            </a:r>
            <a:r>
              <a:rPr lang="en-US" altLang="zh-CN" b="1" kern="100" dirty="0">
                <a:ea typeface="华文楷体" panose="02010600040101010101" pitchFamily="2" charset="-122"/>
                <a:cs typeface="Courier New" panose="02070309020205020404" pitchFamily="49" charset="0"/>
              </a:rPr>
              <a:t>b</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进程</a:t>
            </a:r>
            <a:endParaRPr lang="zh-CN" altLang="zh-CN" sz="1050" kern="100" dirty="0">
              <a:latin typeface="宋体" panose="02010600030101010101" pitchFamily="2" charset="-122"/>
              <a:cs typeface="Courier New" panose="02070309020205020404" pitchFamily="49" charset="0"/>
            </a:endParaRPr>
          </a:p>
        </p:txBody>
      </p:sp>
      <p:graphicFrame>
        <p:nvGraphicFramePr>
          <p:cNvPr id="3" name="表格 2"/>
          <p:cNvGraphicFramePr>
            <a:graphicFrameLocks noGrp="1"/>
          </p:cNvGraphicFramePr>
          <p:nvPr/>
        </p:nvGraphicFramePr>
        <p:xfrm>
          <a:off x="415038" y="1484358"/>
          <a:ext cx="10692000" cy="3132348"/>
        </p:xfrm>
        <a:graphic>
          <a:graphicData uri="http://schemas.openxmlformats.org/drawingml/2006/table">
            <a:tbl>
              <a:tblPr/>
              <a:tblGrid>
                <a:gridCol w="1673591">
                  <a:extLst>
                    <a:ext uri="{9D8B030D-6E8A-4147-A177-3AD203B41FA5}">
                      <a16:colId xmlns:a16="http://schemas.microsoft.com/office/drawing/2014/main" val="20000"/>
                    </a:ext>
                  </a:extLst>
                </a:gridCol>
                <a:gridCol w="9018409">
                  <a:extLst>
                    <a:ext uri="{9D8B030D-6E8A-4147-A177-3AD203B41FA5}">
                      <a16:colId xmlns:a16="http://schemas.microsoft.com/office/drawing/2014/main" val="20001"/>
                    </a:ext>
                  </a:extLst>
                </a:gridCol>
              </a:tblGrid>
              <a:tr h="513953">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阶段</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事件</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2572278">
                <a:tc>
                  <a:txBody>
                    <a:bodyPr/>
                    <a:lstStyle/>
                    <a:p>
                      <a:pPr algn="ctr"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第一阶段</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p>
                      <a:pPr algn="ctr" hangingPunct="0">
                        <a:lnSpc>
                          <a:spcPct val="15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(1914</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a:t>
                      </a: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德法在马恩河激战，德军战败，标志其</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a:t>
                      </a:r>
                      <a:r>
                        <a:rPr lang="en-US" altLang="zh-CN"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破产；同年，对德宣战的日本占领德国在中国山东半岛的租借地，</a:t>
                      </a: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1915</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年，向中国提出</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a:t>
                      </a:r>
                      <a:r>
                        <a:rPr lang="en-US" altLang="zh-CN"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要求，企图灭亡中国</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文本框 1"/>
          <p:cNvSpPr txBox="1"/>
          <p:nvPr/>
        </p:nvSpPr>
        <p:spPr>
          <a:xfrm>
            <a:off x="9037401" y="2217177"/>
            <a:ext cx="1261884"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速决战</a:t>
            </a:r>
            <a:endParaRPr lang="zh-CN" altLang="en-US" dirty="0"/>
          </a:p>
        </p:txBody>
      </p:sp>
      <p:sp>
        <p:nvSpPr>
          <p:cNvPr id="5" name="文本框 4"/>
          <p:cNvSpPr txBox="1"/>
          <p:nvPr/>
        </p:nvSpPr>
        <p:spPr>
          <a:xfrm>
            <a:off x="7273205" y="3494251"/>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二十一条</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415037" y="802418"/>
          <a:ext cx="10692000" cy="4561905"/>
        </p:xfrm>
        <a:graphic>
          <a:graphicData uri="http://schemas.openxmlformats.org/drawingml/2006/table">
            <a:tbl>
              <a:tblPr/>
              <a:tblGrid>
                <a:gridCol w="2285660">
                  <a:extLst>
                    <a:ext uri="{9D8B030D-6E8A-4147-A177-3AD203B41FA5}">
                      <a16:colId xmlns:a16="http://schemas.microsoft.com/office/drawing/2014/main" val="20000"/>
                    </a:ext>
                  </a:extLst>
                </a:gridCol>
                <a:gridCol w="8406340">
                  <a:extLst>
                    <a:ext uri="{9D8B030D-6E8A-4147-A177-3AD203B41FA5}">
                      <a16:colId xmlns:a16="http://schemas.microsoft.com/office/drawing/2014/main" val="20001"/>
                    </a:ext>
                  </a:extLst>
                </a:gridCol>
              </a:tblGrid>
              <a:tr h="421445">
                <a:tc>
                  <a:txBody>
                    <a:bodyPr/>
                    <a:lstStyle/>
                    <a:p>
                      <a:pPr algn="ctr" hangingPunct="0">
                        <a:lnSpc>
                          <a:spcPct val="150000"/>
                        </a:lnSpc>
                        <a:spcAft>
                          <a:spcPts val="0"/>
                        </a:spcAft>
                        <a:tabLst>
                          <a:tab pos="4770755" algn="l"/>
                        </a:tabLst>
                      </a:pPr>
                      <a:r>
                        <a:rPr lang="zh-CN" sz="26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阶段</a:t>
                      </a:r>
                      <a:endParaRPr lang="zh-CN" sz="26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5914" marR="2591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50000"/>
                        </a:lnSpc>
                        <a:spcAft>
                          <a:spcPts val="0"/>
                        </a:spcAft>
                        <a:tabLst>
                          <a:tab pos="4770755" algn="l"/>
                        </a:tabLst>
                      </a:pPr>
                      <a:r>
                        <a:rPr lang="zh-CN" sz="26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事件</a:t>
                      </a:r>
                      <a:endParaRPr lang="zh-CN" sz="26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5914" marR="2591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2743409">
                <a:tc>
                  <a:txBody>
                    <a:bodyPr/>
                    <a:lstStyle/>
                    <a:p>
                      <a:pPr algn="ctr" hangingPunct="0">
                        <a:lnSpc>
                          <a:spcPct val="130000"/>
                        </a:lnSpc>
                        <a:spcAft>
                          <a:spcPts val="0"/>
                        </a:spcAft>
                        <a:tabLst>
                          <a:tab pos="4770755" algn="l"/>
                        </a:tabLst>
                      </a:pP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第二阶段</a:t>
                      </a:r>
                      <a:endParaRPr lang="zh-CN" sz="2600" kern="100" dirty="0">
                        <a:effectLst/>
                        <a:latin typeface="宋体" panose="02010600030101010101" pitchFamily="2" charset="-122"/>
                        <a:ea typeface="宋体" panose="02010600030101010101" pitchFamily="2" charset="-122"/>
                        <a:cs typeface="Courier New" panose="02070309020205020404" pitchFamily="49" charset="0"/>
                      </a:endParaRPr>
                    </a:p>
                    <a:p>
                      <a:pPr algn="ctr" hangingPunct="0">
                        <a:lnSpc>
                          <a:spcPct val="130000"/>
                        </a:lnSpc>
                        <a:spcAft>
                          <a:spcPts val="0"/>
                        </a:spcAft>
                        <a:tabLst>
                          <a:tab pos="4770755" algn="l"/>
                        </a:tabLst>
                      </a:pPr>
                      <a:r>
                        <a:rPr lang="en-US" sz="2600" b="1" kern="100" dirty="0">
                          <a:effectLst/>
                          <a:latin typeface="Times New Roman" panose="02020603050405020304" pitchFamily="18" charset="0"/>
                          <a:ea typeface="宋体" panose="02010600030101010101" pitchFamily="2" charset="-122"/>
                          <a:cs typeface="Courier New" panose="02070309020205020404" pitchFamily="49" charset="0"/>
                        </a:rPr>
                        <a:t>(1915—1916</a:t>
                      </a: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年</a:t>
                      </a:r>
                      <a:r>
                        <a:rPr lang="en-US" sz="2600" b="1" kern="100" dirty="0">
                          <a:effectLst/>
                          <a:latin typeface="Times New Roman" panose="02020603050405020304" pitchFamily="18" charset="0"/>
                          <a:ea typeface="宋体" panose="02010600030101010101" pitchFamily="2" charset="-122"/>
                          <a:cs typeface="Courier New" panose="02070309020205020404" pitchFamily="49" charset="0"/>
                        </a:rPr>
                        <a:t>)</a:t>
                      </a:r>
                      <a:endParaRPr lang="zh-CN" sz="26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5914" marR="2591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30000"/>
                        </a:lnSpc>
                        <a:spcAft>
                          <a:spcPts val="0"/>
                        </a:spcAft>
                        <a:tabLst>
                          <a:tab pos="4770755" algn="l"/>
                        </a:tabLst>
                      </a:pP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战争处于胶着状态。</a:t>
                      </a:r>
                      <a:endParaRPr lang="zh-CN" sz="2600" kern="10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sz="2600" b="1" kern="100" dirty="0">
                          <a:effectLst/>
                          <a:latin typeface="Times New Roman" panose="02020603050405020304" pitchFamily="18" charset="0"/>
                          <a:ea typeface="宋体" panose="02010600030101010101" pitchFamily="2" charset="-122"/>
                          <a:cs typeface="Courier New" panose="02070309020205020404" pitchFamily="49" charset="0"/>
                        </a:rPr>
                        <a:t>1915</a:t>
                      </a: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年，德奥军队在东线和南线取胜；意大利加入</a:t>
                      </a:r>
                      <a:r>
                        <a:rPr lang="en-US" sz="26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a:t>
                      </a: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一方作战。</a:t>
                      </a:r>
                      <a:endParaRPr lang="zh-CN" sz="2600" kern="10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sz="2600" b="1" kern="100" dirty="0">
                          <a:effectLst/>
                          <a:latin typeface="Times New Roman" panose="02020603050405020304" pitchFamily="18" charset="0"/>
                          <a:ea typeface="宋体" panose="02010600030101010101" pitchFamily="2" charset="-122"/>
                          <a:cs typeface="Courier New" panose="02070309020205020404" pitchFamily="49" charset="0"/>
                        </a:rPr>
                        <a:t>1916</a:t>
                      </a: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年，西线相继发生凡尔登战役和索姆河战役，双方伤亡惨重。</a:t>
                      </a:r>
                      <a:endParaRPr lang="zh-CN" sz="2600" kern="10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sz="2600" b="1" kern="100" dirty="0">
                          <a:effectLst/>
                          <a:latin typeface="Times New Roman" panose="02020603050405020304" pitchFamily="18" charset="0"/>
                          <a:ea typeface="宋体" panose="02010600030101010101" pitchFamily="2" charset="-122"/>
                          <a:cs typeface="Courier New" panose="02070309020205020404" pitchFamily="49" charset="0"/>
                        </a:rPr>
                        <a:t>1916</a:t>
                      </a: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年，英德日德兰海战，德国未能突破英国的海上封锁</a:t>
                      </a:r>
                      <a:endParaRPr lang="zh-CN" sz="26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5914" marR="2591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006540">
                <a:tc>
                  <a:txBody>
                    <a:bodyPr/>
                    <a:lstStyle/>
                    <a:p>
                      <a:pPr algn="ctr" hangingPunct="0">
                        <a:lnSpc>
                          <a:spcPct val="130000"/>
                        </a:lnSpc>
                        <a:spcAft>
                          <a:spcPts val="0"/>
                        </a:spcAft>
                        <a:tabLst>
                          <a:tab pos="4770755" algn="l"/>
                        </a:tabLst>
                      </a:pP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第三阶段</a:t>
                      </a:r>
                      <a:endParaRPr lang="zh-CN" sz="2600" kern="100" dirty="0">
                        <a:effectLst/>
                        <a:latin typeface="宋体" panose="02010600030101010101" pitchFamily="2" charset="-122"/>
                        <a:ea typeface="宋体" panose="02010600030101010101" pitchFamily="2" charset="-122"/>
                        <a:cs typeface="Courier New" panose="02070309020205020404" pitchFamily="49" charset="0"/>
                      </a:endParaRPr>
                    </a:p>
                    <a:p>
                      <a:pPr algn="ctr" hangingPunct="0">
                        <a:lnSpc>
                          <a:spcPct val="130000"/>
                        </a:lnSpc>
                        <a:spcAft>
                          <a:spcPts val="0"/>
                        </a:spcAft>
                        <a:tabLst>
                          <a:tab pos="4770755" algn="l"/>
                        </a:tabLst>
                      </a:pPr>
                      <a:r>
                        <a:rPr lang="en-US" sz="2600" b="1" kern="100" dirty="0">
                          <a:effectLst/>
                          <a:latin typeface="Times New Roman" panose="02020603050405020304" pitchFamily="18" charset="0"/>
                          <a:ea typeface="宋体" panose="02010600030101010101" pitchFamily="2" charset="-122"/>
                          <a:cs typeface="Courier New" panose="02070309020205020404" pitchFamily="49" charset="0"/>
                        </a:rPr>
                        <a:t>(1917—1918</a:t>
                      </a: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年</a:t>
                      </a:r>
                      <a:r>
                        <a:rPr lang="en-US" sz="2600" b="1" kern="100" dirty="0">
                          <a:effectLst/>
                          <a:latin typeface="Times New Roman" panose="02020603050405020304" pitchFamily="18" charset="0"/>
                          <a:ea typeface="宋体" panose="02010600030101010101" pitchFamily="2" charset="-122"/>
                          <a:cs typeface="Courier New" panose="02070309020205020404" pitchFamily="49" charset="0"/>
                        </a:rPr>
                        <a:t>)</a:t>
                      </a:r>
                      <a:endParaRPr lang="zh-CN" sz="26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5914" marR="2591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30000"/>
                        </a:lnSpc>
                        <a:spcAft>
                          <a:spcPts val="0"/>
                        </a:spcAft>
                        <a:tabLst>
                          <a:tab pos="4770755" algn="l"/>
                        </a:tabLst>
                      </a:pPr>
                      <a:r>
                        <a:rPr lang="en-US" sz="2600" b="1" kern="100" dirty="0">
                          <a:effectLst/>
                          <a:latin typeface="Times New Roman" panose="02020603050405020304" pitchFamily="18" charset="0"/>
                          <a:ea typeface="宋体" panose="02010600030101010101" pitchFamily="2" charset="-122"/>
                          <a:cs typeface="Courier New" panose="02070309020205020404" pitchFamily="49" charset="0"/>
                        </a:rPr>
                        <a:t>1917</a:t>
                      </a: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年，美国和中国参加协约国一方作战，俄国在</a:t>
                      </a:r>
                      <a:r>
                        <a:rPr lang="en-US" sz="26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a:t>
                      </a:r>
                      <a:r>
                        <a:rPr lang="en-US" altLang="zh-CN" sz="26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a:t>
                      </a:r>
                      <a:r>
                        <a:rPr lang="en-US" sz="26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a:t>
                      </a: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胜利后于</a:t>
                      </a:r>
                      <a:r>
                        <a:rPr lang="en-US" sz="2600" b="1" kern="100" dirty="0">
                          <a:effectLst/>
                          <a:latin typeface="Times New Roman" panose="02020603050405020304" pitchFamily="18" charset="0"/>
                          <a:ea typeface="宋体" panose="02010600030101010101" pitchFamily="2" charset="-122"/>
                          <a:cs typeface="Courier New" panose="02070309020205020404" pitchFamily="49" charset="0"/>
                        </a:rPr>
                        <a:t>1918</a:t>
                      </a: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年退出了战争</a:t>
                      </a:r>
                      <a:endParaRPr lang="zh-CN" sz="26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5914" marR="2591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6" name="矩形 5"/>
          <p:cNvSpPr/>
          <p:nvPr/>
        </p:nvSpPr>
        <p:spPr>
          <a:xfrm>
            <a:off x="415037" y="5391906"/>
            <a:ext cx="8874392" cy="692497"/>
          </a:xfrm>
          <a:prstGeom prst="rect">
            <a:avLst/>
          </a:prstGeom>
        </p:spPr>
        <p:txBody>
          <a:bodyPr wrap="square">
            <a:spAutoFit/>
          </a:bodyPr>
          <a:lstStyle/>
          <a:p>
            <a:pPr algn="just" hangingPunct="0">
              <a:lnSpc>
                <a:spcPct val="150000"/>
              </a:lnSpc>
              <a:spcAft>
                <a:spcPts val="0"/>
              </a:spcAft>
              <a:tabLst>
                <a:tab pos="4770755" algn="l"/>
              </a:tabLst>
            </a:pPr>
            <a:r>
              <a:rPr lang="en-US" altLang="zh-CN" sz="2600" b="1" kern="100" dirty="0">
                <a:solidFill>
                  <a:schemeClr val="tx1"/>
                </a:solidFill>
                <a:cs typeface="Courier New" panose="02070309020205020404" pitchFamily="49" charset="0"/>
              </a:rPr>
              <a:t>3.</a:t>
            </a:r>
            <a:r>
              <a:rPr lang="zh-CN" altLang="zh-CN" sz="2600" b="1" kern="100" dirty="0">
                <a:solidFill>
                  <a:schemeClr val="tx1"/>
                </a:solidFill>
                <a:cs typeface="Times New Roman" panose="02020603050405020304" pitchFamily="18" charset="0"/>
              </a:rPr>
              <a:t>结果</a:t>
            </a:r>
            <a:r>
              <a:rPr lang="zh-CN" altLang="zh-CN" sz="2600" b="1" kern="100" dirty="0">
                <a:solidFill>
                  <a:schemeClr val="tx1"/>
                </a:solidFill>
                <a:latin typeface="宋体" panose="02010600030101010101" pitchFamily="2" charset="-122"/>
                <a:cs typeface="Times New Roman" panose="02020603050405020304" pitchFamily="18" charset="0"/>
              </a:rPr>
              <a:t>：</a:t>
            </a:r>
            <a:r>
              <a:rPr lang="en-US" altLang="zh-CN" sz="2600" b="1" kern="100" dirty="0">
                <a:solidFill>
                  <a:schemeClr val="tx1"/>
                </a:solidFill>
                <a:cs typeface="Courier New" panose="02070309020205020404" pitchFamily="49" charset="0"/>
              </a:rPr>
              <a:t>1918</a:t>
            </a:r>
            <a:r>
              <a:rPr lang="zh-CN" altLang="zh-CN" sz="2600" b="1" kern="100" dirty="0">
                <a:solidFill>
                  <a:schemeClr val="tx1"/>
                </a:solidFill>
                <a:cs typeface="Times New Roman" panose="02020603050405020304" pitchFamily="18" charset="0"/>
              </a:rPr>
              <a:t>年</a:t>
            </a:r>
            <a:r>
              <a:rPr lang="en-US" altLang="zh-CN" sz="2600" b="1" kern="100" dirty="0">
                <a:solidFill>
                  <a:schemeClr val="tx1"/>
                </a:solidFill>
                <a:cs typeface="Courier New" panose="02070309020205020404" pitchFamily="49" charset="0"/>
              </a:rPr>
              <a:t>11</a:t>
            </a:r>
            <a:r>
              <a:rPr lang="zh-CN" altLang="zh-CN" sz="2600" b="1" kern="100" dirty="0">
                <a:solidFill>
                  <a:schemeClr val="tx1"/>
                </a:solidFill>
                <a:cs typeface="Times New Roman" panose="02020603050405020304" pitchFamily="18" charset="0"/>
              </a:rPr>
              <a:t>月</a:t>
            </a:r>
            <a:r>
              <a:rPr lang="en-US" altLang="zh-CN" sz="2600" b="1" kern="100" dirty="0">
                <a:solidFill>
                  <a:schemeClr val="tx1"/>
                </a:solidFill>
                <a:cs typeface="Courier New" panose="02070309020205020404" pitchFamily="49" charset="0"/>
              </a:rPr>
              <a:t>11</a:t>
            </a:r>
            <a:r>
              <a:rPr lang="zh-CN" altLang="zh-CN" sz="2600" b="1" kern="100" dirty="0">
                <a:solidFill>
                  <a:schemeClr val="tx1"/>
                </a:solidFill>
                <a:cs typeface="Times New Roman" panose="02020603050405020304" pitchFamily="18" charset="0"/>
              </a:rPr>
              <a:t>日，大战以同盟国的失败而结束。</a:t>
            </a:r>
            <a:endParaRPr lang="zh-CN" altLang="zh-CN" sz="2600" kern="100" dirty="0">
              <a:solidFill>
                <a:schemeClr val="tx1"/>
              </a:solidFill>
              <a:latin typeface="宋体" panose="02010600030101010101" pitchFamily="2" charset="-122"/>
              <a:cs typeface="Courier New" panose="02070309020205020404" pitchFamily="49" charset="0"/>
            </a:endParaRPr>
          </a:p>
        </p:txBody>
      </p:sp>
      <p:sp>
        <p:nvSpPr>
          <p:cNvPr id="2" name="文本框 1"/>
          <p:cNvSpPr txBox="1"/>
          <p:nvPr/>
        </p:nvSpPr>
        <p:spPr>
          <a:xfrm>
            <a:off x="9948104" y="1780763"/>
            <a:ext cx="1261884"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协约国</a:t>
            </a:r>
            <a:endParaRPr lang="zh-CN" altLang="en-US" dirty="0"/>
          </a:p>
        </p:txBody>
      </p:sp>
      <p:sp>
        <p:nvSpPr>
          <p:cNvPr id="4" name="文本框 3"/>
          <p:cNvSpPr txBox="1"/>
          <p:nvPr/>
        </p:nvSpPr>
        <p:spPr>
          <a:xfrm>
            <a:off x="2700697" y="4849570"/>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十月革命</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三</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一战后的国际秩序</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凡尔赛</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华盛顿体系</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形成</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战胜国在</a:t>
            </a:r>
            <a:r>
              <a:rPr lang="en-US" altLang="zh-CN" kern="100" dirty="0">
                <a:latin typeface="Times New Roman" panose="02020603050405020304" pitchFamily="18" charset="0"/>
                <a:cs typeface="Courier New" panose="02070309020205020404" pitchFamily="49" charset="0"/>
              </a:rPr>
              <a:t>1919</a:t>
            </a:r>
            <a:r>
              <a:rPr lang="zh-CN" altLang="zh-CN" kern="100" dirty="0">
                <a:latin typeface="Times New Roman" panose="02020603050405020304" pitchFamily="18" charset="0"/>
                <a:cs typeface="Times New Roman" panose="02020603050405020304" pitchFamily="18" charset="0"/>
              </a:rPr>
              <a:t>年和</a:t>
            </a:r>
            <a:r>
              <a:rPr lang="en-US" altLang="zh-CN" kern="100" dirty="0">
                <a:latin typeface="Times New Roman" panose="02020603050405020304" pitchFamily="18" charset="0"/>
                <a:cs typeface="Courier New" panose="02070309020205020404" pitchFamily="49" charset="0"/>
              </a:rPr>
              <a:t>1921—1922</a:t>
            </a:r>
            <a:r>
              <a:rPr lang="zh-CN" altLang="zh-CN" kern="100" dirty="0">
                <a:latin typeface="Times New Roman" panose="02020603050405020304" pitchFamily="18" charset="0"/>
                <a:cs typeface="Times New Roman" panose="02020603050405020304" pitchFamily="18" charset="0"/>
              </a:rPr>
              <a:t>年分别召开了</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a:t>
            </a:r>
            <a:r>
              <a:rPr lang="zh-CN" altLang="zh-CN" kern="100" dirty="0">
                <a:latin typeface="Times New Roman" panose="02020603050405020304" pitchFamily="18" charset="0"/>
                <a:cs typeface="Times New Roman" panose="02020603050405020304" pitchFamily="18" charset="0"/>
              </a:rPr>
              <a:t>与华盛顿会议，与会各国缔结了以《</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a:t>
            </a:r>
            <a:r>
              <a:rPr lang="zh-CN" altLang="zh-CN" kern="100" dirty="0">
                <a:latin typeface="Times New Roman" panose="02020603050405020304" pitchFamily="18" charset="0"/>
                <a:cs typeface="Times New Roman" panose="02020603050405020304" pitchFamily="18" charset="0"/>
              </a:rPr>
              <a:t>》和《</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a:t>
            </a:r>
            <a:r>
              <a:rPr lang="zh-CN" altLang="zh-CN" kern="100" dirty="0">
                <a:latin typeface="Times New Roman" panose="02020603050405020304" pitchFamily="18" charset="0"/>
                <a:cs typeface="Times New Roman" panose="02020603050405020304" pitchFamily="18" charset="0"/>
              </a:rPr>
              <a:t>》为代表的一系列国际条约，在全球范围内建立了帝国主义的国际新秩序</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凡尔赛</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华盛顿体系。</a:t>
            </a:r>
            <a:endParaRPr lang="zh-CN" altLang="zh-CN" sz="1050" kern="100" dirty="0">
              <a:latin typeface="宋体" panose="02010600030101010101" pitchFamily="2" charset="-122"/>
              <a:cs typeface="Courier New" panose="02070309020205020404" pitchFamily="49" charset="0"/>
            </a:endParaRPr>
          </a:p>
        </p:txBody>
      </p:sp>
      <p:sp>
        <p:nvSpPr>
          <p:cNvPr id="2" name="文本框 1"/>
          <p:cNvSpPr txBox="1"/>
          <p:nvPr/>
        </p:nvSpPr>
        <p:spPr>
          <a:xfrm>
            <a:off x="8749369" y="2176841"/>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巴黎和会</a:t>
            </a:r>
            <a:endParaRPr lang="zh-CN" altLang="en-US" dirty="0"/>
          </a:p>
        </p:txBody>
      </p:sp>
      <p:sp>
        <p:nvSpPr>
          <p:cNvPr id="3" name="文本框 2"/>
          <p:cNvSpPr txBox="1"/>
          <p:nvPr/>
        </p:nvSpPr>
        <p:spPr>
          <a:xfrm>
            <a:off x="5517476" y="2808039"/>
            <a:ext cx="1980029"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凡尔赛条约</a:t>
            </a:r>
            <a:endParaRPr lang="zh-CN" altLang="en-US" dirty="0"/>
          </a:p>
        </p:txBody>
      </p:sp>
      <p:sp>
        <p:nvSpPr>
          <p:cNvPr id="5" name="文本框 4"/>
          <p:cNvSpPr txBox="1"/>
          <p:nvPr/>
        </p:nvSpPr>
        <p:spPr>
          <a:xfrm>
            <a:off x="8405486" y="2816506"/>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九国公约</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主要内容</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①</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a:t>
            </a:r>
            <a:r>
              <a:rPr lang="zh-CN" altLang="zh-CN" kern="100" dirty="0">
                <a:latin typeface="Times New Roman" panose="02020603050405020304" pitchFamily="18" charset="0"/>
                <a:cs typeface="Times New Roman" panose="02020603050405020304" pitchFamily="18" charset="0"/>
              </a:rPr>
              <a:t>及其盟国承担战争罪责，战败国向战胜国割地赔款，裁减军备，德国的</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a:t>
            </a:r>
            <a:r>
              <a:rPr lang="zh-CN" altLang="zh-CN" kern="100" dirty="0">
                <a:latin typeface="Times New Roman" panose="02020603050405020304" pitchFamily="18" charset="0"/>
                <a:cs typeface="Times New Roman" panose="02020603050405020304" pitchFamily="18" charset="0"/>
              </a:rPr>
              <a:t>被战胜国瓜分。</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承认波兰复国，承认捷克斯洛伐克和南斯拉夫等国家独立。</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③</a:t>
            </a:r>
            <a:r>
              <a:rPr lang="zh-CN" altLang="zh-CN" kern="100" dirty="0">
                <a:latin typeface="Times New Roman" panose="02020603050405020304" pitchFamily="18" charset="0"/>
                <a:cs typeface="Times New Roman" panose="02020603050405020304" pitchFamily="18" charset="0"/>
              </a:rPr>
              <a:t>限制美国</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英国</a:t>
            </a:r>
            <a:r>
              <a:rPr lang="zh-CN" altLang="zh-CN" kern="100" dirty="0">
                <a:latin typeface="宋体" panose="02010600030101010101" pitchFamily="2" charset="-122"/>
                <a:cs typeface="Times New Roman" panose="02020603050405020304" pitchFamily="18" charset="0"/>
              </a:rPr>
              <a:t>、</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a:t>
            </a:r>
            <a:r>
              <a:rPr lang="zh-CN" altLang="zh-CN" kern="100" dirty="0">
                <a:latin typeface="Times New Roman" panose="02020603050405020304" pitchFamily="18" charset="0"/>
                <a:cs typeface="Times New Roman" panose="02020603050405020304" pitchFamily="18" charset="0"/>
              </a:rPr>
              <a:t>等国的海军军备。</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④</a:t>
            </a:r>
            <a:r>
              <a:rPr lang="zh-CN" altLang="zh-CN" kern="100" dirty="0">
                <a:latin typeface="Times New Roman" panose="02020603050405020304" pitchFamily="18" charset="0"/>
                <a:cs typeface="Times New Roman" panose="02020603050405020304" pitchFamily="18" charset="0"/>
              </a:rPr>
              <a:t>中国收回</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a:t>
            </a:r>
            <a:r>
              <a:rPr lang="zh-CN" altLang="zh-CN" kern="100" dirty="0">
                <a:latin typeface="Times New Roman" panose="02020603050405020304" pitchFamily="18" charset="0"/>
                <a:cs typeface="Times New Roman" panose="02020603050405020304" pitchFamily="18" charset="0"/>
              </a:rPr>
              <a:t>主权，但日本保留了诸多特权。</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⑤</a:t>
            </a:r>
            <a:r>
              <a:rPr lang="zh-CN" altLang="zh-CN" kern="100" dirty="0">
                <a:latin typeface="Times New Roman" panose="02020603050405020304" pitchFamily="18" charset="0"/>
                <a:cs typeface="Times New Roman" panose="02020603050405020304" pitchFamily="18" charset="0"/>
              </a:rPr>
              <a:t>列强同意将</a:t>
            </a:r>
            <a:r>
              <a:rPr lang="en-US" altLang="zh-CN" kern="100" dirty="0">
                <a:latin typeface="宋体" panose="02010600030101010101" pitchFamily="2" charset="-122"/>
                <a:cs typeface="Times New Roman" panose="02020603050405020304" pitchFamily="18" charset="0"/>
              </a:rPr>
              <a:t>“</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机会均等</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作为侵略中国的共同原则。</a:t>
            </a:r>
            <a:endParaRPr lang="zh-CN" altLang="zh-CN" sz="1050" kern="100" dirty="0">
              <a:latin typeface="宋体" panose="02010600030101010101" pitchFamily="2" charset="-122"/>
              <a:cs typeface="Courier New" panose="02070309020205020404" pitchFamily="49" charset="0"/>
            </a:endParaRPr>
          </a:p>
        </p:txBody>
      </p:sp>
      <p:sp>
        <p:nvSpPr>
          <p:cNvPr id="2" name="文本框 1"/>
          <p:cNvSpPr txBox="1"/>
          <p:nvPr/>
        </p:nvSpPr>
        <p:spPr>
          <a:xfrm>
            <a:off x="773415" y="1522498"/>
            <a:ext cx="902811"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德国</a:t>
            </a:r>
            <a:endParaRPr lang="zh-CN" altLang="en-US" dirty="0"/>
          </a:p>
        </p:txBody>
      </p:sp>
      <p:sp>
        <p:nvSpPr>
          <p:cNvPr id="3" name="文本框 2"/>
          <p:cNvSpPr txBox="1"/>
          <p:nvPr/>
        </p:nvSpPr>
        <p:spPr>
          <a:xfrm>
            <a:off x="2340657" y="2159967"/>
            <a:ext cx="1980029"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海外殖民地</a:t>
            </a:r>
            <a:endParaRPr lang="zh-CN" altLang="en-US" dirty="0"/>
          </a:p>
        </p:txBody>
      </p:sp>
      <p:sp>
        <p:nvSpPr>
          <p:cNvPr id="5" name="文本框 4"/>
          <p:cNvSpPr txBox="1"/>
          <p:nvPr/>
        </p:nvSpPr>
        <p:spPr>
          <a:xfrm>
            <a:off x="3564793" y="3439177"/>
            <a:ext cx="902811"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日本</a:t>
            </a:r>
            <a:endParaRPr lang="zh-CN" altLang="en-US" dirty="0"/>
          </a:p>
        </p:txBody>
      </p:sp>
      <p:sp>
        <p:nvSpPr>
          <p:cNvPr id="6" name="文本框 5"/>
          <p:cNvSpPr txBox="1"/>
          <p:nvPr/>
        </p:nvSpPr>
        <p:spPr>
          <a:xfrm>
            <a:off x="2196641" y="4074836"/>
            <a:ext cx="902811"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山东</a:t>
            </a:r>
            <a:endParaRPr lang="zh-CN" altLang="en-US" dirty="0"/>
          </a:p>
        </p:txBody>
      </p:sp>
      <p:sp>
        <p:nvSpPr>
          <p:cNvPr id="7" name="文本框 6"/>
          <p:cNvSpPr txBox="1"/>
          <p:nvPr/>
        </p:nvSpPr>
        <p:spPr>
          <a:xfrm>
            <a:off x="3271731" y="4712615"/>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门户开放</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Box 31"/>
          <p:cNvSpPr txBox="1">
            <a:spLocks noChangeArrowheads="1"/>
          </p:cNvSpPr>
          <p:nvPr/>
        </p:nvSpPr>
        <p:spPr bwMode="auto">
          <a:xfrm>
            <a:off x="649288" y="69850"/>
            <a:ext cx="64103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400" b="1">
                <a:solidFill>
                  <a:srgbClr val="C0472D"/>
                </a:solidFill>
                <a:latin typeface="微软雅黑" panose="020B0503020204020204" pitchFamily="34" charset="-122"/>
                <a:ea typeface="微软雅黑" panose="020B0503020204020204" pitchFamily="34" charset="-122"/>
              </a:rPr>
              <a:t>第一单元　伟大的复兴</a:t>
            </a:r>
            <a:r>
              <a:rPr lang="en-US" altLang="zh-CN" sz="1400" b="1">
                <a:solidFill>
                  <a:srgbClr val="C0472D"/>
                </a:solidFill>
                <a:latin typeface="微软雅黑" panose="020B0503020204020204" pitchFamily="34" charset="-122"/>
                <a:ea typeface="微软雅黑" panose="020B0503020204020204" pitchFamily="34" charset="-122"/>
              </a:rPr>
              <a:t>·</a:t>
            </a:r>
            <a:r>
              <a:rPr lang="zh-CN" altLang="en-US" sz="1400" b="1">
                <a:solidFill>
                  <a:srgbClr val="C0472D"/>
                </a:solidFill>
                <a:latin typeface="微软雅黑" panose="020B0503020204020204" pitchFamily="34" charset="-122"/>
                <a:ea typeface="微软雅黑" panose="020B0503020204020204" pitchFamily="34" charset="-122"/>
              </a:rPr>
              <a:t>中国革命传统作品研习</a:t>
            </a:r>
          </a:p>
        </p:txBody>
      </p:sp>
      <p:sp>
        <p:nvSpPr>
          <p:cNvPr id="6" name="平行四边形 5"/>
          <p:cNvSpPr/>
          <p:nvPr/>
        </p:nvSpPr>
        <p:spPr>
          <a:xfrm>
            <a:off x="-3175" y="-273"/>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15364" name="标题 1"/>
          <p:cNvSpPr txBox="1">
            <a:spLocks noChangeArrowheads="1"/>
          </p:cNvSpPr>
          <p:nvPr/>
        </p:nvSpPr>
        <p:spPr bwMode="auto">
          <a:xfrm>
            <a:off x="17463" y="395771"/>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a:solidFill>
                  <a:schemeClr val="bg1"/>
                </a:solidFill>
                <a:latin typeface="微软雅黑" panose="020B0503020204020204" pitchFamily="34" charset="-122"/>
                <a:ea typeface="微软雅黑" panose="020B0503020204020204" pitchFamily="34" charset="-122"/>
              </a:rPr>
              <a:t>单元概览</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7350" y="1583903"/>
            <a:ext cx="2349351" cy="577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副标题 2"/>
          <p:cNvSpPr>
            <a:spLocks noGrp="1"/>
          </p:cNvSpPr>
          <p:nvPr>
            <p:ph type="subTitle" idx="1"/>
          </p:nvPr>
        </p:nvSpPr>
        <p:spPr>
          <a:xfrm>
            <a:off x="415037" y="2220476"/>
            <a:ext cx="10692000" cy="3222998"/>
          </a:xfrm>
        </p:spPr>
        <p:txBody>
          <a:bodyPr/>
          <a:lstStyle/>
          <a:p>
            <a:pPr indent="838835"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20</a:t>
            </a:r>
            <a:r>
              <a:rPr lang="zh-CN" altLang="zh-CN" kern="100" dirty="0">
                <a:latin typeface="Times New Roman" panose="02020603050405020304" pitchFamily="18" charset="0"/>
                <a:cs typeface="Times New Roman" panose="02020603050405020304" pitchFamily="18" charset="0"/>
              </a:rPr>
              <a:t>世纪上半期是战争与革命的时代，人类经历了两次世界大战，十月革命开辟了人类探索社会主义道路的新纪元，亚非拉民族民主运动不断高涨。第一次世界大战以协约国的胜利告终，</a:t>
            </a:r>
            <a:r>
              <a:rPr lang="zh-CN" altLang="en-US" kern="100" dirty="0">
                <a:latin typeface="Times New Roman" panose="02020603050405020304" pitchFamily="18" charset="0"/>
                <a:cs typeface="Times New Roman" panose="02020603050405020304" pitchFamily="18" charset="0"/>
              </a:rPr>
              <a:t>战后</a:t>
            </a:r>
            <a:r>
              <a:rPr lang="zh-CN" altLang="zh-CN" kern="100" dirty="0">
                <a:latin typeface="Times New Roman" panose="02020603050405020304" pitchFamily="18" charset="0"/>
                <a:cs typeface="Times New Roman" panose="02020603050405020304" pitchFamily="18" charset="0"/>
              </a:rPr>
              <a:t>凡尔赛</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华盛顿体系建立。第二次世界大战以</a:t>
            </a:r>
            <a:r>
              <a:rPr lang="zh-CN" altLang="en-US" kern="100" dirty="0">
                <a:latin typeface="Times New Roman" panose="02020603050405020304" pitchFamily="18" charset="0"/>
                <a:cs typeface="Times New Roman" panose="02020603050405020304" pitchFamily="18" charset="0"/>
              </a:rPr>
              <a:t>世界</a:t>
            </a:r>
            <a:r>
              <a:rPr lang="zh-CN" altLang="zh-CN" kern="100" dirty="0">
                <a:latin typeface="Times New Roman" panose="02020603050405020304" pitchFamily="18" charset="0"/>
                <a:cs typeface="Times New Roman" panose="02020603050405020304" pitchFamily="18" charset="0"/>
              </a:rPr>
              <a:t>反法西斯同盟的胜利结束，</a:t>
            </a:r>
            <a:r>
              <a:rPr lang="zh-CN" altLang="en-US" kern="100" dirty="0">
                <a:latin typeface="Times New Roman" panose="02020603050405020304" pitchFamily="18" charset="0"/>
                <a:cs typeface="Times New Roman" panose="02020603050405020304" pitchFamily="18" charset="0"/>
              </a:rPr>
              <a:t>战后</a:t>
            </a:r>
            <a:r>
              <a:rPr lang="zh-CN" altLang="zh-CN" kern="100" dirty="0">
                <a:latin typeface="Times New Roman" panose="02020603050405020304" pitchFamily="18" charset="0"/>
                <a:cs typeface="Times New Roman" panose="02020603050405020304" pitchFamily="18" charset="0"/>
              </a:rPr>
              <a:t>建立了雅尔塔体系。</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国际联盟</a:t>
            </a:r>
            <a:endParaRPr lang="zh-CN" altLang="zh-CN" sz="1050" kern="100" dirty="0">
              <a:latin typeface="宋体" panose="02010600030101010101" pitchFamily="2" charset="-122"/>
              <a:cs typeface="Courier New" panose="02070309020205020404" pitchFamily="49" charset="0"/>
            </a:endParaRPr>
          </a:p>
        </p:txBody>
      </p:sp>
      <p:graphicFrame>
        <p:nvGraphicFramePr>
          <p:cNvPr id="3" name="表格 2"/>
          <p:cNvGraphicFramePr>
            <a:graphicFrameLocks noGrp="1"/>
          </p:cNvGraphicFramePr>
          <p:nvPr/>
        </p:nvGraphicFramePr>
        <p:xfrm>
          <a:off x="415038" y="1488306"/>
          <a:ext cx="10692000" cy="3725424"/>
        </p:xfrm>
        <a:graphic>
          <a:graphicData uri="http://schemas.openxmlformats.org/drawingml/2006/table">
            <a:tbl>
              <a:tblPr/>
              <a:tblGrid>
                <a:gridCol w="809495">
                  <a:extLst>
                    <a:ext uri="{9D8B030D-6E8A-4147-A177-3AD203B41FA5}">
                      <a16:colId xmlns:a16="http://schemas.microsoft.com/office/drawing/2014/main" val="20000"/>
                    </a:ext>
                  </a:extLst>
                </a:gridCol>
                <a:gridCol w="9882505">
                  <a:extLst>
                    <a:ext uri="{9D8B030D-6E8A-4147-A177-3AD203B41FA5}">
                      <a16:colId xmlns:a16="http://schemas.microsoft.com/office/drawing/2014/main" val="20001"/>
                    </a:ext>
                  </a:extLst>
                </a:gridCol>
              </a:tblGrid>
              <a:tr h="632558">
                <a:tc>
                  <a:txBody>
                    <a:bodyPr/>
                    <a:lstStyle/>
                    <a:p>
                      <a:pPr algn="just" hangingPunct="0">
                        <a:lnSpc>
                          <a:spcPct val="15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性质</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3887" marR="33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第一个由</a:t>
                      </a:r>
                      <a:r>
                        <a:rPr lang="en-US" sz="2800" b="1" kern="10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组成的世界性国际组织</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3887" marR="33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632558">
                <a:tc>
                  <a:txBody>
                    <a:bodyPr/>
                    <a:lstStyle/>
                    <a:p>
                      <a:pPr algn="just" hangingPunct="0">
                        <a:lnSpc>
                          <a:spcPct val="15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宗旨</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3887" marR="33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促进</a:t>
                      </a:r>
                      <a:r>
                        <a:rPr lang="en-US" sz="2800" b="1" kern="10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和实现世界和平与安全</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3887" marR="33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914945">
                <a:tc>
                  <a:txBody>
                    <a:bodyPr/>
                    <a:lstStyle/>
                    <a:p>
                      <a:pPr algn="just" hangingPunct="0">
                        <a:lnSpc>
                          <a:spcPct val="15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评价</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3887" marR="33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①</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国联形成决议的</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全体一致</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原则，使其失去了对侵略行为采取任何有效行动的可能性。</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sz="2800" b="1" kern="100" spc="-100" baseline="0" dirty="0">
                          <a:effectLst/>
                          <a:latin typeface="宋体" panose="02010600030101010101" pitchFamily="2" charset="-122"/>
                          <a:ea typeface="宋体" panose="02010600030101010101" pitchFamily="2" charset="-122"/>
                          <a:cs typeface="Times New Roman" panose="02020603050405020304" pitchFamily="18" charset="0"/>
                        </a:rPr>
                        <a:t>②</a:t>
                      </a:r>
                      <a:r>
                        <a:rPr lang="zh-CN" sz="2800" b="1" kern="100" spc="-100" baseline="0" dirty="0">
                          <a:effectLst/>
                          <a:latin typeface="Times New Roman" panose="02020603050405020304" pitchFamily="18" charset="0"/>
                          <a:ea typeface="宋体" panose="02010600030101010101" pitchFamily="2" charset="-122"/>
                          <a:cs typeface="Times New Roman" panose="02020603050405020304" pitchFamily="18" charset="0"/>
                        </a:rPr>
                        <a:t>英法则将国联作为维护自己既得利益</a:t>
                      </a:r>
                      <a:r>
                        <a:rPr lang="zh-CN" sz="2800" b="1" kern="100" spc="-100" baseline="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spc="-100" baseline="0" dirty="0">
                          <a:effectLst/>
                          <a:latin typeface="Times New Roman" panose="02020603050405020304" pitchFamily="18" charset="0"/>
                          <a:ea typeface="宋体" panose="02010600030101010101" pitchFamily="2" charset="-122"/>
                          <a:cs typeface="Times New Roman" panose="02020603050405020304" pitchFamily="18" charset="0"/>
                        </a:rPr>
                        <a:t>操纵国际事务的工具。</a:t>
                      </a:r>
                      <a:endParaRPr lang="zh-CN" sz="2800" kern="100" spc="-100" baseline="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③</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在制裁侵略</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保卫世界和平方面没有发挥应有的作用</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3887" marR="33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文本框 1"/>
          <p:cNvSpPr txBox="1"/>
          <p:nvPr/>
        </p:nvSpPr>
        <p:spPr>
          <a:xfrm>
            <a:off x="2592685" y="1558502"/>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主权国家</a:t>
            </a:r>
            <a:endParaRPr lang="zh-CN" altLang="en-US" dirty="0"/>
          </a:p>
        </p:txBody>
      </p:sp>
      <p:sp>
        <p:nvSpPr>
          <p:cNvPr id="5" name="文本框 4"/>
          <p:cNvSpPr txBox="1"/>
          <p:nvPr/>
        </p:nvSpPr>
        <p:spPr>
          <a:xfrm>
            <a:off x="1872605" y="2192090"/>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国际合作</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第一次世界大战的影响</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给人类造成了巨大的灾难，但也削弱了帝国主义和</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a:t>
            </a:r>
            <a:r>
              <a:rPr lang="zh-CN" altLang="zh-CN" kern="100" dirty="0">
                <a:latin typeface="Times New Roman" panose="02020603050405020304" pitchFamily="18" charset="0"/>
                <a:cs typeface="Times New Roman" panose="02020603050405020304" pitchFamily="18" charset="0"/>
              </a:rPr>
              <a:t>力量，动摇了</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a:t>
            </a:r>
            <a:r>
              <a:rPr lang="zh-CN" altLang="zh-CN" kern="100" dirty="0">
                <a:latin typeface="Times New Roman" panose="02020603050405020304" pitchFamily="18" charset="0"/>
                <a:cs typeface="Times New Roman" panose="02020603050405020304" pitchFamily="18" charset="0"/>
              </a:rPr>
              <a:t>的世界优势地位，促进了殖民地半殖民地国家的民族觉醒。</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a:t>
            </a:r>
            <a:r>
              <a:rPr lang="zh-CN" altLang="zh-CN" kern="100" dirty="0">
                <a:latin typeface="Times New Roman" panose="02020603050405020304" pitchFamily="18" charset="0"/>
                <a:cs typeface="Times New Roman" panose="02020603050405020304" pitchFamily="18" charset="0"/>
              </a:rPr>
              <a:t>的参战和俄国</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a:t>
            </a:r>
            <a:r>
              <a:rPr lang="zh-CN" altLang="zh-CN" kern="100" dirty="0">
                <a:latin typeface="Times New Roman" panose="02020603050405020304" pitchFamily="18" charset="0"/>
                <a:cs typeface="Times New Roman" panose="02020603050405020304" pitchFamily="18" charset="0"/>
              </a:rPr>
              <a:t>的胜利，开始改变以欧洲为中心的国际格局。</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改变了人们的观念，</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要求和平的运动日益高涨。</a:t>
            </a:r>
            <a:endParaRPr lang="zh-CN" altLang="zh-CN" sz="1050" kern="100" dirty="0">
              <a:latin typeface="宋体" panose="02010600030101010101" pitchFamily="2" charset="-122"/>
              <a:cs typeface="Courier New" panose="02070309020205020404" pitchFamily="49" charset="0"/>
            </a:endParaRPr>
          </a:p>
        </p:txBody>
      </p:sp>
      <p:sp>
        <p:nvSpPr>
          <p:cNvPr id="2" name="文本框 1"/>
          <p:cNvSpPr txBox="1"/>
          <p:nvPr/>
        </p:nvSpPr>
        <p:spPr>
          <a:xfrm>
            <a:off x="9109409" y="1530965"/>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殖民主义</a:t>
            </a:r>
            <a:endParaRPr lang="zh-CN" altLang="en-US" dirty="0"/>
          </a:p>
        </p:txBody>
      </p:sp>
      <p:sp>
        <p:nvSpPr>
          <p:cNvPr id="3" name="文本框 2"/>
          <p:cNvSpPr txBox="1"/>
          <p:nvPr/>
        </p:nvSpPr>
        <p:spPr>
          <a:xfrm>
            <a:off x="2330054" y="2159967"/>
            <a:ext cx="902811"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欧洲</a:t>
            </a:r>
            <a:endParaRPr lang="zh-CN" altLang="en-US" dirty="0"/>
          </a:p>
        </p:txBody>
      </p:sp>
      <p:sp>
        <p:nvSpPr>
          <p:cNvPr id="5" name="文本框 4"/>
          <p:cNvSpPr txBox="1"/>
          <p:nvPr/>
        </p:nvSpPr>
        <p:spPr>
          <a:xfrm>
            <a:off x="936501" y="3453975"/>
            <a:ext cx="902811"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美国</a:t>
            </a:r>
            <a:endParaRPr lang="zh-CN" altLang="en-US" dirty="0"/>
          </a:p>
        </p:txBody>
      </p:sp>
      <p:sp>
        <p:nvSpPr>
          <p:cNvPr id="6" name="文本框 5"/>
          <p:cNvSpPr txBox="1"/>
          <p:nvPr/>
        </p:nvSpPr>
        <p:spPr>
          <a:xfrm>
            <a:off x="3960837" y="3426436"/>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十月革命</a:t>
            </a:r>
            <a:endParaRPr lang="zh-CN" altLang="en-US" dirty="0"/>
          </a:p>
        </p:txBody>
      </p:sp>
      <p:sp>
        <p:nvSpPr>
          <p:cNvPr id="7" name="文本框 6"/>
          <p:cNvSpPr txBox="1"/>
          <p:nvPr/>
        </p:nvSpPr>
        <p:spPr>
          <a:xfrm>
            <a:off x="4110795" y="4716251"/>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反对战争</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a:xfrm>
            <a:off x="415037" y="755811"/>
            <a:ext cx="10692000" cy="3869329"/>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a:t>
            </a:r>
            <a:r>
              <a:rPr lang="zh-CN" altLang="zh-CN" kern="100" dirty="0">
                <a:latin typeface="黑体" panose="02010609060101010101" pitchFamily="49" charset="-122"/>
                <a:ea typeface="黑体" panose="02010609060101010101" pitchFamily="49" charset="-122"/>
                <a:cs typeface="Times New Roman" panose="02020603050405020304" pitchFamily="18" charset="0"/>
              </a:rPr>
              <a:t>视野拓展</a:t>
            </a:r>
            <a:r>
              <a:rPr lang="zh-CN"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德国外交政策的转变</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19</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世纪末，德国外交部部长皮洛夫说</a:t>
            </a:r>
            <a:r>
              <a:rPr lang="zh-CN" altLang="zh-CN" kern="100" dirty="0">
                <a:latin typeface="宋体" panose="02010600030101010101" pitchFamily="2" charset="-122"/>
                <a:cs typeface="Times New Roman" panose="02020603050405020304" pitchFamily="18" charset="0"/>
              </a:rPr>
              <a:t>：</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德国向自己的一个邻国让出陆地，向另一个让出海洋，而给自己留下了一钱不值的天空，这样的时代一去不复返了。我们不愿意把任何人挤到阴暗的角落，但我们也要给自己一块光明之地。</a:t>
            </a:r>
            <a:r>
              <a:rPr lang="zh-CN" altLang="zh-CN" kern="100" dirty="0">
                <a:latin typeface="宋体" panose="02010600030101010101" pitchFamily="2" charset="-122"/>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这反映了德国的</a:t>
            </a:r>
            <a:r>
              <a:rPr lang="zh-CN" altLang="en-US" kern="100" dirty="0">
                <a:latin typeface="Times New Roman" panose="02020603050405020304" pitchFamily="18" charset="0"/>
                <a:cs typeface="Times New Roman" panose="02020603050405020304" pitchFamily="18" charset="0"/>
              </a:rPr>
              <a:t>哪种</a:t>
            </a:r>
            <a:r>
              <a:rPr lang="zh-CN" altLang="zh-CN" kern="100" dirty="0">
                <a:latin typeface="Times New Roman" panose="02020603050405020304" pitchFamily="18" charset="0"/>
                <a:cs typeface="Times New Roman" panose="02020603050405020304" pitchFamily="18" charset="0"/>
              </a:rPr>
              <a:t>外交倾向？</a:t>
            </a:r>
            <a:endParaRPr lang="zh-CN" altLang="zh-CN" sz="1050" kern="100" dirty="0">
              <a:latin typeface="宋体" panose="02010600030101010101" pitchFamily="2" charset="-122"/>
              <a:cs typeface="Courier New" panose="02070309020205020404" pitchFamily="49" charset="0"/>
            </a:endParaRPr>
          </a:p>
        </p:txBody>
      </p:sp>
      <p:sp>
        <p:nvSpPr>
          <p:cNvPr id="5" name="矩形 4"/>
          <p:cNvSpPr/>
          <p:nvPr/>
        </p:nvSpPr>
        <p:spPr>
          <a:xfrm>
            <a:off x="416686" y="4597258"/>
            <a:ext cx="4498347" cy="668709"/>
          </a:xfrm>
          <a:prstGeom prst="rect">
            <a:avLst/>
          </a:prstGeom>
        </p:spPr>
        <p:txBody>
          <a:bodyPr wrap="non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要求重新瓜分世界。</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a:xfrm>
            <a:off x="415037" y="755811"/>
            <a:ext cx="10692000" cy="1315040"/>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【教材开发】</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观察教材</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P85</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普林西普被捕</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，指出普林西普被捕的原因，并说明这件事和第一次世界大战的关系。</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415037" y="2051955"/>
            <a:ext cx="10692000" cy="1315040"/>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原因</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普林西普被捕是因为刺杀</a:t>
            </a:r>
            <a:r>
              <a:rPr lang="zh-CN" altLang="en-US" b="1" kern="100" dirty="0">
                <a:solidFill>
                  <a:schemeClr val="tx1"/>
                </a:solidFill>
                <a:ea typeface="华文楷体" panose="02010600040101010101" pitchFamily="2" charset="-122"/>
                <a:cs typeface="Times New Roman" panose="02020603050405020304" pitchFamily="18" charset="0"/>
              </a:rPr>
              <a:t>了</a:t>
            </a:r>
            <a:r>
              <a:rPr lang="zh-CN" altLang="zh-CN" b="1" kern="100" dirty="0">
                <a:solidFill>
                  <a:schemeClr val="tx1"/>
                </a:solidFill>
                <a:ea typeface="华文楷体" panose="02010600040101010101" pitchFamily="2" charset="-122"/>
                <a:cs typeface="Times New Roman" panose="02020603050405020304" pitchFamily="18" charset="0"/>
              </a:rPr>
              <a:t>奥匈帝国皇储斐迪南大公及</a:t>
            </a:r>
            <a:r>
              <a:rPr lang="zh-CN" altLang="en-US" b="1" kern="100" dirty="0">
                <a:solidFill>
                  <a:schemeClr val="tx1"/>
                </a:solidFill>
                <a:ea typeface="华文楷体" panose="02010600040101010101" pitchFamily="2" charset="-122"/>
                <a:cs typeface="Times New Roman" panose="02020603050405020304" pitchFamily="18" charset="0"/>
              </a:rPr>
              <a:t>其</a:t>
            </a:r>
            <a:r>
              <a:rPr lang="zh-CN" altLang="zh-CN" b="1" kern="100" dirty="0">
                <a:solidFill>
                  <a:schemeClr val="tx1"/>
                </a:solidFill>
                <a:ea typeface="华文楷体" panose="02010600040101010101" pitchFamily="2" charset="-122"/>
                <a:cs typeface="Times New Roman" panose="02020603050405020304" pitchFamily="18" charset="0"/>
              </a:rPr>
              <a:t>夫人。关系</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萨拉热窝事件是第一次世界大战的导火线。</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【图解历史】第一次世界大战的进程</a:t>
            </a:r>
            <a:endParaRPr lang="zh-CN" altLang="zh-CN" sz="1050" kern="100" dirty="0">
              <a:latin typeface="宋体" panose="02010600030101010101" pitchFamily="2" charset="-122"/>
              <a:cs typeface="Courier New" panose="02070309020205020404" pitchFamily="49" charset="0"/>
            </a:endParaRPr>
          </a:p>
        </p:txBody>
      </p:sp>
      <p:pic>
        <p:nvPicPr>
          <p:cNvPr id="7170" name="Picture 2" descr="2025LS6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24733" y="1583903"/>
            <a:ext cx="5472608" cy="4245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56846"/>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【图解历史】凡尔赛</a:t>
            </a:r>
            <a:r>
              <a:rPr lang="en-US" altLang="zh-CN" kern="100" dirty="0">
                <a:latin typeface="Times New Roman" panose="02020603050405020304" pitchFamily="18" charset="0"/>
                <a:ea typeface="黑体" panose="02010609060101010101" pitchFamily="49" charset="-122"/>
                <a:cs typeface="Courier New" panose="02070309020205020404" pitchFamily="49"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华盛顿体系</a:t>
            </a:r>
            <a:endParaRPr lang="zh-CN" altLang="zh-CN" sz="1050" kern="100" dirty="0">
              <a:latin typeface="宋体" panose="02010600030101010101" pitchFamily="2" charset="-122"/>
              <a:cs typeface="Courier New" panose="02070309020205020404" pitchFamily="49" charset="0"/>
            </a:endParaRPr>
          </a:p>
        </p:txBody>
      </p:sp>
      <p:pic>
        <p:nvPicPr>
          <p:cNvPr id="8194" name="Picture 2" descr="2025LS6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86651" y="1583903"/>
            <a:ext cx="6948772" cy="3873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254032"/>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【视野拓展】华盛顿会议</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第一次世界大战给东亚</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太平洋地区带来的最大影响，就是日本的快速崛起和美国的介入</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第一次世界大战后，德国和俄国遭到毁灭性打击，无力东顾，英法却重返亚洲，准备补偿自己在欧战中的损失。</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37675"/>
          </a:xfrm>
        </p:spPr>
        <p:txBody>
          <a:bodyPr/>
          <a:lstStyle/>
          <a:p>
            <a:pPr lvl="0" algn="just" hangingPunct="0">
              <a:lnSpc>
                <a:spcPct val="150000"/>
              </a:lnSpc>
              <a:spcAft>
                <a:spcPts val="0"/>
              </a:spcAft>
              <a:tabLst>
                <a:tab pos="4770755" algn="l"/>
              </a:tabLst>
            </a:pPr>
            <a:r>
              <a:rPr lang="zh-CN" altLang="zh-CN" kern="100">
                <a:solidFill>
                  <a:prstClr val="black"/>
                </a:solidFill>
                <a:latin typeface="Times New Roman" panose="02020603050405020304" pitchFamily="18" charset="0"/>
                <a:cs typeface="Times New Roman" panose="02020603050405020304" pitchFamily="18" charset="0"/>
              </a:rPr>
              <a:t>根据上述材料，指出华盛顿会议的背景。</a:t>
            </a:r>
            <a:endParaRPr lang="zh-CN" altLang="zh-CN" sz="1050" kern="100" dirty="0">
              <a:solidFill>
                <a:prstClr val="black"/>
              </a:solidFill>
              <a:latin typeface="宋体" panose="02010600030101010101" pitchFamily="2" charset="-122"/>
              <a:cs typeface="Courier New" panose="02070309020205020404" pitchFamily="49" charset="0"/>
            </a:endParaRPr>
          </a:p>
        </p:txBody>
      </p:sp>
      <p:sp>
        <p:nvSpPr>
          <p:cNvPr id="3" name="矩形 2"/>
          <p:cNvSpPr/>
          <p:nvPr/>
        </p:nvSpPr>
        <p:spPr>
          <a:xfrm>
            <a:off x="415037" y="1376346"/>
            <a:ext cx="10692000" cy="2031325"/>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第一次世界大战后，主要帝国主义国家的力量对比发生变化，面对东亚和太平洋地区的新形势，帝国主义列强要求重新划分东亚和太平洋地区的势力范围。</a:t>
            </a:r>
            <a:endParaRPr lang="zh-CN" altLang="zh-CN" sz="1050" kern="100" dirty="0">
              <a:solidFill>
                <a:schemeClr val="tx1"/>
              </a:solidFill>
              <a:latin typeface="宋体" panose="02010600030101010101" pitchFamily="2" charset="-122"/>
              <a:cs typeface="Courier New" panose="02070309020205020404" pitchFamily="49" charset="0"/>
            </a:endParaRPr>
          </a:p>
        </p:txBody>
      </p:sp>
      <p:sp>
        <p:nvSpPr>
          <p:cNvPr id="5" name="矩形 4"/>
          <p:cNvSpPr/>
          <p:nvPr/>
        </p:nvSpPr>
        <p:spPr>
          <a:xfrm>
            <a:off x="415037" y="3295252"/>
            <a:ext cx="10692000" cy="1315040"/>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chemeClr val="tx1"/>
                </a:solidFill>
                <a:ea typeface="黑体" panose="02010609060101010101" pitchFamily="49" charset="-122"/>
                <a:cs typeface="Times New Roman" panose="02020603050405020304" pitchFamily="18" charset="0"/>
              </a:rPr>
              <a:t>【教材开发】</a:t>
            </a:r>
            <a:r>
              <a:rPr lang="zh-CN" altLang="zh-CN" b="1" kern="100" dirty="0">
                <a:solidFill>
                  <a:schemeClr val="tx1"/>
                </a:solidFill>
                <a:ea typeface="华文楷体" panose="02010600040101010101" pitchFamily="2" charset="-122"/>
                <a:cs typeface="Times New Roman" panose="02020603050405020304" pitchFamily="18" charset="0"/>
              </a:rPr>
              <a:t>阅读教材</a:t>
            </a:r>
            <a:r>
              <a:rPr lang="en-US" altLang="zh-CN" b="1" kern="100" dirty="0">
                <a:solidFill>
                  <a:schemeClr val="tx1"/>
                </a:solidFill>
                <a:ea typeface="华文楷体" panose="02010600040101010101" pitchFamily="2" charset="-122"/>
                <a:cs typeface="Courier New" panose="02070309020205020404" pitchFamily="49" charset="0"/>
              </a:rPr>
              <a:t>P88</a:t>
            </a:r>
            <a:r>
              <a:rPr lang="zh-CN" altLang="en-US" b="1" kern="100" dirty="0">
                <a:solidFill>
                  <a:schemeClr val="tx1"/>
                </a:solidFill>
                <a:ea typeface="华文楷体" panose="02010600040101010101" pitchFamily="2" charset="-122"/>
                <a:cs typeface="Times New Roman" panose="02020603050405020304" pitchFamily="18" charset="0"/>
              </a:rPr>
              <a:t>“</a:t>
            </a:r>
            <a:r>
              <a:rPr lang="en-US" altLang="zh-CN" b="1" kern="100" dirty="0">
                <a:solidFill>
                  <a:schemeClr val="tx1"/>
                </a:solidFill>
                <a:ea typeface="华文楷体" panose="02010600040101010101" pitchFamily="2" charset="-122"/>
                <a:cs typeface="Courier New" panose="02070309020205020404" pitchFamily="49" charset="0"/>
              </a:rPr>
              <a:t>1919</a:t>
            </a:r>
            <a:r>
              <a:rPr lang="zh-CN" altLang="zh-CN" b="1" kern="100" dirty="0">
                <a:solidFill>
                  <a:schemeClr val="tx1"/>
                </a:solidFill>
                <a:ea typeface="华文楷体" panose="02010600040101010101" pitchFamily="2" charset="-122"/>
                <a:cs typeface="Times New Roman" panose="02020603050405020304" pitchFamily="18" charset="0"/>
              </a:rPr>
              <a:t>年，德国慕尼黑</a:t>
            </a:r>
            <a:r>
              <a:rPr lang="en-US" altLang="zh-CN" b="1" kern="100" dirty="0">
                <a:solidFill>
                  <a:schemeClr val="tx1"/>
                </a:solidFill>
                <a:ea typeface="华文楷体" panose="02010600040101010101" pitchFamily="2" charset="-122"/>
                <a:cs typeface="Courier New" panose="02070309020205020404" pitchFamily="49" charset="0"/>
              </a:rPr>
              <a:t>3</a:t>
            </a:r>
            <a:r>
              <a:rPr lang="zh-CN" altLang="zh-CN" b="1" kern="100" dirty="0">
                <a:solidFill>
                  <a:schemeClr val="tx1"/>
                </a:solidFill>
                <a:ea typeface="华文楷体" panose="02010600040101010101" pitchFamily="2" charset="-122"/>
                <a:cs typeface="Times New Roman" panose="02020603050405020304" pitchFamily="18" charset="0"/>
              </a:rPr>
              <a:t>万多人抗议在巴黎和会上作出的决定</a:t>
            </a:r>
            <a:r>
              <a:rPr lang="zh-CN" altLang="en-US" b="1" kern="100" dirty="0">
                <a:solidFill>
                  <a:schemeClr val="tx1"/>
                </a:solidFill>
                <a:ea typeface="华文楷体" panose="0201060004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，思考：据此可得出什么信息？</a:t>
            </a:r>
            <a:endParaRPr lang="zh-CN" altLang="zh-CN" sz="1050" kern="100" dirty="0">
              <a:solidFill>
                <a:schemeClr val="tx1"/>
              </a:solidFill>
              <a:latin typeface="宋体" panose="02010600030101010101" pitchFamily="2" charset="-122"/>
              <a:cs typeface="Courier New" panose="02070309020205020404" pitchFamily="49" charset="0"/>
            </a:endParaRPr>
          </a:p>
        </p:txBody>
      </p:sp>
      <p:sp>
        <p:nvSpPr>
          <p:cNvPr id="7" name="矩形 6"/>
          <p:cNvSpPr/>
          <p:nvPr/>
        </p:nvSpPr>
        <p:spPr>
          <a:xfrm>
            <a:off x="415037" y="4555301"/>
            <a:ext cx="10854612" cy="1315040"/>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德国人强烈反对《凡尔赛条约》，条约激发了德国的民族仇恨情绪</a:t>
            </a:r>
            <a:r>
              <a:rPr lang="zh-CN" altLang="en-US" b="1" kern="100" dirty="0">
                <a:solidFill>
                  <a:schemeClr val="tx1"/>
                </a:solidFill>
                <a:ea typeface="华文楷体" panose="02010600040101010101" pitchFamily="2" charset="-122"/>
                <a:cs typeface="Times New Roman" panose="02020603050405020304" pitchFamily="18" charset="0"/>
              </a:rPr>
              <a:t>。</a:t>
            </a:r>
            <a:r>
              <a:rPr lang="en-US" altLang="zh-CN" b="1" kern="100" dirty="0">
                <a:solidFill>
                  <a:schemeClr val="tx1"/>
                </a:solidFill>
                <a:ea typeface="华文楷体" panose="02010600040101010101" pitchFamily="2" charset="-122"/>
                <a:cs typeface="Times New Roman" panose="02020603050405020304" pitchFamily="18" charset="0"/>
              </a:rPr>
              <a:t>《</a:t>
            </a:r>
            <a:r>
              <a:rPr lang="zh-CN" altLang="en-US" b="1" kern="100" dirty="0">
                <a:solidFill>
                  <a:schemeClr val="tx1"/>
                </a:solidFill>
                <a:ea typeface="华文楷体" panose="02010600040101010101" pitchFamily="2" charset="-122"/>
                <a:cs typeface="Times New Roman" panose="02020603050405020304" pitchFamily="18" charset="0"/>
              </a:rPr>
              <a:t>凡尔赛条约</a:t>
            </a:r>
            <a:r>
              <a:rPr lang="en-US" altLang="zh-CN" b="1" kern="100" dirty="0">
                <a:solidFill>
                  <a:schemeClr val="tx1"/>
                </a:solidFill>
                <a:ea typeface="华文楷体" panose="0201060004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并没有实现和平，反而埋下了仇恨的种子。</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619026"/>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任务型课堂</a:t>
            </a:r>
          </a:p>
        </p:txBody>
      </p:sp>
      <p:sp>
        <p:nvSpPr>
          <p:cNvPr id="2" name="矩形 1"/>
          <p:cNvSpPr/>
          <p:nvPr/>
        </p:nvSpPr>
        <p:spPr>
          <a:xfrm>
            <a:off x="422275" y="1628813"/>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a:t>
            </a:r>
            <a:r>
              <a:rPr lang="en-US" altLang="zh-CN" b="1" kern="100" dirty="0">
                <a:solidFill>
                  <a:schemeClr val="tx1"/>
                </a:solidFill>
                <a:ea typeface="黑体" panose="02010609060101010101" pitchFamily="49" charset="-122"/>
                <a:cs typeface="Times New Roman" panose="02020603050405020304" pitchFamily="18" charset="0"/>
              </a:rPr>
              <a:t>1</a:t>
            </a:r>
            <a:r>
              <a:rPr lang="zh-CN" altLang="en-US" b="1" kern="100" dirty="0">
                <a:solidFill>
                  <a:schemeClr val="tx1"/>
                </a:solidFill>
                <a:ea typeface="黑体" panose="02010609060101010101" pitchFamily="49" charset="-122"/>
                <a:cs typeface="Times New Roman" panose="02020603050405020304" pitchFamily="18" charset="0"/>
              </a:rPr>
              <a:t>　第一次世界大战的酝酿及影响</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4" name="副标题 3"/>
          <p:cNvSpPr>
            <a:spLocks noGrp="1"/>
          </p:cNvSpPr>
          <p:nvPr>
            <p:ph type="subTitle" idx="1"/>
          </p:nvPr>
        </p:nvSpPr>
        <p:spPr>
          <a:xfrm>
            <a:off x="415037" y="2320021"/>
            <a:ext cx="10692000" cy="1724383"/>
          </a:xfrm>
        </p:spPr>
        <p:txBody>
          <a:bodyPr/>
          <a:lstStyle/>
          <a:p>
            <a:pPr algn="just" hangingPunct="0">
              <a:lnSpc>
                <a:spcPct val="13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1.</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史料探究</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史料一</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下表是选自亨利</a:t>
            </a:r>
            <a:r>
              <a:rPr lang="en-US"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莫里斯的《殖民史》中的殖民地面积表。</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单位</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万平方千米</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p:txBody>
      </p:sp>
      <p:graphicFrame>
        <p:nvGraphicFramePr>
          <p:cNvPr id="5" name="表格 4"/>
          <p:cNvGraphicFramePr>
            <a:graphicFrameLocks noGrp="1"/>
          </p:cNvGraphicFramePr>
          <p:nvPr/>
        </p:nvGraphicFramePr>
        <p:xfrm>
          <a:off x="415037" y="4067200"/>
          <a:ext cx="10692000" cy="1981200"/>
        </p:xfrm>
        <a:graphic>
          <a:graphicData uri="http://schemas.openxmlformats.org/drawingml/2006/table">
            <a:tbl>
              <a:tblPr/>
              <a:tblGrid>
                <a:gridCol w="2673000">
                  <a:extLst>
                    <a:ext uri="{9D8B030D-6E8A-4147-A177-3AD203B41FA5}">
                      <a16:colId xmlns:a16="http://schemas.microsoft.com/office/drawing/2014/main" val="20000"/>
                    </a:ext>
                  </a:extLst>
                </a:gridCol>
                <a:gridCol w="2673000">
                  <a:extLst>
                    <a:ext uri="{9D8B030D-6E8A-4147-A177-3AD203B41FA5}">
                      <a16:colId xmlns:a16="http://schemas.microsoft.com/office/drawing/2014/main" val="20001"/>
                    </a:ext>
                  </a:extLst>
                </a:gridCol>
                <a:gridCol w="2673000">
                  <a:extLst>
                    <a:ext uri="{9D8B030D-6E8A-4147-A177-3AD203B41FA5}">
                      <a16:colId xmlns:a16="http://schemas.microsoft.com/office/drawing/2014/main" val="20002"/>
                    </a:ext>
                  </a:extLst>
                </a:gridCol>
                <a:gridCol w="2673000">
                  <a:extLst>
                    <a:ext uri="{9D8B030D-6E8A-4147-A177-3AD203B41FA5}">
                      <a16:colId xmlns:a16="http://schemas.microsoft.com/office/drawing/2014/main" val="20003"/>
                    </a:ext>
                  </a:extLst>
                </a:gridCol>
              </a:tblGrid>
              <a:tr h="270229">
                <a:tc>
                  <a:txBody>
                    <a:bodyPr/>
                    <a:lstStyle/>
                    <a:p>
                      <a:pPr algn="ctr" hangingPunct="0">
                        <a:lnSpc>
                          <a:spcPct val="13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年份</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3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英国</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3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法国</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3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德国</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242219">
                <a:tc>
                  <a:txBody>
                    <a:bodyPr/>
                    <a:lstStyle/>
                    <a:p>
                      <a:pPr algn="ctr" hangingPunct="0">
                        <a:lnSpc>
                          <a:spcPct val="13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1860</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3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250</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3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20</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3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23237">
                <a:tc>
                  <a:txBody>
                    <a:bodyPr/>
                    <a:lstStyle/>
                    <a:p>
                      <a:pPr algn="ctr" hangingPunct="0">
                        <a:lnSpc>
                          <a:spcPct val="13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1880</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年</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3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770</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3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70</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3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76263">
                <a:tc>
                  <a:txBody>
                    <a:bodyPr/>
                    <a:lstStyle/>
                    <a:p>
                      <a:pPr algn="ctr" hangingPunct="0">
                        <a:lnSpc>
                          <a:spcPct val="13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1899</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年</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3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930</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3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370</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3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100</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128400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结合史料一表格中的数据和所学知识，说明第一次世界大战爆发的必然性。</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2004332"/>
            <a:ext cx="10692000" cy="3323987"/>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从纵向上看，向帝国主义过渡时期</a:t>
            </a:r>
            <a:r>
              <a:rPr lang="zh-CN" altLang="en-US" b="1" kern="100" dirty="0">
                <a:solidFill>
                  <a:schemeClr val="tx1"/>
                </a:solidFill>
                <a:ea typeface="华文楷体" panose="02010600040101010101" pitchFamily="2" charset="-122"/>
                <a:cs typeface="Times New Roman" panose="02020603050405020304" pitchFamily="18" charset="0"/>
              </a:rPr>
              <a:t>的</a:t>
            </a:r>
            <a:r>
              <a:rPr lang="zh-CN" altLang="zh-CN" b="1" kern="100" dirty="0">
                <a:solidFill>
                  <a:schemeClr val="tx1"/>
                </a:solidFill>
                <a:ea typeface="华文楷体" panose="02010600040101010101" pitchFamily="2" charset="-122"/>
                <a:cs typeface="Times New Roman" panose="02020603050405020304" pitchFamily="18" charset="0"/>
              </a:rPr>
              <a:t>列强的殖民政策加强，侵占的殖民地大幅增加；从横向上看，英国占领的殖民地最多，德国占领的殖民地相对较少。随着第二次工业革命的开展，英国的经济实力相对衰落，德国</a:t>
            </a:r>
            <a:r>
              <a:rPr lang="zh-CN" altLang="en-US" b="1" kern="100" dirty="0">
                <a:solidFill>
                  <a:schemeClr val="tx1"/>
                </a:solidFill>
                <a:ea typeface="华文楷体" panose="02010600040101010101" pitchFamily="2" charset="-122"/>
                <a:cs typeface="Times New Roman" panose="02020603050405020304" pitchFamily="18" charset="0"/>
              </a:rPr>
              <a:t>经济</a:t>
            </a:r>
            <a:r>
              <a:rPr lang="zh-CN" altLang="zh-CN" b="1" kern="100" dirty="0">
                <a:solidFill>
                  <a:schemeClr val="tx1"/>
                </a:solidFill>
                <a:ea typeface="华文楷体" panose="02010600040101010101" pitchFamily="2" charset="-122"/>
                <a:cs typeface="Times New Roman" panose="02020603050405020304" pitchFamily="18" charset="0"/>
              </a:rPr>
              <a:t>则发展迅速，帝国主义</a:t>
            </a:r>
            <a:r>
              <a:rPr lang="zh-CN" altLang="en-US" b="1" kern="100" dirty="0">
                <a:solidFill>
                  <a:schemeClr val="tx1"/>
                </a:solidFill>
                <a:ea typeface="华文楷体" panose="02010600040101010101" pitchFamily="2" charset="-122"/>
                <a:cs typeface="Times New Roman" panose="02020603050405020304" pitchFamily="18" charset="0"/>
              </a:rPr>
              <a:t>国家</a:t>
            </a:r>
            <a:r>
              <a:rPr lang="zh-CN" altLang="zh-CN" b="1" kern="100" dirty="0">
                <a:solidFill>
                  <a:schemeClr val="tx1"/>
                </a:solidFill>
                <a:ea typeface="华文楷体" panose="02010600040101010101" pitchFamily="2" charset="-122"/>
                <a:cs typeface="Times New Roman" panose="02020603050405020304" pitchFamily="18" charset="0"/>
              </a:rPr>
              <a:t>之间政治经济发展的不平衡性必然会导致</a:t>
            </a:r>
            <a:r>
              <a:rPr lang="zh-CN" altLang="en-US" b="1" kern="100" dirty="0">
                <a:solidFill>
                  <a:schemeClr val="tx1"/>
                </a:solidFill>
                <a:ea typeface="华文楷体" panose="02010600040101010101" pitchFamily="2" charset="-122"/>
                <a:cs typeface="Times New Roman" panose="02020603050405020304" pitchFamily="18" charset="0"/>
              </a:rPr>
              <a:t>矛盾何</a:t>
            </a:r>
            <a:r>
              <a:rPr lang="zh-CN" altLang="zh-CN" b="1" kern="100" dirty="0">
                <a:solidFill>
                  <a:schemeClr val="tx1"/>
                </a:solidFill>
                <a:ea typeface="华文楷体" panose="02010600040101010101" pitchFamily="2" charset="-122"/>
                <a:cs typeface="Times New Roman" panose="02020603050405020304" pitchFamily="18" charset="0"/>
              </a:rPr>
              <a:t>战争的爆发。</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322955"/>
          </a:xfrm>
        </p:spPr>
        <p:txBody>
          <a:bodyPr/>
          <a:lstStyle/>
          <a:p>
            <a:pPr indent="838835" algn="just" hangingPunct="0">
              <a:lnSpc>
                <a:spcPct val="15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在第一次世界大战期间，俄国建立起世界上第一个社会主义国家，在列宁和斯大林的领导下，进行了社会主义的探索和实践取得重大成就。</a:t>
            </a:r>
            <a:r>
              <a:rPr lang="zh-CN" altLang="en-US" kern="100" dirty="0">
                <a:latin typeface="Times New Roman" panose="02020603050405020304" pitchFamily="18" charset="0"/>
                <a:cs typeface="Times New Roman" panose="02020603050405020304" pitchFamily="18" charset="0"/>
              </a:rPr>
              <a:t>两次世界大战之间</a:t>
            </a:r>
            <a:r>
              <a:rPr lang="zh-CN" altLang="zh-CN" kern="100" dirty="0">
                <a:latin typeface="Times New Roman" panose="02020603050405020304" pitchFamily="18" charset="0"/>
                <a:cs typeface="Times New Roman" panose="02020603050405020304" pitchFamily="18" charset="0"/>
              </a:rPr>
              <a:t>，亚非拉国家和地区掀起民族民主运动的新高潮，虽然它们大多以失败告终，但沉重打击了帝国主义和殖民主义，加速了资本主义世界殖民体系的崩溃。</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a:xfrm>
            <a:off x="415037" y="755811"/>
            <a:ext cx="10692000" cy="5193025"/>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史料二</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在面对这场战争的打法及其带来的血腥残杀时，</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诸如光荣</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荣誉</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勇敢或神圣之类的词汇变成了亵渎之词</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。美国作家海明威写</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道</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，事实上，第一次世界大战的许多幸存者的余生一直为属于</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迷惘的一代</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的感觉所困扰。</a:t>
            </a:r>
            <a:r>
              <a:rPr lang="zh-CN"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战争</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在之后的数十年里改变了整个世界的政治图景</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要</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创造安全的世界</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和</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结束所有战争</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的和约，留下的遗产是失望和怨恨。</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a:t>
            </a: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美</a:t>
            </a: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丹尼斯</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谢尔曼等《全球视野下的西方文明史</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从古代城邦到现代都市》</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1930337"/>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根据史料二并结合所学知识，说明第一次世界大战的幸存者为何</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为属于</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迷惘的一代</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的感觉所困扰</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，指出第一次世界大战是如何</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改变了整个世界的政治图景</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的。</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2664023"/>
            <a:ext cx="10692000" cy="2031325"/>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原因</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他们受国家舆论鼓动，怀着理想奔赴战场，在目睹第一次世界大战的</a:t>
            </a:r>
            <a:r>
              <a:rPr lang="zh-CN" altLang="en-US" b="1" kern="100" dirty="0">
                <a:solidFill>
                  <a:schemeClr val="tx1"/>
                </a:solidFill>
                <a:ea typeface="华文楷体" panose="02010600040101010101" pitchFamily="2" charset="-122"/>
                <a:cs typeface="Times New Roman" panose="02020603050405020304" pitchFamily="18" charset="0"/>
              </a:rPr>
              <a:t>惨烈战斗</a:t>
            </a:r>
            <a:r>
              <a:rPr lang="zh-CN" altLang="zh-CN" b="1" kern="100" dirty="0">
                <a:solidFill>
                  <a:schemeClr val="tx1"/>
                </a:solidFill>
                <a:ea typeface="华文楷体" panose="02010600040101010101" pitchFamily="2" charset="-122"/>
                <a:cs typeface="Times New Roman" panose="02020603050405020304" pitchFamily="18" charset="0"/>
              </a:rPr>
              <a:t>后，深感被</a:t>
            </a:r>
            <a:r>
              <a:rPr lang="en-US"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光荣</a:t>
            </a:r>
            <a:r>
              <a:rPr lang="en-US"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荣誉</a:t>
            </a:r>
            <a:r>
              <a:rPr lang="en-US"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勇敢</a:t>
            </a:r>
            <a:r>
              <a:rPr lang="en-US"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等口号欺骗，因而对社会和人生感到迷惘</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彷徨</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失落。</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323987"/>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改变</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战争削弱了欧洲的力量，从根本上动摇了欧洲的世界优势地位；战争削弱了帝国主义和殖民主义的力量，进一步促进了殖民地半殖民地国家的民族觉醒，</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推动了</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亚非拉地区民族</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民主</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运动兴起；俄国建立了</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世界上</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第一个社会主义国家；战后形成了凡尔赛—华盛顿体系，开始改变以欧洲为中心的国际格局。</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5684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2.</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史论拓展</a:t>
            </a:r>
            <a:r>
              <a:rPr lang="en-US" altLang="zh-CN" kern="100" dirty="0">
                <a:latin typeface="Times New Roman" panose="02020603050405020304" pitchFamily="18" charset="0"/>
                <a:ea typeface="黑体" panose="02010609060101010101" pitchFamily="49" charset="-122"/>
                <a:cs typeface="Courier New" panose="02070309020205020404" pitchFamily="49"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第一次世界大战的影响</a:t>
            </a:r>
            <a:endParaRPr lang="zh-CN" altLang="zh-CN" sz="1050" kern="100" dirty="0">
              <a:latin typeface="宋体" panose="02010600030101010101" pitchFamily="2" charset="-122"/>
              <a:cs typeface="Courier New" panose="02070309020205020404" pitchFamily="49"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642889900"/>
              </p:ext>
            </p:extLst>
          </p:nvPr>
        </p:nvGraphicFramePr>
        <p:xfrm>
          <a:off x="415037" y="1547899"/>
          <a:ext cx="10692000" cy="3748309"/>
        </p:xfrm>
        <a:graphic>
          <a:graphicData uri="http://schemas.openxmlformats.org/drawingml/2006/table">
            <a:tbl>
              <a:tblPr/>
              <a:tblGrid>
                <a:gridCol w="1925620">
                  <a:extLst>
                    <a:ext uri="{9D8B030D-6E8A-4147-A177-3AD203B41FA5}">
                      <a16:colId xmlns:a16="http://schemas.microsoft.com/office/drawing/2014/main" val="20000"/>
                    </a:ext>
                  </a:extLst>
                </a:gridCol>
                <a:gridCol w="8766380">
                  <a:extLst>
                    <a:ext uri="{9D8B030D-6E8A-4147-A177-3AD203B41FA5}">
                      <a16:colId xmlns:a16="http://schemas.microsoft.com/office/drawing/2014/main" val="20001"/>
                    </a:ext>
                  </a:extLst>
                </a:gridCol>
              </a:tblGrid>
              <a:tr h="2560177">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对欧洲造成沉重的打击</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①</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经济上</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工业遭到严重破坏，欧洲的世界财政金融地位下降，对世界经济的控制力不断减弱</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②</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政治上</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给欧洲带来政治危机；十月革命极大激励了欧洲各国无产阶级革命运动</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88132">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催生出一个</a:t>
                      </a:r>
                      <a:r>
                        <a:rPr lang="en-US" sz="2800" b="1" kern="10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新世界</a:t>
                      </a:r>
                      <a:r>
                        <a:rPr lang="en-US" sz="2800" b="1" kern="100">
                          <a:effectLst/>
                          <a:latin typeface="宋体" panose="02010600030101010101" pitchFamily="2" charset="-122"/>
                          <a:ea typeface="宋体" panose="02010600030101010101" pitchFamily="2" charset="-122"/>
                          <a:cs typeface="Times New Roman" panose="02020603050405020304" pitchFamily="18" charset="0"/>
                        </a:rPr>
                        <a:t>”</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美</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日等国乘机迅速崛起；被压迫</a:t>
                      </a:r>
                      <a:r>
                        <a:rPr lang="zh-CN" altLang="en-US" sz="2800" b="1" kern="100" dirty="0">
                          <a:effectLst/>
                          <a:latin typeface="Times New Roman" panose="02020603050405020304" pitchFamily="18" charset="0"/>
                          <a:ea typeface="宋体" panose="02010600030101010101" pitchFamily="2" charset="-122"/>
                          <a:cs typeface="Times New Roman" panose="02020603050405020304" pitchFamily="18" charset="0"/>
                        </a:rPr>
                        <a:t>地区民众</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觉醒，掀起了民族民主运动新高潮，冲击了世界殖民体系</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3875573493"/>
              </p:ext>
            </p:extLst>
          </p:nvPr>
        </p:nvGraphicFramePr>
        <p:xfrm>
          <a:off x="415037" y="791815"/>
          <a:ext cx="10692000" cy="3996444"/>
        </p:xfrm>
        <a:graphic>
          <a:graphicData uri="http://schemas.openxmlformats.org/drawingml/2006/table">
            <a:tbl>
              <a:tblPr/>
              <a:tblGrid>
                <a:gridCol w="2141644">
                  <a:extLst>
                    <a:ext uri="{9D8B030D-6E8A-4147-A177-3AD203B41FA5}">
                      <a16:colId xmlns:a16="http://schemas.microsoft.com/office/drawing/2014/main" val="20000"/>
                    </a:ext>
                  </a:extLst>
                </a:gridCol>
                <a:gridCol w="8550356">
                  <a:extLst>
                    <a:ext uri="{9D8B030D-6E8A-4147-A177-3AD203B41FA5}">
                      <a16:colId xmlns:a16="http://schemas.microsoft.com/office/drawing/2014/main" val="20001"/>
                    </a:ext>
                  </a:extLst>
                </a:gridCol>
              </a:tblGrid>
              <a:tr h="3996444">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给人类社会提供了进步的契机</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4053" marR="440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①</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新技术发展的催化剂</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新的发明创造不断涌现，促进社会发展</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②</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妇女地位得到提高</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妇女活动范围扩大，社会作用增强</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③</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政府机构职能改变</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政府对经济的干预职能加强</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④</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人们思想观念变化</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和平主义</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社会主义思潮盛行</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4053" marR="440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633593"/>
          </a:xfrm>
        </p:spPr>
        <p:txBody>
          <a:bodyPr/>
          <a:lstStyle/>
          <a:p>
            <a:pPr algn="just" hangingPunct="0">
              <a:lnSpc>
                <a:spcPct val="130000"/>
              </a:lnSpc>
              <a:spcAft>
                <a:spcPts val="0"/>
              </a:spcAft>
              <a:tabLst>
                <a:tab pos="5918200"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3.</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迁移运用</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5918200"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下图可以用来解释</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5918200" algn="l"/>
              </a:tabLst>
            </a:pPr>
            <a:endParaRPr lang="en-US" altLang="zh-CN" kern="100" dirty="0">
              <a:latin typeface="Times New Roman" panose="02020603050405020304" pitchFamily="18" charset="0"/>
              <a:cs typeface="Courier New" panose="02070309020205020404" pitchFamily="49" charset="0"/>
            </a:endParaRPr>
          </a:p>
          <a:p>
            <a:pPr algn="just" hangingPunct="0">
              <a:lnSpc>
                <a:spcPct val="130000"/>
              </a:lnSpc>
              <a:spcAft>
                <a:spcPts val="0"/>
              </a:spcAft>
              <a:tabLst>
                <a:tab pos="5918200" algn="l"/>
              </a:tabLst>
            </a:pPr>
            <a:endParaRPr lang="en-US" altLang="zh-CN" kern="100" dirty="0">
              <a:latin typeface="Times New Roman" panose="02020603050405020304" pitchFamily="18" charset="0"/>
              <a:cs typeface="Courier New" panose="02070309020205020404" pitchFamily="49" charset="0"/>
            </a:endParaRPr>
          </a:p>
          <a:p>
            <a:pPr algn="just" hangingPunct="0">
              <a:lnSpc>
                <a:spcPct val="130000"/>
              </a:lnSpc>
              <a:spcAft>
                <a:spcPts val="0"/>
              </a:spcAft>
              <a:tabLst>
                <a:tab pos="5918200" algn="l"/>
              </a:tabLst>
            </a:pPr>
            <a:endParaRPr lang="en-US" altLang="zh-CN" kern="100" dirty="0">
              <a:latin typeface="Times New Roman" panose="02020603050405020304" pitchFamily="18" charset="0"/>
              <a:cs typeface="Courier New" panose="02070309020205020404" pitchFamily="49" charset="0"/>
            </a:endParaRPr>
          </a:p>
          <a:p>
            <a:pPr algn="just" hangingPunct="0">
              <a:lnSpc>
                <a:spcPct val="130000"/>
              </a:lnSpc>
              <a:spcAft>
                <a:spcPts val="0"/>
              </a:spcAft>
              <a:tabLst>
                <a:tab pos="5918200" algn="l"/>
              </a:tabLst>
            </a:pPr>
            <a:endParaRPr lang="en-US" altLang="zh-CN" kern="100" dirty="0">
              <a:latin typeface="Times New Roman" panose="02020603050405020304" pitchFamily="18" charset="0"/>
              <a:cs typeface="Courier New" panose="02070309020205020404" pitchFamily="49" charset="0"/>
            </a:endParaRPr>
          </a:p>
          <a:p>
            <a:pPr algn="just" hangingPunct="0">
              <a:lnSpc>
                <a:spcPct val="130000"/>
              </a:lnSpc>
              <a:spcAft>
                <a:spcPts val="0"/>
              </a:spcAft>
              <a:tabLst>
                <a:tab pos="5918200" algn="l"/>
              </a:tabLst>
            </a:pPr>
            <a:endParaRPr lang="en-US" altLang="zh-CN" kern="100" dirty="0">
              <a:latin typeface="Times New Roman" panose="02020603050405020304" pitchFamily="18" charset="0"/>
              <a:cs typeface="Courier New" panose="02070309020205020404" pitchFamily="49" charset="0"/>
            </a:endParaRPr>
          </a:p>
          <a:p>
            <a:pPr algn="just" hangingPunct="0">
              <a:lnSpc>
                <a:spcPct val="130000"/>
              </a:lnSpc>
              <a:spcAft>
                <a:spcPts val="0"/>
              </a:spcAft>
              <a:tabLst>
                <a:tab pos="5918200" algn="l"/>
              </a:tabLst>
            </a:pPr>
            <a:endParaRPr lang="en-US" altLang="zh-CN" kern="100" dirty="0">
              <a:latin typeface="Times New Roman" panose="02020603050405020304" pitchFamily="18" charset="0"/>
              <a:cs typeface="Courier New" panose="02070309020205020404" pitchFamily="49" charset="0"/>
            </a:endParaRPr>
          </a:p>
          <a:p>
            <a:pPr algn="just" hangingPunct="0">
              <a:lnSpc>
                <a:spcPct val="130000"/>
              </a:lnSpc>
              <a:spcAft>
                <a:spcPts val="0"/>
              </a:spcAft>
              <a:tabLst>
                <a:tab pos="5918200"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．第一次世界大战爆发的根源</a:t>
            </a:r>
            <a:r>
              <a:rPr lang="en-US"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a:t>
            </a:r>
            <a:r>
              <a:rPr lang="zh-CN" altLang="en-US" kern="100" dirty="0">
                <a:latin typeface="Times New Roman" panose="02020603050405020304" pitchFamily="18" charset="0"/>
                <a:cs typeface="Times New Roman" panose="02020603050405020304" pitchFamily="18" charset="0"/>
              </a:rPr>
              <a:t>三</a:t>
            </a:r>
            <a:r>
              <a:rPr lang="zh-CN" altLang="zh-CN" kern="100" dirty="0">
                <a:latin typeface="Times New Roman" panose="02020603050405020304" pitchFamily="18" charset="0"/>
                <a:cs typeface="Times New Roman" panose="02020603050405020304" pitchFamily="18" charset="0"/>
              </a:rPr>
              <a:t>国经济结构变动的表现</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5918200"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．民族</a:t>
            </a:r>
            <a:r>
              <a:rPr lang="zh-CN" altLang="en-US" kern="100" dirty="0">
                <a:latin typeface="Times New Roman" panose="02020603050405020304" pitchFamily="18" charset="0"/>
                <a:cs typeface="Times New Roman" panose="02020603050405020304" pitchFamily="18" charset="0"/>
              </a:rPr>
              <a:t>民主</a:t>
            </a:r>
            <a:r>
              <a:rPr lang="zh-CN" altLang="zh-CN" kern="100" dirty="0">
                <a:latin typeface="Times New Roman" panose="02020603050405020304" pitchFamily="18" charset="0"/>
                <a:cs typeface="Times New Roman" panose="02020603050405020304" pitchFamily="18" charset="0"/>
              </a:rPr>
              <a:t>运动高涨的原因</a:t>
            </a:r>
            <a:r>
              <a:rPr lang="en-US"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．世界殖民体系形成</a:t>
            </a:r>
            <a:endParaRPr lang="zh-CN" altLang="zh-CN" sz="1050" kern="100" dirty="0">
              <a:latin typeface="宋体" panose="02010600030101010101" pitchFamily="2" charset="-122"/>
              <a:cs typeface="Courier New" panose="02070309020205020404" pitchFamily="49" charset="0"/>
            </a:endParaRPr>
          </a:p>
        </p:txBody>
      </p:sp>
      <p:pic>
        <p:nvPicPr>
          <p:cNvPr id="12290" name="Picture 2" descr="2025LS7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13065" y="2015951"/>
            <a:ext cx="4206835" cy="3139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324433" y="5256311"/>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pic>
        <p:nvPicPr>
          <p:cNvPr id="4" name="图片 3">
            <a:extLst>
              <a:ext uri="{FF2B5EF4-FFF2-40B4-BE49-F238E27FC236}">
                <a16:creationId xmlns:a16="http://schemas.microsoft.com/office/drawing/2014/main" id="{819B4140-C0D4-5B32-3CA0-0A869E58C0F5}"/>
              </a:ext>
            </a:extLst>
          </p:cNvPr>
          <p:cNvPicPr>
            <a:picLocks noChangeAspect="1"/>
          </p:cNvPicPr>
          <p:nvPr/>
        </p:nvPicPr>
        <p:blipFill>
          <a:blip r:embed="rId3"/>
          <a:stretch>
            <a:fillRect/>
          </a:stretch>
        </p:blipFill>
        <p:spPr>
          <a:xfrm>
            <a:off x="318898" y="2015951"/>
            <a:ext cx="5174899" cy="313990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62979"/>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根据材料可知，英</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法</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德三国工业生产在世界的比重由高到低依次是德</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英</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法，三国殖民地面积由大到小依次为英</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法</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德，这说明第一次世界大战前，欧洲三国经济政治发展不平衡，可以解释第一次世界大战爆发的根源，故选</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从</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材料只能看出三国工业生产在世界中的比重，并不能说明其经济结构的变动，排除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项；材料中的三个国家不属于殖民地或者半殖民地国家，所以无法得出民族</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民主</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运动的相关信息，排除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19</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世纪末</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世纪初，资本主义世界殖民体系形成，排除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70318"/>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(2)1917</a:t>
            </a:r>
            <a:r>
              <a:rPr lang="zh-CN" altLang="zh-CN" kern="100" dirty="0">
                <a:latin typeface="Times New Roman" panose="02020603050405020304" pitchFamily="18" charset="0"/>
                <a:cs typeface="Times New Roman" panose="02020603050405020304" pitchFamily="18" charset="0"/>
              </a:rPr>
              <a:t>年，中国用</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以工代兵</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的形式站在协约国一方参加第一次世界大战。中国参战的意图在于</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．学习西方建设民族民主国家</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．实现中华民国主权的真正统一</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．参加国际联盟维护国家利益</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．战后收回日本攫取的山东主权</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288429" y="4079798"/>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70318"/>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根据所学知识可知，第一次世界大战期间，日本以对德作战为由，强占山东，攫取中国主权，为了抵抗日本对中国的侵略，希望战后能够收回山东主权，北洋政府决定参战，故选</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项；学习西方建设民族民主国家与材料主旨不符，排除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项；中华民国的真正统一是指国家政权统一，针对的是国内政治，排除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项；国际联盟成立于</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1920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年，与材料时间不符，排除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2275" y="431775"/>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a:t>
            </a:r>
            <a:r>
              <a:rPr lang="en-US" altLang="zh-CN" b="1" kern="100" dirty="0">
                <a:solidFill>
                  <a:schemeClr val="tx1"/>
                </a:solidFill>
                <a:ea typeface="黑体" panose="02010609060101010101" pitchFamily="49" charset="-122"/>
                <a:cs typeface="Times New Roman" panose="02020603050405020304" pitchFamily="18" charset="0"/>
              </a:rPr>
              <a:t>2</a:t>
            </a:r>
            <a:r>
              <a:rPr lang="zh-CN" altLang="en-US" b="1" kern="100" dirty="0">
                <a:solidFill>
                  <a:schemeClr val="tx1"/>
                </a:solidFill>
                <a:ea typeface="黑体" panose="02010609060101010101" pitchFamily="49" charset="-122"/>
                <a:cs typeface="Times New Roman" panose="02020603050405020304" pitchFamily="18" charset="0"/>
              </a:rPr>
              <a:t>　第一次世界大战后的国际秩序</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4" name="副标题 3"/>
          <p:cNvSpPr>
            <a:spLocks noGrp="1"/>
          </p:cNvSpPr>
          <p:nvPr>
            <p:ph type="subTitle" idx="1"/>
          </p:nvPr>
        </p:nvSpPr>
        <p:spPr>
          <a:xfrm>
            <a:off x="415037" y="1104352"/>
            <a:ext cx="10692000" cy="5193025"/>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1.</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史料探究</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第一次世界大战结束后不久，传统欧洲中心之外的两个侧翼新兴大国就提出了重塑世界秩序的方案。</a:t>
            </a:r>
            <a:endParaRPr lang="zh-CN" altLang="zh-CN" sz="1050" kern="100" dirty="0">
              <a:latin typeface="宋体" panose="02010600030101010101" pitchFamily="2" charset="-122"/>
              <a:cs typeface="Courier New" panose="02070309020205020404" pitchFamily="49" charset="0"/>
            </a:endParaRPr>
          </a:p>
          <a:p>
            <a:pPr indent="718820"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一个是列宁所倡导的不同社会制度国家间的和平共处政策</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十月革命后，出于对新政权的巩固以及打破已经形成的外交上孤立的被动局面，苏维埃政府提出并奉行其富有创见的和平共处政策，明</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确提出苏俄希望同各国人民和平共处。这代表了一种新的国际关系规范准则，为争取战后世界秩序重建以及和平与发展道路指明了方向。</a:t>
            </a:r>
            <a:endParaRPr lang="zh-CN" altLang="zh-CN" sz="1050" kern="100" spc="-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7196" y="539787"/>
            <a:ext cx="2428875" cy="65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副标题 1"/>
          <p:cNvSpPr>
            <a:spLocks noGrp="1"/>
          </p:cNvSpPr>
          <p:nvPr>
            <p:ph type="subTitle" idx="1"/>
          </p:nvPr>
        </p:nvSpPr>
        <p:spPr>
          <a:xfrm>
            <a:off x="415037" y="1212364"/>
            <a:ext cx="10692000" cy="2677656"/>
          </a:xfrm>
        </p:spPr>
        <p:txBody>
          <a:bodyPr/>
          <a:lstStyle/>
          <a:p>
            <a:pPr indent="838835" algn="just" hangingPunct="0">
              <a:lnSpc>
                <a:spcPct val="150000"/>
              </a:lnSpc>
              <a:spcAft>
                <a:spcPts val="0"/>
              </a:spcAft>
              <a:tabLst>
                <a:tab pos="4770755" algn="l"/>
              </a:tabLst>
            </a:pPr>
            <a:r>
              <a:rPr lang="zh-CN" altLang="zh-CN" kern="100">
                <a:latin typeface="Times New Roman" panose="02020603050405020304" pitchFamily="18" charset="0"/>
                <a:cs typeface="Times New Roman" panose="02020603050405020304" pitchFamily="18" charset="0"/>
              </a:rPr>
              <a:t>通过了解两次世界大战，理解</a:t>
            </a:r>
            <a:r>
              <a:rPr lang="en-US" altLang="zh-CN" kern="100">
                <a:latin typeface="Times New Roman" panose="02020603050405020304" pitchFamily="18" charset="0"/>
                <a:cs typeface="Courier New" panose="02070309020205020404" pitchFamily="49" charset="0"/>
              </a:rPr>
              <a:t>20</a:t>
            </a:r>
            <a:r>
              <a:rPr lang="zh-CN" altLang="zh-CN" kern="100">
                <a:latin typeface="Times New Roman" panose="02020603050405020304" pitchFamily="18" charset="0"/>
                <a:cs typeface="Times New Roman" panose="02020603050405020304" pitchFamily="18" charset="0"/>
              </a:rPr>
              <a:t>世纪上半期国际秩序的变动；了解列宁领导的十月革命爆发的原因</a:t>
            </a:r>
            <a:r>
              <a:rPr lang="zh-CN" altLang="zh-CN" kern="100">
                <a:latin typeface="宋体" panose="02010600030101010101" pitchFamily="2" charset="-122"/>
                <a:cs typeface="Times New Roman" panose="02020603050405020304" pitchFamily="18" charset="0"/>
              </a:rPr>
              <a:t>、</a:t>
            </a:r>
            <a:r>
              <a:rPr lang="zh-CN" altLang="zh-CN" kern="100">
                <a:latin typeface="Times New Roman" panose="02020603050405020304" pitchFamily="18" charset="0"/>
                <a:cs typeface="Times New Roman" panose="02020603050405020304" pitchFamily="18" charset="0"/>
              </a:rPr>
              <a:t>过程，理解十月革命的世界历史意义；理解两次世界大战之间亚非拉民族民主运动对国际秩序的影响。</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4546694"/>
          </a:xfrm>
        </p:spPr>
        <p:txBody>
          <a:bodyPr/>
          <a:lstStyle/>
          <a:p>
            <a:pPr indent="718820"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另一个就是威尔逊为抵消苏俄影响而提出的以国际联盟取代均势外交的构想</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我们应以资本供给全世界，而谁以资本供给全世界谁就应当管理它。</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威尔逊认为</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美国政府认为它有权利参加关于这些租让权的地位的任何讨论，不仅由于美国公民现有既得利益，而且还因为，公平地对待这些租让权对美国政府所关心的一般原则的开始运用是必要的。</a:t>
            </a:r>
            <a:r>
              <a:rPr lang="zh-CN" altLang="zh-CN" kern="100" dirty="0">
                <a:latin typeface="宋体" panose="02010600030101010101" pitchFamily="2" charset="-122"/>
                <a:cs typeface="Times New Roman" panose="02020603050405020304" pitchFamily="18" charset="0"/>
              </a:rPr>
              <a:t>”</a:t>
            </a:r>
            <a:endParaRPr lang="en-US" altLang="zh-CN" kern="100" dirty="0">
              <a:latin typeface="宋体" panose="02010600030101010101" pitchFamily="2" charset="-122"/>
              <a:cs typeface="Times New Roman" panose="02020603050405020304" pitchFamily="18" charset="0"/>
            </a:endParaRPr>
          </a:p>
          <a:p>
            <a:pPr algn="just" hangingPunct="0">
              <a:lnSpc>
                <a:spcPct val="150000"/>
              </a:lnSpc>
              <a:spcAft>
                <a:spcPts val="0"/>
              </a:spcAft>
              <a:tabLst>
                <a:tab pos="4770755" algn="l"/>
              </a:tabLst>
            </a:pPr>
            <a:r>
              <a:rPr lang="en-US" altLang="zh-CN" kern="100" spc="-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spc="-100" dirty="0">
                <a:latin typeface="Times New Roman" panose="02020603050405020304" pitchFamily="18" charset="0"/>
                <a:ea typeface="华文仿宋" panose="02010600040101010101" pitchFamily="2" charset="-122"/>
                <a:cs typeface="Times New Roman" panose="02020603050405020304" pitchFamily="18" charset="0"/>
              </a:rPr>
              <a:t>摘编自刘波《凡尔赛体系未能维护一战后世界和平的原因探析》</a:t>
            </a:r>
            <a:endParaRPr lang="zh-CN" altLang="zh-CN" sz="1050" kern="100" spc="-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1712520"/>
          </a:xfrm>
        </p:spPr>
        <p:txBody>
          <a:bodyPr/>
          <a:lstStyle/>
          <a:p>
            <a:pPr algn="just" hangingPunct="0">
              <a:lnSpc>
                <a:spcPct val="13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根据史料并结合所学知识，选择一个合适的角度，以</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第一次世界大战后新秩序的构想与实践</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为题写一则历史短文。</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要求</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主题鲜明，表述成文，史论结合，逻辑严密</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2411995"/>
            <a:ext cx="10692000" cy="3404843"/>
          </a:xfrm>
          <a:prstGeom prst="rect">
            <a:avLst/>
          </a:prstGeom>
        </p:spPr>
        <p:txBody>
          <a:bodyPr wrap="square">
            <a:spAutoFit/>
          </a:bodyPr>
          <a:lstStyle/>
          <a:p>
            <a:pPr algn="just" hangingPunct="0">
              <a:lnSpc>
                <a:spcPct val="13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示例</a:t>
            </a:r>
            <a:endParaRPr lang="zh-CN" altLang="zh-CN" sz="1050" kern="100" dirty="0">
              <a:solidFill>
                <a:schemeClr val="tx1"/>
              </a:solidFill>
              <a:latin typeface="宋体" panose="02010600030101010101" pitchFamily="2" charset="-122"/>
              <a:cs typeface="Courier New" panose="02070309020205020404" pitchFamily="49" charset="0"/>
            </a:endParaRPr>
          </a:p>
          <a:p>
            <a:pPr indent="718820" algn="just" hangingPunct="0">
              <a:lnSpc>
                <a:spcPct val="130000"/>
              </a:lnSpc>
              <a:spcAft>
                <a:spcPts val="0"/>
              </a:spcAft>
              <a:tabLst>
                <a:tab pos="4770755" algn="l"/>
              </a:tabLst>
            </a:pPr>
            <a:r>
              <a:rPr lang="zh-CN" altLang="zh-CN" b="1" kern="100" dirty="0">
                <a:solidFill>
                  <a:schemeClr val="tx1"/>
                </a:solidFill>
                <a:ea typeface="华文楷体" panose="02010600040101010101" pitchFamily="2" charset="-122"/>
                <a:cs typeface="Times New Roman" panose="02020603050405020304" pitchFamily="18" charset="0"/>
              </a:rPr>
              <a:t>第一次世界大战后新秩序的构想与实践</a:t>
            </a:r>
            <a:endParaRPr lang="zh-CN" altLang="zh-CN" sz="1050" kern="100" dirty="0">
              <a:solidFill>
                <a:schemeClr val="tx1"/>
              </a:solidFill>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zh-CN" altLang="zh-CN" b="1" kern="100" dirty="0">
                <a:solidFill>
                  <a:schemeClr val="tx1"/>
                </a:solidFill>
                <a:ea typeface="华文楷体" panose="02010600040101010101" pitchFamily="2" charset="-122"/>
                <a:cs typeface="Times New Roman" panose="02020603050405020304" pitchFamily="18" charset="0"/>
              </a:rPr>
              <a:t>第一次世界大战后</a:t>
            </a:r>
            <a:r>
              <a:rPr lang="zh-CN" altLang="en-US" b="1" kern="100" dirty="0">
                <a:solidFill>
                  <a:schemeClr val="tx1"/>
                </a:solidFill>
                <a:ea typeface="华文楷体" panose="0201060004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国际格局发生了变化</a:t>
            </a:r>
            <a:r>
              <a:rPr lang="zh-CN" altLang="en-US" b="1" kern="100" dirty="0">
                <a:solidFill>
                  <a:schemeClr val="tx1"/>
                </a:solidFill>
                <a:ea typeface="华文楷体" panose="0201060004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战争给人们带来了灾难，战后世界人民反对战争</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要求和平的运动高涨</a:t>
            </a:r>
            <a:r>
              <a:rPr lang="zh-CN" altLang="en-US" b="1" kern="100" dirty="0">
                <a:solidFill>
                  <a:schemeClr val="tx1"/>
                </a:solidFill>
                <a:ea typeface="华文楷体" panose="0201060004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十月革命后，苏俄建立了社会主义国家。在此基础上</a:t>
            </a:r>
            <a:r>
              <a:rPr lang="zh-CN" altLang="en-US" b="1" kern="100" dirty="0">
                <a:solidFill>
                  <a:schemeClr val="tx1"/>
                </a:solidFill>
                <a:ea typeface="华文楷体" panose="0201060004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各国提出了</a:t>
            </a:r>
            <a:r>
              <a:rPr lang="zh-CN" altLang="en-US" b="1" kern="100" dirty="0">
                <a:solidFill>
                  <a:schemeClr val="tx1"/>
                </a:solidFill>
                <a:ea typeface="华文楷体" panose="02010600040101010101" pitchFamily="2" charset="-122"/>
                <a:cs typeface="Times New Roman" panose="02020603050405020304" pitchFamily="18" charset="0"/>
              </a:rPr>
              <a:t>有关</a:t>
            </a:r>
            <a:r>
              <a:rPr lang="zh-CN" altLang="zh-CN" b="1" kern="100" dirty="0">
                <a:solidFill>
                  <a:schemeClr val="tx1"/>
                </a:solidFill>
                <a:ea typeface="华文楷体" panose="02010600040101010101" pitchFamily="2" charset="-122"/>
                <a:cs typeface="Times New Roman" panose="02020603050405020304" pitchFamily="18" charset="0"/>
              </a:rPr>
              <a:t>战后新秩序的构想。</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193025"/>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从和平</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共处</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和制度共存的角度，苏俄提出了战后各国合作共建国际新秩序的构想；从国家利益和世界霸权的角度，美国提出了攫取战后国际领导权的</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十四点原则</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；而英法则从各自外交利益出发谋划巴黎和会与战后秩序。</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第一次世界大战后建立的凡尔赛体系成为英法维护自己利益的工具，美苏被排斥在外，且体系内部战胜国与战败国</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战胜国之间的矛盾并未解决，正是这些相互交织的结构性缺陷导致战后国际体系未能维护第一次世界大战后的和平</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局势</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，最终走向瓦解。</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1961371"/>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通过战后美苏等国新秩序的构想与实践可知，只有加强国际协调</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完善全球治理体系，建设公平</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正义</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合作</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共赢的新型国际关系，才能真正构建人类命运共同体。</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616648"/>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2.</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史论拓展</a:t>
            </a:r>
            <a:r>
              <a:rPr lang="en-US" altLang="zh-CN" kern="100" dirty="0">
                <a:latin typeface="Times New Roman" panose="02020603050405020304" pitchFamily="18" charset="0"/>
                <a:ea typeface="黑体" panose="02010609060101010101" pitchFamily="49" charset="-122"/>
                <a:cs typeface="Courier New" panose="02070309020205020404" pitchFamily="49" charset="0"/>
              </a:rPr>
              <a:t>——</a:t>
            </a:r>
            <a:r>
              <a:rPr lang="zh-CN" altLang="en-US" kern="100" dirty="0">
                <a:latin typeface="Times New Roman" panose="02020603050405020304" pitchFamily="18" charset="0"/>
                <a:ea typeface="黑体" panose="02010609060101010101" pitchFamily="49" charset="-122"/>
                <a:cs typeface="Courier New" panose="02070309020205020404" pitchFamily="49" charset="0"/>
              </a:rPr>
              <a:t>对</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凡尔赛</a:t>
            </a:r>
            <a:r>
              <a:rPr lang="en-US" altLang="zh-CN" kern="100" dirty="0">
                <a:latin typeface="Times New Roman" panose="02020603050405020304" pitchFamily="18" charset="0"/>
                <a:ea typeface="黑体" panose="02010609060101010101" pitchFamily="49" charset="-122"/>
                <a:cs typeface="Courier New" panose="02070309020205020404" pitchFamily="49"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华盛顿体系的评价</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实质</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帝国主义国家按照现有的实力重新瓜分世界。</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进步性</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cs typeface="Times New Roman" panose="02020603050405020304" pitchFamily="18" charset="0"/>
              </a:rPr>
              <a:t>暂时调整了帝国主义国家在欧洲</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中东</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东亚和太平洋地区的关系，缓和了它们之间的矛盾，使世界走向相对稳定。</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改变了欧亚政治格局，促使</a:t>
            </a:r>
            <a:r>
              <a:rPr lang="en-US" altLang="zh-CN" kern="100" dirty="0">
                <a:latin typeface="Times New Roman" panose="02020603050405020304" pitchFamily="18" charset="0"/>
                <a:cs typeface="Courier New" panose="02070309020205020404" pitchFamily="49" charset="0"/>
              </a:rPr>
              <a:t>20</a:t>
            </a:r>
            <a:r>
              <a:rPr lang="zh-CN" altLang="zh-CN" kern="100" dirty="0">
                <a:latin typeface="Times New Roman" panose="02020603050405020304" pitchFamily="18" charset="0"/>
                <a:cs typeface="Times New Roman" panose="02020603050405020304" pitchFamily="18" charset="0"/>
              </a:rPr>
              <a:t>世纪</a:t>
            </a:r>
            <a:r>
              <a:rPr lang="en-US" altLang="zh-CN" kern="100" dirty="0">
                <a:latin typeface="Times New Roman" panose="02020603050405020304" pitchFamily="18" charset="0"/>
                <a:cs typeface="Courier New" panose="02070309020205020404" pitchFamily="49" charset="0"/>
              </a:rPr>
              <a:t>20</a:t>
            </a:r>
            <a:r>
              <a:rPr lang="zh-CN" altLang="zh-CN" kern="100" dirty="0">
                <a:latin typeface="Times New Roman" panose="02020603050405020304" pitchFamily="18" charset="0"/>
                <a:cs typeface="Times New Roman" panose="02020603050405020304" pitchFamily="18" charset="0"/>
              </a:rPr>
              <a:t>年代相对稳定的国际关系出现，有利于</a:t>
            </a:r>
            <a:r>
              <a:rPr lang="en-US" altLang="zh-CN" kern="100" dirty="0">
                <a:latin typeface="Times New Roman" panose="02020603050405020304" pitchFamily="18" charset="0"/>
                <a:cs typeface="Courier New" panose="02070309020205020404" pitchFamily="49" charset="0"/>
              </a:rPr>
              <a:t>20</a:t>
            </a:r>
            <a:r>
              <a:rPr lang="zh-CN" altLang="zh-CN" kern="100" dirty="0">
                <a:latin typeface="Times New Roman" panose="02020603050405020304" pitchFamily="18" charset="0"/>
                <a:cs typeface="Times New Roman" panose="02020603050405020304" pitchFamily="18" charset="0"/>
              </a:rPr>
              <a:t>世纪</a:t>
            </a:r>
            <a:r>
              <a:rPr lang="en-US" altLang="zh-CN" kern="100" dirty="0">
                <a:latin typeface="Times New Roman" panose="02020603050405020304" pitchFamily="18" charset="0"/>
                <a:cs typeface="Courier New" panose="02070309020205020404" pitchFamily="49" charset="0"/>
              </a:rPr>
              <a:t>20</a:t>
            </a:r>
            <a:r>
              <a:rPr lang="zh-CN" altLang="zh-CN" kern="100" dirty="0">
                <a:latin typeface="Times New Roman" panose="02020603050405020304" pitchFamily="18" charset="0"/>
                <a:cs typeface="Times New Roman" panose="02020603050405020304" pitchFamily="18" charset="0"/>
              </a:rPr>
              <a:t>年代资本主义经济的繁荣。</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1902059"/>
          </a:xfrm>
        </p:spPr>
        <p:txBody>
          <a:bodyPr/>
          <a:lstStyle/>
          <a:p>
            <a:r>
              <a:rPr lang="en-US" altLang="zh-CN" kern="100" dirty="0">
                <a:solidFill>
                  <a:prstClr val="black"/>
                </a:solidFill>
                <a:latin typeface="Times New Roman" panose="02020603050405020304" pitchFamily="18" charset="0"/>
                <a:cs typeface="Courier New" panose="02070309020205020404" pitchFamily="49" charset="0"/>
              </a:rPr>
              <a:t>(3)</a:t>
            </a:r>
            <a:r>
              <a:rPr lang="zh-CN" altLang="zh-CN" kern="100" dirty="0">
                <a:solidFill>
                  <a:prstClr val="black"/>
                </a:solidFill>
                <a:latin typeface="Times New Roman" panose="02020603050405020304" pitchFamily="18" charset="0"/>
                <a:cs typeface="Times New Roman" panose="02020603050405020304" pitchFamily="18" charset="0"/>
              </a:rPr>
              <a:t>局限性</a:t>
            </a:r>
            <a:r>
              <a:rPr lang="zh-CN" altLang="zh-CN" kern="100" dirty="0">
                <a:solidFill>
                  <a:prstClr val="black"/>
                </a:solidFill>
                <a:latin typeface="宋体" panose="02010600030101010101" pitchFamily="2" charset="-122"/>
                <a:cs typeface="Times New Roman" panose="02020603050405020304" pitchFamily="18" charset="0"/>
              </a:rPr>
              <a:t>：</a:t>
            </a:r>
            <a:r>
              <a:rPr lang="zh-CN" altLang="zh-CN" kern="100" dirty="0">
                <a:solidFill>
                  <a:prstClr val="black"/>
                </a:solidFill>
                <a:latin typeface="Times New Roman" panose="02020603050405020304" pitchFamily="18" charset="0"/>
                <a:cs typeface="Times New Roman" panose="02020603050405020304" pitchFamily="18" charset="0"/>
              </a:rPr>
              <a:t>它是建立在宰割战败国和殖民地半殖民地人民的基础之上的，具有反动性和非正义性，而且它自身隐藏着许多矛盾，随着资本主义政治经济不平衡的发展，</a:t>
            </a:r>
            <a:r>
              <a:rPr lang="zh-CN" altLang="en-US" kern="100" dirty="0">
                <a:solidFill>
                  <a:prstClr val="black"/>
                </a:solidFill>
                <a:latin typeface="Times New Roman" panose="02020603050405020304" pitchFamily="18" charset="0"/>
                <a:cs typeface="Times New Roman" panose="02020603050405020304" pitchFamily="18" charset="0"/>
              </a:rPr>
              <a:t>最终</a:t>
            </a:r>
            <a:r>
              <a:rPr lang="zh-CN" altLang="zh-CN" kern="100" dirty="0">
                <a:solidFill>
                  <a:prstClr val="black"/>
                </a:solidFill>
                <a:latin typeface="Times New Roman" panose="02020603050405020304" pitchFamily="18" charset="0"/>
                <a:cs typeface="Times New Roman" panose="02020603050405020304" pitchFamily="18" charset="0"/>
              </a:rPr>
              <a:t>走向瓦解。</a:t>
            </a:r>
            <a:endParaRPr lang="zh-CN" altLang="en-US" dirty="0"/>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633593"/>
          </a:xfrm>
        </p:spPr>
        <p:txBody>
          <a:bodyPr/>
          <a:lstStyle/>
          <a:p>
            <a:pPr algn="just" hangingPunct="0">
              <a:lnSpc>
                <a:spcPct val="13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3.</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迁移运用</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第一次世界大战结束后，美国认为日本在山东问题上的完全胜利彻底破坏了东亚和太平洋地区的力量均势。英国战后在遏制日本方面</a:t>
            </a:r>
            <a:r>
              <a:rPr lang="zh-CN" altLang="en-US" kern="100" dirty="0">
                <a:latin typeface="Times New Roman" panose="02020603050405020304" pitchFamily="18" charset="0"/>
                <a:cs typeface="Times New Roman" panose="02020603050405020304" pitchFamily="18" charset="0"/>
              </a:rPr>
              <a:t>的态度</a:t>
            </a:r>
            <a:r>
              <a:rPr lang="zh-CN" altLang="zh-CN" kern="100" dirty="0">
                <a:latin typeface="Times New Roman" panose="02020603050405020304" pitchFamily="18" charset="0"/>
                <a:cs typeface="Times New Roman" panose="02020603050405020304" pitchFamily="18" charset="0"/>
              </a:rPr>
              <a:t>与美国日趋一致，并希望在愈演愈烈的海军竞赛问题上与美国达成妥协。由此可知，英美推动召开华盛顿会议的意图是</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．确立美国的霸权地位</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．重建战后的国际秩序</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．维护世界的和平安定</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．制裁日本的侵略行径</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24433" y="4716251"/>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784826"/>
            <a:ext cx="10692000" cy="2031325"/>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根据材料可知，日本在亚太地区的崛起直接冲击了美国和英国在这一区域的利益，英美两国为了遏制日本，召开华盛顿会议，意在重建战后的国际秩序，尤其是亚太地区的秩序，</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项正确。</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70318"/>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第一次世界大战结束后，战胜国在全球范围内建立了帝国主义的国际新秩序</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凡尔赛</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华盛顿体系。该体系</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．体现了大国的强权政治</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．提高了中国的国际地位</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．促进了国际秩序的稳固</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．解决了国与国之间矛盾</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24433" y="2131681"/>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00363"/>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根据材料并结合所学知识可知，凡尔赛</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华盛顿体系建立在对战败国和落后国家的掠夺的基础上，体现了大国的强权政治，故选</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项；凡尔赛</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华盛顿体系使中国回到了由几个帝国主义国家支配的局面，并未提高中国的国际地位，排除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项；凡尔赛</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华盛顿体系埋下了新的矛盾和隐患，</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并未真正稳定</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国际局势，排除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解决了</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的说法不符合史实，排除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860436"/>
            <a:ext cx="10692000" cy="3323987"/>
          </a:xfrm>
        </p:spPr>
        <p:txBody>
          <a:bodyPr/>
          <a:lstStyle/>
          <a:p>
            <a:pPr indent="628015"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20</a:t>
            </a:r>
            <a:r>
              <a:rPr lang="zh-CN" altLang="zh-CN" kern="100" dirty="0">
                <a:latin typeface="Times New Roman" panose="02020603050405020304" pitchFamily="18" charset="0"/>
                <a:cs typeface="Times New Roman" panose="02020603050405020304" pitchFamily="18" charset="0"/>
              </a:rPr>
              <a:t>世纪上半叶爆发了两次世界大战。帝国主义国家的各种矛盾导致两次世界大战的</a:t>
            </a:r>
            <a:r>
              <a:rPr lang="zh-CN" altLang="en-US" kern="100" dirty="0">
                <a:latin typeface="Times New Roman" panose="02020603050405020304" pitchFamily="18" charset="0"/>
                <a:cs typeface="Times New Roman" panose="02020603050405020304" pitchFamily="18" charset="0"/>
              </a:rPr>
              <a:t>爆发</a:t>
            </a:r>
            <a:r>
              <a:rPr lang="zh-CN" altLang="zh-CN" kern="100" dirty="0">
                <a:latin typeface="Times New Roman" panose="02020603050405020304" pitchFamily="18" charset="0"/>
                <a:cs typeface="Times New Roman" panose="02020603050405020304" pitchFamily="18" charset="0"/>
              </a:rPr>
              <a:t>，引起国际秩序发生重要变化。第一次世界大战后诞生了第一个社会主义国家，具有划时代的伟大意义；两次世界大战之间亚非拉地区蓬勃发展的民族</a:t>
            </a:r>
            <a:r>
              <a:rPr lang="zh-CN" altLang="en-US" kern="100" dirty="0">
                <a:latin typeface="Times New Roman" panose="02020603050405020304" pitchFamily="18" charset="0"/>
                <a:cs typeface="Times New Roman" panose="02020603050405020304" pitchFamily="18" charset="0"/>
              </a:rPr>
              <a:t>民主</a:t>
            </a:r>
            <a:r>
              <a:rPr lang="zh-CN" altLang="zh-CN" kern="100" dirty="0">
                <a:latin typeface="Times New Roman" panose="02020603050405020304" pitchFamily="18" charset="0"/>
                <a:cs typeface="Times New Roman" panose="02020603050405020304" pitchFamily="18" charset="0"/>
              </a:rPr>
              <a:t>运动成为瓦解</a:t>
            </a:r>
            <a:r>
              <a:rPr lang="zh-CN" altLang="en-US" kern="100" dirty="0">
                <a:latin typeface="Times New Roman" panose="02020603050405020304" pitchFamily="18" charset="0"/>
                <a:cs typeface="Times New Roman" panose="02020603050405020304" pitchFamily="18" charset="0"/>
              </a:rPr>
              <a:t>资本</a:t>
            </a:r>
            <a:r>
              <a:rPr lang="zh-CN" altLang="zh-CN" kern="100" dirty="0">
                <a:latin typeface="Times New Roman" panose="02020603050405020304" pitchFamily="18" charset="0"/>
                <a:cs typeface="Times New Roman" panose="02020603050405020304" pitchFamily="18" charset="0"/>
              </a:rPr>
              <a:t>主义</a:t>
            </a:r>
            <a:r>
              <a:rPr lang="zh-CN" altLang="en-US" kern="100" dirty="0">
                <a:latin typeface="Times New Roman" panose="02020603050405020304" pitchFamily="18" charset="0"/>
                <a:cs typeface="Times New Roman" panose="02020603050405020304" pitchFamily="18" charset="0"/>
              </a:rPr>
              <a:t>世界</a:t>
            </a:r>
            <a:r>
              <a:rPr lang="zh-CN" altLang="zh-CN" kern="100" dirty="0">
                <a:latin typeface="Times New Roman" panose="02020603050405020304" pitchFamily="18" charset="0"/>
                <a:cs typeface="Times New Roman" panose="02020603050405020304" pitchFamily="18" charset="0"/>
              </a:rPr>
              <a:t>殖民体系的决定性力量。</a:t>
            </a:r>
            <a:endParaRPr lang="zh-CN" altLang="zh-CN" sz="1050" kern="100" dirty="0">
              <a:latin typeface="宋体" panose="02010600030101010101" pitchFamily="2" charset="-122"/>
              <a:cs typeface="Courier New" panose="02070309020205020404" pitchFamily="49" charset="0"/>
            </a:endParaRPr>
          </a:p>
        </p:txBody>
      </p:sp>
      <p:pic>
        <p:nvPicPr>
          <p:cNvPr id="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0195" y="1155586"/>
            <a:ext cx="2414926" cy="6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2000" y="539750"/>
            <a:ext cx="7456488"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4" name="Picture 2" descr="2025LS7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42791" y="1547899"/>
            <a:ext cx="6634906" cy="3808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35325" y="4895850"/>
            <a:ext cx="5586413" cy="673100"/>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课后素养评价</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十四</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p>
        </p:txBody>
      </p:sp>
      <p:sp>
        <p:nvSpPr>
          <p:cNvPr id="30" name="矩形 29">
            <a:hlinkClick r:id="rId6" action="ppaction://hlinksldjump"/>
          </p:cNvPr>
          <p:cNvSpPr/>
          <p:nvPr/>
        </p:nvSpPr>
        <p:spPr>
          <a:xfrm>
            <a:off x="3243263" y="5619750"/>
            <a:ext cx="5568950" cy="500063"/>
          </a:xfrm>
          <a:prstGeom prst="rect">
            <a:avLst/>
          </a:prstGeom>
          <a:ln>
            <a:noFill/>
          </a:ln>
        </p:spPr>
        <p:txBody>
          <a:bodyPr>
            <a:spAutoFit/>
          </a:bodyPr>
          <a:lstStyle/>
          <a:p>
            <a:pPr defTabSz="913130" eaLnBrk="0" hangingPunct="0">
              <a:defRPr/>
            </a:pPr>
            <a:r>
              <a:rPr lang="zh-CN" altLang="en-US"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第一次世界大战与战后国际秩序</a:t>
            </a:r>
          </a:p>
        </p:txBody>
      </p:sp>
      <p:sp>
        <p:nvSpPr>
          <p:cNvPr id="31" name="矩形 30">
            <a:hlinkClick r:id="rId7" action="ppaction://hlinkfile"/>
          </p:cNvPr>
          <p:cNvSpPr/>
          <p:nvPr/>
        </p:nvSpPr>
        <p:spPr>
          <a:xfrm>
            <a:off x="-35607" y="-216137"/>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774" y="431775"/>
            <a:ext cx="2438400"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副标题 1"/>
          <p:cNvSpPr>
            <a:spLocks noGrp="1"/>
          </p:cNvSpPr>
          <p:nvPr>
            <p:ph type="subTitle" idx="1"/>
          </p:nvPr>
        </p:nvSpPr>
        <p:spPr>
          <a:xfrm>
            <a:off x="415037" y="1140356"/>
            <a:ext cx="10692000" cy="4616648"/>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研读教材，利用时间轴梳理</a:t>
            </a:r>
            <a:r>
              <a:rPr lang="en-US" altLang="zh-CN" kern="100" dirty="0">
                <a:latin typeface="Times New Roman" panose="02020603050405020304" pitchFamily="18" charset="0"/>
                <a:cs typeface="Courier New" panose="02070309020205020404" pitchFamily="49" charset="0"/>
              </a:rPr>
              <a:t>20</a:t>
            </a:r>
            <a:r>
              <a:rPr lang="zh-CN" altLang="zh-CN" kern="100" dirty="0">
                <a:latin typeface="Times New Roman" panose="02020603050405020304" pitchFamily="18" charset="0"/>
                <a:cs typeface="Times New Roman" panose="02020603050405020304" pitchFamily="18" charset="0"/>
              </a:rPr>
              <a:t>世纪上半叶世界发展与变化的重要史实，理顺发展脉络。建构</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两次世界大战与国际秩序演变</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的思维导图，概括</a:t>
            </a:r>
            <a:r>
              <a:rPr lang="en-US" altLang="zh-CN" kern="100" dirty="0">
                <a:latin typeface="Times New Roman" panose="02020603050405020304" pitchFamily="18" charset="0"/>
                <a:cs typeface="Courier New" panose="02070309020205020404" pitchFamily="49" charset="0"/>
              </a:rPr>
              <a:t>20</a:t>
            </a:r>
            <a:r>
              <a:rPr lang="zh-CN" altLang="zh-CN" kern="100" dirty="0">
                <a:latin typeface="Times New Roman" panose="02020603050405020304" pitchFamily="18" charset="0"/>
                <a:cs typeface="Times New Roman" panose="02020603050405020304" pitchFamily="18" charset="0"/>
              </a:rPr>
              <a:t>世纪上半叶</a:t>
            </a:r>
            <a:r>
              <a:rPr lang="zh-CN" altLang="en-US" kern="100" dirty="0">
                <a:latin typeface="Times New Roman" panose="02020603050405020304" pitchFamily="18" charset="0"/>
                <a:cs typeface="Times New Roman" panose="02020603050405020304" pitchFamily="18" charset="0"/>
              </a:rPr>
              <a:t>的</a:t>
            </a:r>
            <a:r>
              <a:rPr lang="zh-CN" altLang="zh-CN" kern="100" dirty="0">
                <a:latin typeface="Times New Roman" panose="02020603050405020304" pitchFamily="18" charset="0"/>
                <a:cs typeface="Times New Roman" panose="02020603050405020304" pitchFamily="18" charset="0"/>
              </a:rPr>
              <a:t>世界之变。</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研读教材，理解</a:t>
            </a:r>
            <a:r>
              <a:rPr lang="en-US" altLang="zh-CN" kern="100" dirty="0">
                <a:latin typeface="Times New Roman" panose="02020603050405020304" pitchFamily="18" charset="0"/>
                <a:cs typeface="Courier New" panose="02070309020205020404" pitchFamily="49" charset="0"/>
              </a:rPr>
              <a:t>20</a:t>
            </a:r>
            <a:r>
              <a:rPr lang="zh-CN" altLang="zh-CN" kern="100" dirty="0">
                <a:latin typeface="Times New Roman" panose="02020603050405020304" pitchFamily="18" charset="0"/>
                <a:cs typeface="Times New Roman" panose="02020603050405020304" pitchFamily="18" charset="0"/>
              </a:rPr>
              <a:t>世纪上半叶世界发生的重大历史事件之间的内在逻辑关系，并掌握</a:t>
            </a:r>
            <a:r>
              <a:rPr lang="en-US" altLang="zh-CN" kern="100" dirty="0">
                <a:latin typeface="Times New Roman" panose="02020603050405020304" pitchFamily="18" charset="0"/>
                <a:cs typeface="Courier New" panose="02070309020205020404" pitchFamily="49" charset="0"/>
              </a:rPr>
              <a:t>20</a:t>
            </a:r>
            <a:r>
              <a:rPr lang="zh-CN" altLang="zh-CN" kern="100" dirty="0">
                <a:latin typeface="Times New Roman" panose="02020603050405020304" pitchFamily="18" charset="0"/>
                <a:cs typeface="Times New Roman" panose="02020603050405020304" pitchFamily="18" charset="0"/>
              </a:rPr>
              <a:t>世纪上半叶的时代特征。结合相关史料，探究</a:t>
            </a:r>
            <a:r>
              <a:rPr lang="en-US" altLang="zh-CN" kern="100" dirty="0">
                <a:latin typeface="Times New Roman" panose="02020603050405020304" pitchFamily="18" charset="0"/>
                <a:cs typeface="Courier New" panose="02070309020205020404" pitchFamily="49" charset="0"/>
              </a:rPr>
              <a:t>20</a:t>
            </a:r>
            <a:r>
              <a:rPr lang="zh-CN" altLang="zh-CN" kern="100" dirty="0">
                <a:latin typeface="Times New Roman" panose="02020603050405020304" pitchFamily="18" charset="0"/>
                <a:cs typeface="Times New Roman" panose="02020603050405020304" pitchFamily="18" charset="0"/>
              </a:rPr>
              <a:t>世纪上半叶</a:t>
            </a:r>
            <a:r>
              <a:rPr lang="zh-CN" altLang="en-US" kern="100" dirty="0">
                <a:latin typeface="Times New Roman" panose="02020603050405020304" pitchFamily="18" charset="0"/>
                <a:cs typeface="Times New Roman" panose="02020603050405020304" pitchFamily="18" charset="0"/>
              </a:rPr>
              <a:t>的</a:t>
            </a:r>
            <a:r>
              <a:rPr lang="zh-CN" altLang="zh-CN" kern="100" dirty="0">
                <a:latin typeface="Times New Roman" panose="02020603050405020304" pitchFamily="18" charset="0"/>
                <a:cs typeface="Times New Roman" panose="02020603050405020304" pitchFamily="18" charset="0"/>
              </a:rPr>
              <a:t>世界之变的成因及影响，总结影响国际秩序演变的因素。</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875" y="457585"/>
            <a:ext cx="24384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副标题 1"/>
          <p:cNvSpPr>
            <a:spLocks noGrp="1"/>
          </p:cNvSpPr>
          <p:nvPr>
            <p:ph type="subTitle" idx="1"/>
          </p:nvPr>
        </p:nvSpPr>
        <p:spPr>
          <a:xfrm>
            <a:off x="415037" y="1140356"/>
            <a:ext cx="10692000" cy="3869329"/>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1.</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单元情境</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两次世界大战不仅重塑了世界格局，也对德国的版图造成了深远的影响。第一次世界大战后，根据《凡尔赛条约》，德国被迫割让大片领土，包括阿尔萨斯和洛林等地归还给法国，东部领土割让给波兰等国，德国的海外殖民地被战胜国瓜分。第二次世界大战后，德国由美</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苏</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英</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法分区占领，国土面积再次缩减。</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3323987"/>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2.</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任务衔接</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两次世界大战期间，世界主要国家的版图发生了怎样的变化？国际秩序又有什么发展？</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探究</a:t>
            </a:r>
            <a:r>
              <a:rPr lang="en-US" altLang="zh-CN" kern="100" dirty="0">
                <a:latin typeface="Times New Roman" panose="02020603050405020304" pitchFamily="18" charset="0"/>
                <a:cs typeface="Courier New" panose="02070309020205020404" pitchFamily="49" charset="0"/>
              </a:rPr>
              <a:t>20</a:t>
            </a:r>
            <a:r>
              <a:rPr lang="zh-CN" altLang="zh-CN" kern="100" dirty="0">
                <a:latin typeface="Times New Roman" panose="02020603050405020304" pitchFamily="18" charset="0"/>
                <a:cs typeface="Times New Roman" panose="02020603050405020304" pitchFamily="18" charset="0"/>
              </a:rPr>
              <a:t>世纪上半叶世界变化的原因和影响，总结</a:t>
            </a:r>
            <a:r>
              <a:rPr lang="en-US" altLang="zh-CN" kern="100" dirty="0">
                <a:latin typeface="Times New Roman" panose="02020603050405020304" pitchFamily="18" charset="0"/>
                <a:cs typeface="Courier New" panose="02070309020205020404" pitchFamily="49" charset="0"/>
              </a:rPr>
              <a:t>20</a:t>
            </a:r>
            <a:r>
              <a:rPr lang="zh-CN" altLang="zh-CN" kern="100" dirty="0">
                <a:latin typeface="Times New Roman" panose="02020603050405020304" pitchFamily="18" charset="0"/>
                <a:cs typeface="Times New Roman" panose="02020603050405020304" pitchFamily="18" charset="0"/>
              </a:rPr>
              <a:t>世纪上半叶世界历史发展的特点。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custDataLst>
              <p:tags r:id="rId1"/>
            </p:custDataLst>
          </p:nvPr>
        </p:nvGrpSpPr>
        <p:grpSpPr>
          <a:xfrm>
            <a:off x="1090793" y="1586194"/>
            <a:ext cx="138156" cy="172842"/>
            <a:chOff x="2931306" y="-1397262"/>
            <a:chExt cx="203200" cy="254000"/>
          </a:xfrm>
        </p:grpSpPr>
        <p:sp>
          <p:nvSpPr>
            <p:cNvPr id="48" name="任意多边形: 形状 16"/>
            <p:cNvSpPr/>
            <p:nvPr>
              <p:custDataLst>
                <p:tags r:id="rId2"/>
              </p:custDataLst>
            </p:nvPr>
          </p:nvSpPr>
          <p:spPr>
            <a:xfrm>
              <a:off x="2931306" y="-1397262"/>
              <a:ext cx="203200" cy="254000"/>
            </a:xfrm>
            <a:custGeom>
              <a:avLst/>
              <a:gdLst>
                <a:gd name="connsiteX0" fmla="*/ 114300 w 203200"/>
                <a:gd name="connsiteY0" fmla="*/ 0 h 254000"/>
                <a:gd name="connsiteX1" fmla="*/ 25400 w 203200"/>
                <a:gd name="connsiteY1" fmla="*/ 0 h 254000"/>
                <a:gd name="connsiteX2" fmla="*/ 0 w 203200"/>
                <a:gd name="connsiteY2" fmla="*/ 25400 h 254000"/>
                <a:gd name="connsiteX3" fmla="*/ 0 w 203200"/>
                <a:gd name="connsiteY3" fmla="*/ 228600 h 254000"/>
                <a:gd name="connsiteX4" fmla="*/ 25400 w 203200"/>
                <a:gd name="connsiteY4" fmla="*/ 254000 h 254000"/>
                <a:gd name="connsiteX5" fmla="*/ 177800 w 203200"/>
                <a:gd name="connsiteY5" fmla="*/ 254000 h 254000"/>
                <a:gd name="connsiteX6" fmla="*/ 203200 w 203200"/>
                <a:gd name="connsiteY6" fmla="*/ 228600 h 254000"/>
                <a:gd name="connsiteX7" fmla="*/ 203200 w 203200"/>
                <a:gd name="connsiteY7" fmla="*/ 8890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200" h="254000">
                  <a:moveTo>
                    <a:pt x="114300" y="0"/>
                  </a:moveTo>
                  <a:lnTo>
                    <a:pt x="25400" y="0"/>
                  </a:lnTo>
                  <a:cubicBezTo>
                    <a:pt x="11372" y="0"/>
                    <a:pt x="0" y="11372"/>
                    <a:pt x="0" y="25400"/>
                  </a:cubicBezTo>
                  <a:lnTo>
                    <a:pt x="0" y="228600"/>
                  </a:lnTo>
                  <a:cubicBezTo>
                    <a:pt x="0" y="242628"/>
                    <a:pt x="11372" y="254000"/>
                    <a:pt x="25400" y="254000"/>
                  </a:cubicBezTo>
                  <a:lnTo>
                    <a:pt x="177800" y="254000"/>
                  </a:lnTo>
                  <a:cubicBezTo>
                    <a:pt x="191828" y="254000"/>
                    <a:pt x="203200" y="242628"/>
                    <a:pt x="203200" y="228600"/>
                  </a:cubicBezTo>
                  <a:lnTo>
                    <a:pt x="203200" y="88900"/>
                  </a:lnTo>
                  <a:close/>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49" name="任意多边形: 形状 17"/>
            <p:cNvSpPr/>
            <p:nvPr>
              <p:custDataLst>
                <p:tags r:id="rId3"/>
              </p:custDataLst>
            </p:nvPr>
          </p:nvSpPr>
          <p:spPr>
            <a:xfrm>
              <a:off x="3045606" y="-1397262"/>
              <a:ext cx="88900" cy="88900"/>
            </a:xfrm>
            <a:custGeom>
              <a:avLst/>
              <a:gdLst>
                <a:gd name="connsiteX0" fmla="*/ 0 w 88900"/>
                <a:gd name="connsiteY0" fmla="*/ 0 h 88900"/>
                <a:gd name="connsiteX1" fmla="*/ 0 w 88900"/>
                <a:gd name="connsiteY1" fmla="*/ 88900 h 88900"/>
                <a:gd name="connsiteX2" fmla="*/ 88900 w 88900"/>
                <a:gd name="connsiteY2" fmla="*/ 88900 h 88900"/>
              </a:gdLst>
              <a:ahLst/>
              <a:cxnLst>
                <a:cxn ang="0">
                  <a:pos x="connsiteX0" y="connsiteY0"/>
                </a:cxn>
                <a:cxn ang="0">
                  <a:pos x="connsiteX1" y="connsiteY1"/>
                </a:cxn>
                <a:cxn ang="0">
                  <a:pos x="connsiteX2" y="connsiteY2"/>
                </a:cxn>
              </a:cxnLst>
              <a:rect l="l" t="t" r="r" b="b"/>
              <a:pathLst>
                <a:path w="88900" h="88900">
                  <a:moveTo>
                    <a:pt x="0" y="0"/>
                  </a:moveTo>
                  <a:lnTo>
                    <a:pt x="0" y="88900"/>
                  </a:lnTo>
                  <a:lnTo>
                    <a:pt x="88900" y="88900"/>
                  </a:lnTo>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grpSp>
      <p:sp>
        <p:nvSpPr>
          <p:cNvPr id="2" name="矩形 1"/>
          <p:cNvSpPr/>
          <p:nvPr/>
        </p:nvSpPr>
        <p:spPr>
          <a:xfrm>
            <a:off x="2148430" y="1834992"/>
            <a:ext cx="7225215" cy="28383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dirty="0">
              <a:solidFill>
                <a:prstClr val="white"/>
              </a:solidFill>
              <a:latin typeface="Calibri" panose="020F0502020204030204"/>
              <a:ea typeface="宋体" panose="02010600030101010101" pitchFamily="2" charset="-122"/>
            </a:endParaRPr>
          </a:p>
        </p:txBody>
      </p:sp>
      <p:sp>
        <p:nvSpPr>
          <p:cNvPr id="3" name="任意多边形 19"/>
          <p:cNvSpPr/>
          <p:nvPr/>
        </p:nvSpPr>
        <p:spPr>
          <a:xfrm>
            <a:off x="882" y="2086882"/>
            <a:ext cx="11520311" cy="2334590"/>
          </a:xfrm>
          <a:custGeom>
            <a:avLst/>
            <a:gdLst>
              <a:gd name="connsiteX0" fmla="*/ 0 w 9144000"/>
              <a:gd name="connsiteY0" fmla="*/ 0 h 2757715"/>
              <a:gd name="connsiteX1" fmla="*/ 4308857 w 9144000"/>
              <a:gd name="connsiteY1" fmla="*/ 0 h 2757715"/>
              <a:gd name="connsiteX2" fmla="*/ 4572000 w 9144000"/>
              <a:gd name="connsiteY2" fmla="*/ 319314 h 2757715"/>
              <a:gd name="connsiteX3" fmla="*/ 4835144 w 9144000"/>
              <a:gd name="connsiteY3" fmla="*/ 0 h 2757715"/>
              <a:gd name="connsiteX4" fmla="*/ 9144000 w 9144000"/>
              <a:gd name="connsiteY4" fmla="*/ 0 h 2757715"/>
              <a:gd name="connsiteX5" fmla="*/ 9144000 w 9144000"/>
              <a:gd name="connsiteY5" fmla="*/ 2757715 h 2757715"/>
              <a:gd name="connsiteX6" fmla="*/ 0 w 9144000"/>
              <a:gd name="connsiteY6" fmla="*/ 2757715 h 27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2757715">
                <a:moveTo>
                  <a:pt x="0" y="0"/>
                </a:moveTo>
                <a:lnTo>
                  <a:pt x="4308857" y="0"/>
                </a:lnTo>
                <a:lnTo>
                  <a:pt x="4572000" y="319314"/>
                </a:lnTo>
                <a:lnTo>
                  <a:pt x="4835144" y="0"/>
                </a:lnTo>
                <a:lnTo>
                  <a:pt x="9144000" y="0"/>
                </a:lnTo>
                <a:lnTo>
                  <a:pt x="9144000" y="2757715"/>
                </a:lnTo>
                <a:lnTo>
                  <a:pt x="0" y="2757715"/>
                </a:lnTo>
                <a:close/>
              </a:path>
            </a:pathLst>
          </a:custGeom>
          <a:solidFill>
            <a:schemeClr val="bg1"/>
          </a:solidFill>
          <a:ln>
            <a:noFill/>
          </a:ln>
          <a:effectLst>
            <a:outerShdw blurRad="939800" sx="95000" sy="95000" algn="ctr"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a:solidFill>
                <a:prstClr val="white"/>
              </a:solidFill>
              <a:latin typeface="Calibri" panose="020F0502020204030204"/>
              <a:ea typeface="宋体" panose="02010600030101010101" pitchFamily="2" charset="-122"/>
            </a:endParaRPr>
          </a:p>
        </p:txBody>
      </p:sp>
      <p:sp>
        <p:nvSpPr>
          <p:cNvPr id="6" name="副标题 1"/>
          <p:cNvSpPr txBox="1"/>
          <p:nvPr/>
        </p:nvSpPr>
        <p:spPr>
          <a:xfrm>
            <a:off x="3261" y="2129160"/>
            <a:ext cx="11522075" cy="1643527"/>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3600" b="1" dirty="0">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第七单元　两次世界大战</a:t>
            </a:r>
            <a:r>
              <a:rPr lang="zh-CN" altLang="en-US" sz="3600" b="1" dirty="0">
                <a:effectLst>
                  <a:outerShdw blurRad="101600" dist="76200" dir="8100000" algn="tr" rotWithShape="0">
                    <a:schemeClr val="tx1">
                      <a:alpha val="15000"/>
                    </a:schemeClr>
                  </a:outerShdw>
                </a:effectLst>
                <a:latin typeface="宋体" panose="02010600030101010101" pitchFamily="2" charset="-122"/>
                <a:ea typeface="宋体" panose="02010600030101010101" pitchFamily="2" charset="-122"/>
              </a:rPr>
              <a:t>、</a:t>
            </a:r>
            <a:r>
              <a:rPr lang="zh-CN" altLang="en-US" sz="3600" b="1" dirty="0">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十月革命与国际秩序的演变</a:t>
            </a:r>
            <a:r>
              <a:rPr lang="zh-CN" altLang="en-US" sz="3600" b="1" dirty="0">
                <a:solidFill>
                  <a:schemeClr val="accent4">
                    <a:lumMod val="50000"/>
                  </a:schemeClr>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a:t>
            </a:r>
            <a:r>
              <a:rPr lang="en-US" altLang="zh-CN" sz="3600" b="1" dirty="0">
                <a:solidFill>
                  <a:schemeClr val="accent4">
                    <a:lumMod val="50000"/>
                  </a:schemeClr>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14</a:t>
            </a:r>
            <a:r>
              <a:rPr lang="zh-CN" altLang="en-US" sz="3600" b="1" dirty="0">
                <a:solidFill>
                  <a:schemeClr val="accent4">
                    <a:lumMod val="50000"/>
                  </a:schemeClr>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课　第一次世界大战与战后国际秩序</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1.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2.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19050">
          <a:solidFill>
            <a:srgbClr val="FF0000"/>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TotalTime>
  <Words>3690</Words>
  <Application>Microsoft Office PowerPoint</Application>
  <PresentationFormat>自定义</PresentationFormat>
  <Paragraphs>251</Paragraphs>
  <Slides>52</Slides>
  <Notes>19</Notes>
  <HiddenSlides>0</HiddenSlides>
  <MMClips>0</MMClips>
  <ScaleCrop>false</ScaleCrop>
  <HeadingPairs>
    <vt:vector size="6" baseType="variant">
      <vt:variant>
        <vt:lpstr>已用的字体</vt:lpstr>
      </vt:variant>
      <vt:variant>
        <vt:i4>14</vt:i4>
      </vt:variant>
      <vt:variant>
        <vt:lpstr>主题</vt:lpstr>
      </vt:variant>
      <vt:variant>
        <vt:i4>3</vt:i4>
      </vt:variant>
      <vt:variant>
        <vt:lpstr>幻灯片标题</vt:lpstr>
      </vt:variant>
      <vt:variant>
        <vt:i4>52</vt:i4>
      </vt:variant>
    </vt:vector>
  </HeadingPairs>
  <TitlesOfParts>
    <vt:vector size="69" baseType="lpstr">
      <vt:lpstr>HelveticaNeueLT Pro 67 MdCn</vt:lpstr>
      <vt:lpstr>阿里巴巴普惠体</vt:lpstr>
      <vt:lpstr>等线</vt:lpstr>
      <vt:lpstr>等线 Light</vt:lpstr>
      <vt:lpstr>黑体</vt:lpstr>
      <vt:lpstr>华文楷体</vt:lpstr>
      <vt:lpstr>华文细黑</vt:lpstr>
      <vt:lpstr>宋体</vt:lpstr>
      <vt:lpstr>微软雅黑</vt:lpstr>
      <vt:lpstr>Arial</vt:lpstr>
      <vt:lpstr>Calibri</vt:lpstr>
      <vt:lpstr>Calibri Light</vt:lpstr>
      <vt:lpstr>Courier New</vt:lpstr>
      <vt:lpstr>Times New Roman</vt:lpstr>
      <vt:lpstr>Office 主题</vt:lpstr>
      <vt:lpstr>1_Office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星炽 朱</cp:lastModifiedBy>
  <cp:revision>1415</cp:revision>
  <dcterms:created xsi:type="dcterms:W3CDTF">2016-06-29T09:22:00Z</dcterms:created>
  <dcterms:modified xsi:type="dcterms:W3CDTF">2026-03-05T04:22:12Z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2052-12.1.0.23542</vt:lpwstr>
  </property>
</Properties>
</file>