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0.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0" r:id="rId2"/>
  </p:sldMasterIdLst>
  <p:notesMasterIdLst>
    <p:notesMasterId r:id="rId46"/>
  </p:notesMasterIdLst>
  <p:handoutMasterIdLst>
    <p:handoutMasterId r:id="rId47"/>
  </p:handoutMasterIdLst>
  <p:sldIdLst>
    <p:sldId id="2476" r:id="rId3"/>
    <p:sldId id="3800" r:id="rId4"/>
    <p:sldId id="3815" r:id="rId5"/>
    <p:sldId id="2478" r:id="rId6"/>
    <p:sldId id="3838" r:id="rId7"/>
    <p:sldId id="3865" r:id="rId8"/>
    <p:sldId id="3866" r:id="rId9"/>
    <p:sldId id="3867" r:id="rId10"/>
    <p:sldId id="3868" r:id="rId11"/>
    <p:sldId id="3869" r:id="rId12"/>
    <p:sldId id="3870" r:id="rId13"/>
    <p:sldId id="3871" r:id="rId14"/>
    <p:sldId id="3891" r:id="rId15"/>
    <p:sldId id="3873" r:id="rId16"/>
    <p:sldId id="3875" r:id="rId17"/>
    <p:sldId id="3876" r:id="rId18"/>
    <p:sldId id="3892" r:id="rId19"/>
    <p:sldId id="3893" r:id="rId20"/>
    <p:sldId id="3894" r:id="rId21"/>
    <p:sldId id="3895" r:id="rId22"/>
    <p:sldId id="3896" r:id="rId23"/>
    <p:sldId id="3664" r:id="rId24"/>
    <p:sldId id="3671" r:id="rId25"/>
    <p:sldId id="3878" r:id="rId26"/>
    <p:sldId id="3879" r:id="rId27"/>
    <p:sldId id="3880" r:id="rId28"/>
    <p:sldId id="3881" r:id="rId29"/>
    <p:sldId id="3882" r:id="rId30"/>
    <p:sldId id="3883" r:id="rId31"/>
    <p:sldId id="3884" r:id="rId32"/>
    <p:sldId id="3897" r:id="rId33"/>
    <p:sldId id="3849" r:id="rId34"/>
    <p:sldId id="3860" r:id="rId35"/>
    <p:sldId id="3898" r:id="rId36"/>
    <p:sldId id="3861" r:id="rId37"/>
    <p:sldId id="3885" r:id="rId38"/>
    <p:sldId id="3886" r:id="rId39"/>
    <p:sldId id="3887" r:id="rId40"/>
    <p:sldId id="3888" r:id="rId41"/>
    <p:sldId id="3889" r:id="rId42"/>
    <p:sldId id="3784" r:id="rId43"/>
    <p:sldId id="3780" r:id="rId44"/>
    <p:sldId id="2276" r:id="rId45"/>
  </p:sldIdLst>
  <p:sldSz cx="11522075" cy="6480175"/>
  <p:notesSz cx="6858000" cy="9144000"/>
  <p:custDataLst>
    <p:tags r:id="rId48"/>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12" userDrawn="1">
          <p15:clr>
            <a:srgbClr val="A4A3A4"/>
          </p15:clr>
        </p15:guide>
        <p15:guide id="4" pos="1678" userDrawn="1">
          <p15:clr>
            <a:srgbClr val="A4A3A4"/>
          </p15:clr>
        </p15:guide>
        <p15:guide id="5" userDrawn="1">
          <p15:clr>
            <a:srgbClr val="A4A3A4"/>
          </p15:clr>
        </p15:guide>
        <p15:guide id="6" pos="3629"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9900"/>
    <a:srgbClr val="CC6600"/>
    <a:srgbClr val="C2DBEE"/>
    <a:srgbClr val="1F487C"/>
    <a:srgbClr val="0000FF"/>
    <a:srgbClr val="FFF2CC"/>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867" autoAdjust="0"/>
    <p:restoredTop sz="94268" autoAdjust="0"/>
  </p:normalViewPr>
  <p:slideViewPr>
    <p:cSldViewPr showGuides="1">
      <p:cViewPr varScale="1">
        <p:scale>
          <a:sx n="117" d="100"/>
          <a:sy n="117" d="100"/>
        </p:scale>
        <p:origin x="834" y="90"/>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ags" Target="tags/tag1.xml"/><Relationship Id="rId8" Type="http://schemas.openxmlformats.org/officeDocument/2006/relationships/slide" Target="slides/slide6.xml"/><Relationship Id="rId51"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t>2026/3/4</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t>2026/3/4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t>‹#›</a:t>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20C7C836-5437-453B-BF4C-783C7D9CED27}" type="slidenum">
              <a:rPr lang="zh-CN" altLang="en-US" sz="1200" smtClean="0">
                <a:latin typeface="Calibri" panose="020F0502020204030204" pitchFamily="34" charset="0"/>
              </a:rPr>
              <a:t>1</a:t>
            </a:fld>
            <a:endParaRPr lang="en-US" altLang="zh-CN" sz="120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35</a:t>
            </a:fld>
            <a:endParaRPr lang="en-US" altLang="zh-CN" sz="120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22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E4C63FE7-E350-4F14-972C-D83E3A26A349}" type="slidenum">
              <a:rPr lang="zh-CN" altLang="en-US" sz="1200" smtClean="0">
                <a:latin typeface="Calibri" panose="020F0502020204030204" pitchFamily="34" charset="0"/>
              </a:rPr>
              <a:t>41</a:t>
            </a:fld>
            <a:endParaRPr lang="en-US" altLang="zh-CN" sz="120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t>42</a:t>
            </a:fld>
            <a:endParaRPr lang="en-US" altLang="zh-CN" sz="1200">
              <a:solidFill>
                <a:srgbClr val="000000"/>
              </a:solidFill>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279B05E-C682-41CA-8C6D-24804725F5C5}" type="slidenum">
              <a:rPr lang="zh-CN" altLang="en-US" sz="1200" smtClean="0">
                <a:latin typeface="Calibri" panose="020F0502020204030204" pitchFamily="34" charset="0"/>
              </a:rPr>
              <a:t>43</a:t>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2</a:t>
            </a:fld>
            <a:endParaRPr lang="en-US" altLang="zh-CN" sz="120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3</a:t>
            </a:fld>
            <a:endParaRPr lang="en-US" altLang="zh-CN"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A3416693-ADB3-4C67-88EA-8AB477A7A092}" type="slidenum">
              <a:rPr lang="zh-CN" altLang="en-US" sz="1200" smtClean="0">
                <a:latin typeface="Calibri" panose="020F0502020204030204" pitchFamily="34" charset="0"/>
              </a:rPr>
              <a:t>4</a:t>
            </a:fld>
            <a:endParaRPr lang="en-US" altLang="zh-CN"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t>5</a:t>
            </a:fld>
            <a:endParaRPr lang="en-US" altLang="zh-CN"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AEA119B-8058-4BAA-8785-1916E6003C6B}" type="slidenum">
              <a:rPr lang="zh-CN" altLang="en-US" sz="1200" smtClean="0">
                <a:latin typeface="Calibri" panose="020F0502020204030204" pitchFamily="34" charset="0"/>
              </a:rPr>
              <a:t>22</a:t>
            </a:fld>
            <a:endParaRPr lang="en-US" altLang="zh-CN" sz="120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23</a:t>
            </a:fld>
            <a:endParaRPr lang="en-US" altLang="zh-CN" sz="120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73BF05C-D306-4092-AEEC-B8DEB851129F}" type="slidenum">
              <a:rPr lang="zh-CN" altLang="en-US" sz="1200" smtClean="0">
                <a:latin typeface="Calibri" panose="020F0502020204030204" pitchFamily="34" charset="0"/>
              </a:rPr>
              <a:t>32</a:t>
            </a:fld>
            <a:endParaRPr lang="en-US" altLang="zh-CN" sz="120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33</a:t>
            </a:fld>
            <a:endParaRPr lang="en-US" altLang="zh-CN"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2.xml"/><Relationship Id="rId2" Type="http://schemas.openxmlformats.org/officeDocument/2006/relationships/slide" Target="../slides/slide4.xml"/><Relationship Id="rId1" Type="http://schemas.openxmlformats.org/officeDocument/2006/relationships/slideMaster" Target="../slideMasters/slideMaster1.xml"/><Relationship Id="rId4" Type="http://schemas.openxmlformats.org/officeDocument/2006/relationships/slide" Target="../slides/slide42.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2.xml"/><Relationship Id="rId2" Type="http://schemas.openxmlformats.org/officeDocument/2006/relationships/slide" Target="../slides/slide4.xml"/><Relationship Id="rId1" Type="http://schemas.openxmlformats.org/officeDocument/2006/relationships/slideMaster" Target="../slideMasters/slideMaster1.xml"/><Relationship Id="rId4" Type="http://schemas.openxmlformats.org/officeDocument/2006/relationships/slide" Target="../slides/slide42.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42.xml"/><Relationship Id="rId2" Type="http://schemas.openxmlformats.org/officeDocument/2006/relationships/slide" Target="../slides/slide22.xml"/><Relationship Id="rId1" Type="http://schemas.openxmlformats.org/officeDocument/2006/relationships/slideMaster" Target="../slideMasters/slideMaster1.xml"/><Relationship Id="rId4" Type="http://schemas.openxmlformats.org/officeDocument/2006/relationships/slide" Target="../slides/slide4.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22.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22.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3.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22.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3.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22.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905326"/>
            <a:ext cx="10980000" cy="664862"/>
          </a:xfrm>
          <a:prstGeom prst="rect">
            <a:avLst/>
          </a:prstGeom>
        </p:spPr>
        <p:txBody>
          <a:bodyPr anchor="ctr" anchorCtr="0">
            <a:spAutoFit/>
          </a:bodyPr>
          <a:lstStyle>
            <a:lvl1pPr marL="0" indent="0" algn="just" eaLnBrk="1">
              <a:lnSpc>
                <a:spcPct val="150000"/>
              </a:lnSpc>
              <a:spcBef>
                <a:spcPts val="0"/>
              </a:spcBef>
              <a:buNone/>
              <a:tabLst>
                <a:tab pos="5255895" algn="l"/>
              </a:tabLst>
              <a:defRPr sz="2800" b="1"/>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600">
                <a:solidFill>
                  <a:srgbClr val="F2F2F2"/>
                </a:solidFill>
                <a:latin typeface="微软雅黑" panose="020B0503020204020204" pitchFamily="34" charset="-122"/>
                <a:ea typeface="微软雅黑" panose="020B0503020204020204" pitchFamily="34" charset="-122"/>
              </a:rPr>
              <a:t>第</a:t>
            </a:r>
            <a:r>
              <a:rPr lang="en-US" altLang="zh-CN" sz="1600">
                <a:solidFill>
                  <a:srgbClr val="F2F2F2"/>
                </a:solidFill>
                <a:latin typeface="微软雅黑" panose="020B0503020204020204" pitchFamily="34" charset="-122"/>
                <a:ea typeface="微软雅黑" panose="020B0503020204020204" pitchFamily="34" charset="-122"/>
              </a:rPr>
              <a:t>13</a:t>
            </a:r>
            <a:r>
              <a:rPr lang="zh-CN" altLang="en-US" sz="1600">
                <a:solidFill>
                  <a:srgbClr val="F2F2F2"/>
                </a:solidFill>
                <a:latin typeface="微软雅黑" panose="020B0503020204020204" pitchFamily="34" charset="-122"/>
                <a:ea typeface="微软雅黑" panose="020B0503020204020204" pitchFamily="34" charset="-122"/>
              </a:rPr>
              <a:t>课　亚非拉民族独立运动</a:t>
            </a:r>
            <a:endParaRPr lang="zh-CN" altLang="en-US" sz="1600" dirty="0">
              <a:solidFill>
                <a:srgbClr val="F2F2F2"/>
              </a:solidFill>
              <a:latin typeface="微软雅黑" panose="020B0503020204020204" pitchFamily="34" charset="-122"/>
              <a:ea typeface="微软雅黑" panose="020B0503020204020204" pitchFamily="34" charset="-122"/>
            </a:endParaRP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5" name="圆角矩形 6">
            <a:hlinkClick r:id="rId3" action="ppaction://hlinksldjump"/>
          </p:cNvPr>
          <p:cNvSpPr>
            <a:spLocks noChangeArrowheads="1"/>
          </p:cNvSpPr>
          <p:nvPr userDrawn="1"/>
        </p:nvSpPr>
        <p:spPr bwMode="auto">
          <a:xfrm>
            <a:off x="90376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400" b="1" dirty="0">
                <a:solidFill>
                  <a:srgbClr val="C0472D"/>
                </a:solidFill>
                <a:latin typeface="微软雅黑" panose="020B0503020204020204" pitchFamily="34" charset="-122"/>
                <a:ea typeface="微软雅黑" panose="020B0503020204020204" pitchFamily="34" charset="-122"/>
              </a:rPr>
              <a:t>第</a:t>
            </a:r>
            <a:r>
              <a:rPr lang="en-US" altLang="zh-CN" sz="1400" b="1" dirty="0">
                <a:solidFill>
                  <a:srgbClr val="C0472D"/>
                </a:solidFill>
                <a:latin typeface="微软雅黑" panose="020B0503020204020204" pitchFamily="34" charset="-122"/>
                <a:ea typeface="微软雅黑" panose="020B0503020204020204" pitchFamily="34" charset="-122"/>
              </a:rPr>
              <a:t>13</a:t>
            </a:r>
            <a:r>
              <a:rPr lang="zh-CN" altLang="en-US" sz="1400" b="1" dirty="0">
                <a:solidFill>
                  <a:srgbClr val="C0472D"/>
                </a:solidFill>
                <a:latin typeface="微软雅黑" panose="020B0503020204020204" pitchFamily="34" charset="-122"/>
                <a:ea typeface="微软雅黑" panose="020B0503020204020204" pitchFamily="34" charset="-122"/>
              </a:rPr>
              <a:t>课　亚非拉民族独立运动</a:t>
            </a:r>
          </a:p>
        </p:txBody>
      </p:sp>
      <p:pic>
        <p:nvPicPr>
          <p:cNvPr id="1028" name="图片 3"/>
          <p:cNvPicPr>
            <a:picLocks noChangeAspect="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png"/><Relationship Id="rId5" Type="http://schemas.openxmlformats.org/officeDocument/2006/relationships/tags" Target="../tags/tag6.xml"/><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hyperlink" Target="../3.&#37197;&#22871;&#32451;&#20064;&#39064;/&#35838;&#21518;&#32032;&#20859;&#35780;&#20215;/13%20&#35838;&#21518;&#32032;&#20859;&#35780;&#20215;(&#21313;&#19977;)%20%20%20&#20122;&#38750;&#25289;&#27665;&#26063;&#29420;&#31435;&#36816;&#21160;.docx" TargetMode="External"/><Relationship Id="rId2" Type="http://schemas.openxmlformats.org/officeDocument/2006/relationships/slideLayout" Target="../slideLayouts/slideLayout11.xml"/><Relationship Id="rId1" Type="http://schemas.openxmlformats.org/officeDocument/2006/relationships/tags" Target="../tags/tag10.xml"/><Relationship Id="rId6" Type="http://schemas.openxmlformats.org/officeDocument/2006/relationships/slide" Target="slide1.xm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11.png"/></Relationships>
</file>

<file path=ppt/slides/_rels/slide4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1">
            <a:extLst>
              <a:ext uri="{28A0092B-C50C-407E-A947-70E740481C1C}">
                <a14:useLocalDpi xmlns:a14="http://schemas.microsoft.com/office/drawing/2010/main" val="0"/>
              </a:ext>
            </a:extLst>
          </a:blip>
          <a:srcRect t="24451"/>
          <a:stretch>
            <a:fillRect/>
          </a:stretch>
        </p:blipFill>
        <p:spPr>
          <a:xfrm>
            <a:off x="-29757" y="0"/>
            <a:ext cx="11561992" cy="4895726"/>
          </a:xfrm>
          <a:prstGeom prst="rect">
            <a:avLst/>
          </a:prstGeom>
        </p:spPr>
      </p:pic>
      <p:sp>
        <p:nvSpPr>
          <p:cNvPr id="12" name="矩形 11"/>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文本框 15"/>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15"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16" name="梯形 15"/>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5"/>
          <p:cNvSpPr/>
          <p:nvPr>
            <p:custDataLst>
              <p:tags r:id="rId6"/>
            </p:custDataLst>
          </p:nvPr>
        </p:nvSpPr>
        <p:spPr>
          <a:xfrm>
            <a:off x="-4962" y="4754899"/>
            <a:ext cx="11522074" cy="628108"/>
          </a:xfrm>
          <a:prstGeom prst="rect">
            <a:avLst/>
          </a:prstGeom>
          <a:noFill/>
          <a:ln w="9525">
            <a:noFill/>
          </a:ln>
        </p:spPr>
        <p:txBody>
          <a:bodyPr wrap="square" lIns="86411" tIns="43205" rIns="86411" bIns="43205">
            <a:spAutoFit/>
          </a:bodyPr>
          <a:lstStyle/>
          <a:p>
            <a:pPr marL="0" marR="0" lvl="0" indent="0" algn="ctr" defTabSz="862330" rtl="0" eaLnBrk="1" fontAlgn="base" latinLnBrk="0" hangingPunct="1">
              <a:lnSpc>
                <a:spcPct val="120000"/>
              </a:lnSpc>
              <a:spcBef>
                <a:spcPct val="0"/>
              </a:spcBef>
              <a:spcAft>
                <a:spcPct val="0"/>
              </a:spcAft>
              <a:buClrTx/>
              <a:buSzTx/>
              <a:buFontTx/>
              <a:buNone/>
              <a:tabLst>
                <a:tab pos="2595880" algn="l"/>
              </a:tabLst>
              <a:defRPr/>
            </a:pP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第</a:t>
            </a:r>
            <a:r>
              <a:rPr kumimoji="0" lang="en-US" altLang="zh-CN"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课时   </a:t>
            </a:r>
            <a:r>
              <a:rPr lang="zh-CN" altLang="en-US" sz="3200" b="1"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反应热  焓变（基础课）</a:t>
            </a:r>
            <a:endParaRPr kumimoji="0"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平行四边形 21"/>
          <p:cNvSpPr/>
          <p:nvPr/>
        </p:nvSpPr>
        <p:spPr>
          <a:xfrm>
            <a:off x="-29757" y="3600127"/>
            <a:ext cx="11561992" cy="2880048"/>
          </a:xfrm>
          <a:prstGeom prst="parallelogram">
            <a:avLst>
              <a:gd name="adj" fmla="val 0"/>
            </a:avLst>
          </a:prstGeom>
          <a:gradFill flip="none" rotWithShape="1">
            <a:gsLst>
              <a:gs pos="24000">
                <a:srgbClr val="0070C0"/>
              </a:gs>
              <a:gs pos="100000">
                <a:schemeClr val="accent6">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23" name="梯形 22"/>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副标题 1"/>
          <p:cNvSpPr txBox="1"/>
          <p:nvPr/>
        </p:nvSpPr>
        <p:spPr>
          <a:xfrm>
            <a:off x="-25057" y="4205339"/>
            <a:ext cx="11522075" cy="1643527"/>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第六单元  世界殖民体系与亚非拉民族独立运动</a:t>
            </a:r>
            <a:endPar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defTabSz="913130" eaLnBrk="0" fontAlgn="base" hangingPunct="0">
              <a:spcBef>
                <a:spcPct val="0"/>
              </a:spcBef>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a:t>
            </a: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13</a:t>
            </a: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课　亚非拉民族独立运动</a:t>
            </a:r>
            <a:endPar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18" name="文本框 28"/>
          <p:cNvSpPr txBox="1"/>
          <p:nvPr>
            <p:custDataLst>
              <p:tags r:id="rId8"/>
            </p:custDataLst>
          </p:nvPr>
        </p:nvSpPr>
        <p:spPr>
          <a:xfrm>
            <a:off x="1945037" y="3151529"/>
            <a:ext cx="7714369" cy="743986"/>
          </a:xfrm>
          <a:prstGeom prst="rect">
            <a:avLst/>
          </a:prstGeom>
          <a:noFill/>
        </p:spPr>
        <p:txBody>
          <a:bodyPr wrap="square" rtlCol="0" anchor="ctr" anchorCtr="1">
            <a:spAutoFit/>
          </a:bodyPr>
          <a:lstStyle/>
          <a:p>
            <a:pPr algn="ctr">
              <a:lnSpc>
                <a:spcPct val="150000"/>
              </a:lnSpc>
              <a:defRPr/>
            </a:pPr>
            <a:r>
              <a:rPr lang="zh-CN" altLang="en-US"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板块三  工业革命时期的世界</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323987"/>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伊朗立宪革命</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概况</a:t>
            </a:r>
            <a:r>
              <a:rPr lang="zh-CN"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cs typeface="Courier New" panose="02070309020205020404" pitchFamily="49" charset="0"/>
              </a:rPr>
              <a:t>1905—1911</a:t>
            </a:r>
            <a:r>
              <a:rPr lang="zh-CN" altLang="zh-CN" kern="100" dirty="0">
                <a:latin typeface="Times New Roman" panose="02020603050405020304" pitchFamily="18" charset="0"/>
                <a:cs typeface="Times New Roman" panose="02020603050405020304" pitchFamily="18" charset="0"/>
              </a:rPr>
              <a:t>年，伊朗发生了立宪革命，制定了伊朗历史上第一部</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a:t>
            </a:r>
            <a:r>
              <a:rPr lang="zh-CN" altLang="zh-CN" kern="100" dirty="0">
                <a:latin typeface="Times New Roman" panose="02020603050405020304" pitchFamily="18" charset="0"/>
                <a:cs typeface="Times New Roman" panose="02020603050405020304" pitchFamily="18" charset="0"/>
              </a:rPr>
              <a:t>的宪法，规定伊朗为君主立宪国家。</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结果及意义</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革命虽然在内外反动势力联合镇压下失败，但打击了</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a:t>
            </a:r>
            <a:r>
              <a:rPr lang="zh-CN" altLang="zh-CN" kern="100" dirty="0">
                <a:latin typeface="Times New Roman" panose="02020603050405020304" pitchFamily="18" charset="0"/>
                <a:cs typeface="Times New Roman" panose="02020603050405020304" pitchFamily="18" charset="0"/>
              </a:rPr>
              <a:t>和外国势力，传播了民族民主革命思想。</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1476561" y="2156194"/>
            <a:ext cx="2339102"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资产阶级性质</a:t>
            </a:r>
            <a:endParaRPr lang="zh-CN" altLang="en-US" dirty="0"/>
          </a:p>
        </p:txBody>
      </p:sp>
      <p:sp>
        <p:nvSpPr>
          <p:cNvPr id="4" name="文本框 3"/>
          <p:cNvSpPr txBox="1"/>
          <p:nvPr/>
        </p:nvSpPr>
        <p:spPr>
          <a:xfrm>
            <a:off x="836956" y="3445508"/>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封建主义</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888500"/>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中国的辛亥革命</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判断正误</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辛亥革命推翻了清王朝统治，结束了封建专制制度，建立了亚洲第一个共和国。</a:t>
            </a:r>
            <a:r>
              <a:rPr lang="en-US" altLang="zh-CN" kern="100" dirty="0">
                <a:latin typeface="Times New Roman" panose="02020603050405020304" pitchFamily="18" charset="0"/>
                <a:cs typeface="Courier New" panose="02070309020205020404" pitchFamily="49" charset="0"/>
              </a:rPr>
              <a:t>(</a:t>
            </a:r>
            <a:r>
              <a:rPr lang="zh-CN" altLang="zh-CN" kern="100" dirty="0">
                <a:solidFill>
                  <a:srgbClr val="FF0000"/>
                </a:solidFill>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辛亥革命是完全意义上的反封建的民族民主革命。</a:t>
            </a:r>
            <a:r>
              <a:rPr lang="en-US" altLang="zh-CN" kern="100" dirty="0">
                <a:latin typeface="Times New Roman" panose="02020603050405020304" pitchFamily="18" charset="0"/>
                <a:cs typeface="Courier New" panose="02070309020205020404" pitchFamily="49" charset="0"/>
              </a:rPr>
              <a:t>(</a:t>
            </a:r>
            <a:r>
              <a:rPr lang="zh-CN" altLang="zh-CN" kern="100" dirty="0">
                <a:solidFill>
                  <a:srgbClr val="FF0000"/>
                </a:solidFill>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③</a:t>
            </a:r>
            <a:r>
              <a:rPr lang="zh-CN" altLang="zh-CN" kern="100" dirty="0">
                <a:latin typeface="Times New Roman" panose="02020603050405020304" pitchFamily="18" charset="0"/>
                <a:cs typeface="Times New Roman" panose="02020603050405020304" pitchFamily="18" charset="0"/>
              </a:rPr>
              <a:t>辛亥革命传播了民主共和理念，推动了中华民族思想解放和中国社会变革。</a:t>
            </a:r>
            <a:r>
              <a:rPr lang="en-US" altLang="zh-CN" kern="100" dirty="0">
                <a:latin typeface="Times New Roman" panose="02020603050405020304" pitchFamily="18" charset="0"/>
                <a:cs typeface="Courier New" panose="02070309020205020404" pitchFamily="49" charset="0"/>
              </a:rPr>
              <a:t>(</a:t>
            </a:r>
            <a:r>
              <a:rPr lang="zh-CN" altLang="zh-CN" kern="100" dirty="0">
                <a:solidFill>
                  <a:srgbClr val="FF0000"/>
                </a:solidFill>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3204753" y="2193017"/>
            <a:ext cx="545342" cy="523220"/>
          </a:xfrm>
          <a:prstGeom prst="rect">
            <a:avLst/>
          </a:prstGeom>
          <a:noFill/>
        </p:spPr>
        <p:txBody>
          <a:bodyPr wrap="none" rtlCol="0">
            <a:spAutoFit/>
          </a:bodyPr>
          <a:lstStyle/>
          <a:p>
            <a:r>
              <a:rPr lang="en-US" altLang="zh-CN" b="1" dirty="0">
                <a:latin typeface="宋体" panose="02010600030101010101" pitchFamily="2" charset="-122"/>
                <a:cs typeface="Times New Roman" panose="02020603050405020304" pitchFamily="18" charset="0"/>
              </a:rPr>
              <a:t>×</a:t>
            </a:r>
            <a:endParaRPr lang="zh-CN" altLang="en-US" dirty="0"/>
          </a:p>
        </p:txBody>
      </p:sp>
      <p:sp>
        <p:nvSpPr>
          <p:cNvPr id="4" name="文本框 3"/>
          <p:cNvSpPr txBox="1"/>
          <p:nvPr/>
        </p:nvSpPr>
        <p:spPr>
          <a:xfrm>
            <a:off x="8929389" y="2880047"/>
            <a:ext cx="545342" cy="523220"/>
          </a:xfrm>
          <a:prstGeom prst="rect">
            <a:avLst/>
          </a:prstGeom>
          <a:noFill/>
        </p:spPr>
        <p:txBody>
          <a:bodyPr wrap="none" rtlCol="0">
            <a:spAutoFit/>
          </a:bodyPr>
          <a:lstStyle/>
          <a:p>
            <a:r>
              <a:rPr lang="en-US" altLang="zh-CN" b="1" dirty="0">
                <a:latin typeface="宋体" panose="02010600030101010101" pitchFamily="2" charset="-122"/>
                <a:cs typeface="Times New Roman" panose="02020603050405020304" pitchFamily="18" charset="0"/>
              </a:rPr>
              <a:t>×</a:t>
            </a:r>
            <a:endParaRPr lang="zh-CN" altLang="en-US" dirty="0"/>
          </a:p>
        </p:txBody>
      </p:sp>
      <p:sp>
        <p:nvSpPr>
          <p:cNvPr id="7" name="文本框 6"/>
          <p:cNvSpPr txBox="1"/>
          <p:nvPr/>
        </p:nvSpPr>
        <p:spPr>
          <a:xfrm>
            <a:off x="2448669" y="4121091"/>
            <a:ext cx="545342" cy="523220"/>
          </a:xfrm>
          <a:prstGeom prst="rect">
            <a:avLst/>
          </a:prstGeom>
          <a:noFill/>
        </p:spPr>
        <p:txBody>
          <a:bodyPr wrap="none" rtlCol="0">
            <a:spAutoFit/>
          </a:bodyPr>
          <a:lstStyle/>
          <a:p>
            <a:r>
              <a:rPr lang="en-US" altLang="zh-CN" b="1" dirty="0">
                <a:latin typeface="宋体" panose="02010600030101010101" pitchFamily="2" charset="-122"/>
                <a:cs typeface="Times New Roman" panose="02020603050405020304" pitchFamily="18" charset="0"/>
              </a:rPr>
              <a:t>√</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675336"/>
            <a:ext cx="10692000" cy="63767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三</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非洲的抗争</a:t>
            </a:r>
            <a:endParaRPr lang="zh-CN" altLang="zh-CN" sz="1050" kern="100" dirty="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nvGraphicFramePr>
        <p:xfrm>
          <a:off x="415036" y="1349978"/>
          <a:ext cx="10692000" cy="4777095"/>
        </p:xfrm>
        <a:graphic>
          <a:graphicData uri="http://schemas.openxmlformats.org/drawingml/2006/table">
            <a:tbl>
              <a:tblPr/>
              <a:tblGrid>
                <a:gridCol w="1529577">
                  <a:extLst>
                    <a:ext uri="{9D8B030D-6E8A-4147-A177-3AD203B41FA5}">
                      <a16:colId xmlns:a16="http://schemas.microsoft.com/office/drawing/2014/main" val="20000"/>
                    </a:ext>
                  </a:extLst>
                </a:gridCol>
                <a:gridCol w="5904656">
                  <a:extLst>
                    <a:ext uri="{9D8B030D-6E8A-4147-A177-3AD203B41FA5}">
                      <a16:colId xmlns:a16="http://schemas.microsoft.com/office/drawing/2014/main" val="20001"/>
                    </a:ext>
                  </a:extLst>
                </a:gridCol>
                <a:gridCol w="3257767">
                  <a:extLst>
                    <a:ext uri="{9D8B030D-6E8A-4147-A177-3AD203B41FA5}">
                      <a16:colId xmlns:a16="http://schemas.microsoft.com/office/drawing/2014/main" val="20002"/>
                    </a:ext>
                  </a:extLst>
                </a:gridCol>
              </a:tblGrid>
              <a:tr h="413945">
                <a:tc>
                  <a:txBody>
                    <a:bodyPr/>
                    <a:lstStyle/>
                    <a:p>
                      <a:pPr algn="ctr" hangingPunct="0">
                        <a:lnSpc>
                          <a:spcPct val="13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事件</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18355" marR="183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3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概况</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18355" marR="183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3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结果</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18355" marR="183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2667521">
                <a:tc>
                  <a:txBody>
                    <a:bodyPr/>
                    <a:lstStyle/>
                    <a:p>
                      <a:pPr algn="just" hangingPunct="0">
                        <a:lnSpc>
                          <a:spcPct val="13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埃及的抗英斗争</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18355" marR="183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30000"/>
                        </a:lnSpc>
                        <a:spcAft>
                          <a:spcPts val="0"/>
                        </a:spcAft>
                        <a:tabLst>
                          <a:tab pos="4770755" algn="l"/>
                        </a:tabLst>
                      </a:pP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①</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成立了祖国党，提出</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埃及是埃及人的埃及</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的口号。</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②</a:t>
                      </a: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1882</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年，祖国党领袖</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爱国军官</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领导埃及军民进行了英勇无畏的抵抗</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18355" marR="183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3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抵抗失败，阿拉比被俘，英国占领埃及</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18355" marR="183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586029">
                <a:tc>
                  <a:txBody>
                    <a:bodyPr/>
                    <a:lstStyle/>
                    <a:p>
                      <a:pPr algn="just" hangingPunct="0">
                        <a:lnSpc>
                          <a:spcPct val="13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苏丹马赫迪起义</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14684" marR="146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3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1881</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年，苏丹爆发大起义，持续了近</a:t>
                      </a: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20</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14684" marR="146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3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沉重打击了英国侵略者；起义失败后，英国控制了苏丹</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14684" marR="146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3" name="文本框 2"/>
          <p:cNvSpPr txBox="1"/>
          <p:nvPr/>
        </p:nvSpPr>
        <p:spPr>
          <a:xfrm>
            <a:off x="1847204" y="3538722"/>
            <a:ext cx="1261884"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阿拉比</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415036" y="683803"/>
          <a:ext cx="10692000" cy="4300538"/>
        </p:xfrm>
        <a:graphic>
          <a:graphicData uri="http://schemas.openxmlformats.org/drawingml/2006/table">
            <a:tbl>
              <a:tblPr/>
              <a:tblGrid>
                <a:gridCol w="1853613">
                  <a:extLst>
                    <a:ext uri="{9D8B030D-6E8A-4147-A177-3AD203B41FA5}">
                      <a16:colId xmlns:a16="http://schemas.microsoft.com/office/drawing/2014/main" val="20000"/>
                    </a:ext>
                  </a:extLst>
                </a:gridCol>
                <a:gridCol w="6984776">
                  <a:extLst>
                    <a:ext uri="{9D8B030D-6E8A-4147-A177-3AD203B41FA5}">
                      <a16:colId xmlns:a16="http://schemas.microsoft.com/office/drawing/2014/main" val="20001"/>
                    </a:ext>
                  </a:extLst>
                </a:gridCol>
                <a:gridCol w="1853611">
                  <a:extLst>
                    <a:ext uri="{9D8B030D-6E8A-4147-A177-3AD203B41FA5}">
                      <a16:colId xmlns:a16="http://schemas.microsoft.com/office/drawing/2014/main" val="20002"/>
                    </a:ext>
                  </a:extLst>
                </a:gridCol>
              </a:tblGrid>
              <a:tr h="137054">
                <a:tc>
                  <a:txBody>
                    <a:bodyPr/>
                    <a:lstStyle/>
                    <a:p>
                      <a:pPr algn="just" hangingPunct="0">
                        <a:lnSpc>
                          <a:spcPct val="15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事件</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14684" marR="146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概况</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14684" marR="146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结果</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14684" marR="146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3015192">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埃塞俄比亚抗意战争</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14684" marR="146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①</a:t>
                      </a: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1894</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年，意大利发动对埃塞俄比亚的侵略战争。</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②</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皇帝</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a:t>
                      </a:r>
                      <a:r>
                        <a:rPr lang="en-US" altLang="zh-CN"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发表《告人民诏书》，号召人民抗击侵略者，保卫国家的独立。</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③</a:t>
                      </a: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1896</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年，打败侵埃意军，迫使意大利签署和约</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14684" marR="146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埃塞俄比亚保持了自己的独立</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14684" marR="146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文本框 1"/>
          <p:cNvSpPr txBox="1"/>
          <p:nvPr/>
        </p:nvSpPr>
        <p:spPr>
          <a:xfrm>
            <a:off x="3312765" y="2572462"/>
            <a:ext cx="2339102"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孟尼利克二世</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892838"/>
            <a:ext cx="10692000" cy="203132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四</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亚非拉民族独立运动的意义</a:t>
            </a:r>
            <a:endParaRPr lang="zh-CN" altLang="zh-CN" sz="1050" kern="100" dirty="0">
              <a:latin typeface="宋体" panose="02010600030101010101" pitchFamily="2" charset="-122"/>
              <a:cs typeface="Courier New" panose="02070309020205020404" pitchFamily="49" charset="0"/>
            </a:endParaRPr>
          </a:p>
          <a:p>
            <a:pPr algn="di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打击了帝国主义的侵略势力，削弱了本国的封建势力，推动了</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a:t>
            </a:r>
          </a:p>
          <a:p>
            <a:pPr algn="just" hangingPunct="0">
              <a:lnSpc>
                <a:spcPct val="150000"/>
              </a:lnSpc>
              <a:spcAft>
                <a:spcPts val="0"/>
              </a:spcAft>
              <a:tabLst>
                <a:tab pos="4770755" algn="l"/>
              </a:tabLst>
            </a:pP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a:t>
            </a:r>
            <a:r>
              <a:rPr lang="zh-CN" altLang="zh-CN" kern="100" dirty="0">
                <a:latin typeface="Times New Roman" panose="02020603050405020304" pitchFamily="18" charset="0"/>
                <a:cs typeface="Times New Roman" panose="02020603050405020304" pitchFamily="18" charset="0"/>
              </a:rPr>
              <a:t>和世界历史的发展。</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10204226" y="2663824"/>
            <a:ext cx="90281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民族</a:t>
            </a:r>
            <a:endParaRPr lang="zh-CN" altLang="en-US" dirty="0"/>
          </a:p>
        </p:txBody>
      </p:sp>
      <p:sp>
        <p:nvSpPr>
          <p:cNvPr id="4" name="文本框 3"/>
          <p:cNvSpPr txBox="1"/>
          <p:nvPr/>
        </p:nvSpPr>
        <p:spPr>
          <a:xfrm>
            <a:off x="415037" y="3307597"/>
            <a:ext cx="90281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独立</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315040"/>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【教材开发】</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阅读教材</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P79</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大棒政策</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绘画作品</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。思考</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如何评价</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大棒政策</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2036854"/>
            <a:ext cx="10692000" cy="2031325"/>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该政策主张以武力为后盾，是在保护美国公司的利益和防止其他列强干涉拉美事务的借口下，先发制人干涉拉美各国内政的帝国主义政策。</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677656"/>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【认知升华】拉丁美洲独立运动呈现的特点</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由拉丁美洲地区土生白人领导。</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以战争的形式实现独立。</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(3)</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独立后各国相继建立资产阶级政权，但保留了大量封建残余。</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324433" y="1511895"/>
            <a:ext cx="10692000" cy="3222998"/>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【视野拓展】《告人民诏书》的作用</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敌人从海外入侵</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威胁我们的土地和我们的人民</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我们必须采取行动，抗击</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敌人。凡有力气走路的人都跟上来，参加战斗，保卫祖国，人人有责！</a:t>
            </a:r>
            <a:endParaRPr lang="en-US" altLang="zh-CN" kern="100" spc="100" dirty="0">
              <a:latin typeface="宋体" panose="02010600030101010101" pitchFamily="2" charset="-122"/>
              <a:cs typeface="Times New Roman" panose="02020603050405020304" pitchFamily="18" charset="0"/>
            </a:endParaRPr>
          </a:p>
          <a:p>
            <a:pPr algn="r" hangingPunct="0">
              <a:lnSpc>
                <a:spcPct val="150000"/>
              </a:lnSpc>
              <a:spcAft>
                <a:spcPts val="0"/>
              </a:spcAft>
              <a:tabLst>
                <a:tab pos="4770755" algn="l"/>
              </a:tabLst>
            </a:pPr>
            <a:r>
              <a:rPr lang="en-US" altLang="zh-CN" kern="100" spc="100" dirty="0">
                <a:latin typeface="宋体" panose="02010600030101010101" pitchFamily="2" charset="-122"/>
                <a:cs typeface="Times New Roman" panose="02020603050405020304" pitchFamily="18" charset="0"/>
              </a:rPr>
              <a:t>——《</a:t>
            </a:r>
            <a:r>
              <a:rPr lang="zh-CN" altLang="en-US" kern="100" spc="100" dirty="0">
                <a:latin typeface="宋体" panose="02010600030101010101" pitchFamily="2" charset="-122"/>
                <a:cs typeface="Times New Roman" panose="02020603050405020304" pitchFamily="18" charset="0"/>
              </a:rPr>
              <a:t>告人民诏书</a:t>
            </a:r>
            <a:r>
              <a:rPr lang="en-US" altLang="zh-CN" kern="100" spc="100" dirty="0">
                <a:latin typeface="宋体" panose="02010600030101010101" pitchFamily="2" charset="-122"/>
                <a:cs typeface="Times New Roman" panose="02020603050405020304" pitchFamily="18" charset="0"/>
              </a:rPr>
              <a:t>》</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56846"/>
          </a:xfrm>
        </p:spPr>
        <p:txBody>
          <a:bodyPr/>
          <a:lstStyle/>
          <a:p>
            <a:pPr lvl="0" algn="just" hangingPunct="0">
              <a:lnSpc>
                <a:spcPct val="150000"/>
              </a:lnSpc>
              <a:spcAft>
                <a:spcPts val="0"/>
              </a:spcAft>
              <a:tabLst>
                <a:tab pos="4770755" algn="l"/>
              </a:tabLst>
            </a:pPr>
            <a:r>
              <a:rPr lang="zh-CN" altLang="en-US" kern="100" dirty="0">
                <a:solidFill>
                  <a:prstClr val="black"/>
                </a:solidFill>
                <a:latin typeface="Times New Roman" panose="02020603050405020304" pitchFamily="18" charset="0"/>
                <a:cs typeface="Times New Roman" panose="02020603050405020304" pitchFamily="18" charset="0"/>
              </a:rPr>
              <a:t>材料中的</a:t>
            </a:r>
            <a:r>
              <a:rPr lang="zh-CN" altLang="zh-CN" kern="100" dirty="0">
                <a:solidFill>
                  <a:prstClr val="black"/>
                </a:solidFill>
                <a:latin typeface="Times New Roman" panose="02020603050405020304" pitchFamily="18" charset="0"/>
                <a:cs typeface="Times New Roman" panose="02020603050405020304" pitchFamily="18" charset="0"/>
              </a:rPr>
              <a:t>敌人指的是谁？这一诏书起到了什么作用？</a:t>
            </a:r>
            <a:endParaRPr lang="zh-CN" altLang="zh-CN" sz="1050" kern="100" dirty="0">
              <a:solidFill>
                <a:prstClr val="black"/>
              </a:solidFill>
              <a:latin typeface="宋体" panose="02010600030101010101" pitchFamily="2" charset="-122"/>
              <a:cs typeface="Courier New" panose="02070309020205020404" pitchFamily="49" charset="0"/>
            </a:endParaRPr>
          </a:p>
        </p:txBody>
      </p:sp>
      <p:sp>
        <p:nvSpPr>
          <p:cNvPr id="3" name="矩形 2"/>
          <p:cNvSpPr/>
          <p:nvPr/>
        </p:nvSpPr>
        <p:spPr>
          <a:xfrm>
            <a:off x="415037" y="1367879"/>
            <a:ext cx="10692000" cy="1315040"/>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敌人指意大利侵略者。作用</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这一诏书动员了广大埃塞俄比亚人民，为</a:t>
            </a:r>
            <a:r>
              <a:rPr lang="zh-CN" altLang="en-US" b="1" kern="100" dirty="0">
                <a:solidFill>
                  <a:schemeClr val="tx1"/>
                </a:solidFill>
                <a:ea typeface="华文楷体" panose="02010600040101010101" pitchFamily="2" charset="-122"/>
                <a:cs typeface="Times New Roman" panose="02020603050405020304" pitchFamily="18" charset="0"/>
              </a:rPr>
              <a:t>埃塞俄比亚抗</a:t>
            </a:r>
            <a:r>
              <a:rPr lang="zh-CN" altLang="zh-CN" b="1" kern="100" dirty="0">
                <a:solidFill>
                  <a:schemeClr val="tx1"/>
                </a:solidFill>
                <a:ea typeface="华文楷体" panose="02010600040101010101" pitchFamily="2" charset="-122"/>
                <a:cs typeface="Times New Roman" panose="02020603050405020304" pitchFamily="18" charset="0"/>
              </a:rPr>
              <a:t>意战争的胜利打下了基础。</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61581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【认知升华】非洲抗争的特点</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主要斗争形式是武装斗争，是有组织</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大规模</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持续时间长的武装反抗。</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领导力量是旧式</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统治</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阶级，且具有多样性，有宗教领袖</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国王</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知识分子等。</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(3)</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部分抗争带有宗教色彩。</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(4)</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结局有成功，也有失败。</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655030"/>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任务目标</a:t>
            </a:r>
          </a:p>
        </p:txBody>
      </p:sp>
      <p:sp>
        <p:nvSpPr>
          <p:cNvPr id="3" name="副标题 2"/>
          <p:cNvSpPr>
            <a:spLocks noGrp="1"/>
          </p:cNvSpPr>
          <p:nvPr>
            <p:ph type="subTitle" idx="1"/>
          </p:nvPr>
        </p:nvSpPr>
        <p:spPr>
          <a:xfrm>
            <a:off x="415037" y="1655911"/>
            <a:ext cx="10692000" cy="3884140"/>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了解拉丁美洲独立运动和拉丁美洲独立后面临的问题，从唯物史观的角度认识其对拉丁美洲历史发展的影响</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通过辛亥革命</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印度民族</a:t>
            </a:r>
            <a:r>
              <a:rPr lang="zh-CN" altLang="en-US" kern="100" dirty="0">
                <a:latin typeface="Times New Roman" panose="02020603050405020304" pitchFamily="18" charset="0"/>
                <a:cs typeface="Times New Roman" panose="02020603050405020304" pitchFamily="18" charset="0"/>
              </a:rPr>
              <a:t>民主</a:t>
            </a:r>
            <a:r>
              <a:rPr lang="zh-CN" altLang="zh-CN" kern="100" dirty="0">
                <a:latin typeface="Times New Roman" panose="02020603050405020304" pitchFamily="18" charset="0"/>
                <a:cs typeface="Times New Roman" panose="02020603050405020304" pitchFamily="18" charset="0"/>
              </a:rPr>
              <a:t>运动</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伊朗立宪革命的史实，从史料实证的角度认识亚洲各国民族解放运动的特点。</a:t>
            </a:r>
            <a:endParaRPr lang="zh-CN" altLang="zh-CN" sz="1050" kern="100" dirty="0">
              <a:latin typeface="宋体" panose="02010600030101010101" pitchFamily="2" charset="-122"/>
              <a:cs typeface="Courier New" panose="02070309020205020404" pitchFamily="49" charset="0"/>
            </a:endParaRPr>
          </a:p>
          <a:p>
            <a:r>
              <a:rPr lang="en-US" altLang="zh-CN" dirty="0">
                <a:latin typeface="Times New Roman" panose="02020603050405020304" pitchFamily="18" charset="0"/>
              </a:rPr>
              <a:t>3.</a:t>
            </a:r>
            <a:r>
              <a:rPr lang="zh-CN" altLang="zh-CN" dirty="0">
                <a:latin typeface="Times New Roman" panose="02020603050405020304" pitchFamily="18" charset="0"/>
                <a:cs typeface="Times New Roman" panose="02020603050405020304" pitchFamily="18" charset="0"/>
              </a:rPr>
              <a:t>了解埃及和苏丹的抗英斗争以及埃塞俄比亚的抗意斗争，从历史解释的角度认识非洲民族独立运动的意义</a:t>
            </a:r>
            <a:endParaRPr lang="zh-CN" altLang="en-US" dirty="0"/>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70318"/>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【认知升华】</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19</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世纪末</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20</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世纪初亚</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非</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拉美民族独立运动的异同</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相同点</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都以政治罢工和武装斗争的形式反对外来侵略。</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亚洲和拉丁美洲斗争中出现了新的阶级——民族资产阶级和无产阶级。</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宋体" panose="02010600030101010101" pitchFamily="2" charset="-122"/>
                <a:cs typeface="Times New Roman" panose="02020603050405020304" pitchFamily="18" charset="0"/>
              </a:rPr>
              <a:t>③</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都取得了一定的成果。</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280898"/>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不同点</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亚洲的觉醒的主流是资产阶级性质的民族民主革命，也存在着旧式的反帝反封建斗争。</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非洲斗争的水平相对落后，主要是旧式的反帝反侵略斗争。</a:t>
            </a:r>
            <a:endParaRPr lang="zh-CN" altLang="zh-CN" sz="1050" kern="100" dirty="0">
              <a:latin typeface="宋体" panose="02010600030101010101" pitchFamily="2" charset="-122"/>
              <a:cs typeface="Courier New" panose="02070309020205020404" pitchFamily="49" charset="0"/>
            </a:endParaRPr>
          </a:p>
          <a:p>
            <a:r>
              <a:rPr lang="en-US" altLang="zh-CN" dirty="0">
                <a:latin typeface="宋体" panose="02010600030101010101" pitchFamily="2" charset="-122"/>
                <a:cs typeface="Times New Roman" panose="02020603050405020304" pitchFamily="18" charset="0"/>
              </a:rPr>
              <a:t>③</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拉丁美洲主要是继续进行反帝反封建的资产阶级民主革命。</a:t>
            </a:r>
            <a:endParaRPr lang="zh-CN" altLang="en-US" dirty="0"/>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619026"/>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a:solidFill>
                  <a:schemeClr val="bg1"/>
                </a:solidFill>
                <a:latin typeface="微软雅黑" panose="020B0503020204020204" pitchFamily="34" charset="-122"/>
                <a:ea typeface="微软雅黑" panose="020B0503020204020204" pitchFamily="34" charset="-122"/>
              </a:rPr>
              <a:t>任务型课堂</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422275" y="1547946"/>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a:t>
            </a:r>
            <a:r>
              <a:rPr lang="en-US" altLang="zh-CN" b="1" kern="100" dirty="0">
                <a:solidFill>
                  <a:schemeClr val="tx1"/>
                </a:solidFill>
                <a:ea typeface="黑体" panose="02010609060101010101" pitchFamily="49" charset="-122"/>
                <a:cs typeface="Times New Roman" panose="02020603050405020304" pitchFamily="18" charset="0"/>
              </a:rPr>
              <a:t>1</a:t>
            </a:r>
            <a:r>
              <a:rPr lang="zh-CN" altLang="en-US" b="1" kern="100" dirty="0">
                <a:solidFill>
                  <a:schemeClr val="tx1"/>
                </a:solidFill>
                <a:ea typeface="黑体" panose="02010609060101010101" pitchFamily="49" charset="-122"/>
                <a:cs typeface="Times New Roman" panose="02020603050405020304" pitchFamily="18" charset="0"/>
              </a:rPr>
              <a:t>　拉丁美洲的民族独立运动</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4" name="副标题 3"/>
          <p:cNvSpPr>
            <a:spLocks noGrp="1"/>
          </p:cNvSpPr>
          <p:nvPr>
            <p:ph type="subTitle" idx="1"/>
          </p:nvPr>
        </p:nvSpPr>
        <p:spPr>
          <a:xfrm>
            <a:off x="415037" y="2220476"/>
            <a:ext cx="10692000" cy="3323987"/>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1.</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史料探究</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史料一</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由于拉丁美洲居民的种族多种多样，他们的斗争非常错综复杂，有种族压迫，也有阶级压迫，斗争具有双重性，二者交织在一起。</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5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摘编自李春辉《拉丁美洲史稿》</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745339"/>
            <a:ext cx="10692000" cy="65684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根据史料一，分析拉丁美洲独立运动革命任务的性质。</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2393411"/>
            <a:ext cx="10692000" cy="1315040"/>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具有反对外来帝国主义和本国封建主义的双重</a:t>
            </a:r>
            <a:r>
              <a:rPr lang="zh-CN" altLang="en-US" b="1" kern="100" dirty="0">
                <a:solidFill>
                  <a:schemeClr val="tx1"/>
                </a:solidFill>
                <a:ea typeface="华文楷体" panose="02010600040101010101" pitchFamily="2" charset="-122"/>
                <a:cs typeface="Times New Roman" panose="02020603050405020304" pitchFamily="18" charset="0"/>
              </a:rPr>
              <a:t>革命任务</a:t>
            </a:r>
            <a:r>
              <a:rPr lang="zh-CN" altLang="zh-CN" b="1" kern="100" dirty="0">
                <a:solidFill>
                  <a:schemeClr val="tx1"/>
                </a:solidFill>
                <a:ea typeface="华文楷体" panose="02010600040101010101" pitchFamily="2" charset="-122"/>
                <a:cs typeface="Times New Roman" panose="02020603050405020304" pitchFamily="18" charset="0"/>
              </a:rPr>
              <a:t>性质。</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546694"/>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史料二</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从</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1822</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年宣布独立起到</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1889</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年废除君主制</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宣布共和止，巴西用了半个多世纪的时间完成了从君主专制制度到君主立宪，再从君主立宪到共和政体的演变，以漫长而不间断的痛苦改革，取得</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了缓慢而持续的政治进步，适应了巴西独立后资本主义经济的发展速度与规模，因而走的是政治变革从属于经济发展的民族解放道路。</a:t>
            </a:r>
            <a:endParaRPr lang="en-US" altLang="zh-CN" kern="100" spc="-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5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摘编自马世力《从巴西民族独立看世界近代民族解放运动的几个理论问题》</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5684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根据史料二，分析巴西的独立对巴西历史的影响。</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1388782"/>
            <a:ext cx="10692000" cy="2031325"/>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独立后的巴西走的是渐进式民主化道路，作为巴西历史的新起点，独立运动揭开了巴西历史崭新的一页，为巴西现代化发展创造了条件。</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70318"/>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2.</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史论拓展</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拉丁美洲独立运动爆发的背景和影响</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背景</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新航路开辟后，西班牙占领除巴西以外的拉丁美洲</a:t>
            </a:r>
            <a:r>
              <a:rPr lang="zh-CN" altLang="en-US" kern="100" dirty="0">
                <a:latin typeface="Times New Roman" panose="02020603050405020304" pitchFamily="18" charset="0"/>
                <a:cs typeface="Times New Roman" panose="02020603050405020304" pitchFamily="18" charset="0"/>
              </a:rPr>
              <a:t>大部分地区</a:t>
            </a:r>
            <a:r>
              <a:rPr lang="zh-CN" altLang="zh-CN" kern="100" dirty="0">
                <a:latin typeface="Times New Roman" panose="02020603050405020304" pitchFamily="18" charset="0"/>
                <a:cs typeface="Times New Roman" panose="02020603050405020304" pitchFamily="18" charset="0"/>
              </a:rPr>
              <a:t>，葡萄牙占领巴西。</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②</a:t>
            </a:r>
            <a:r>
              <a:rPr lang="zh-CN" altLang="en-US" kern="100" dirty="0">
                <a:latin typeface="宋体" panose="02010600030101010101" pitchFamily="2" charset="-122"/>
                <a:cs typeface="Times New Roman" panose="02020603050405020304" pitchFamily="18" charset="0"/>
              </a:rPr>
              <a:t>殖民国家</a:t>
            </a:r>
            <a:r>
              <a:rPr lang="zh-CN" altLang="zh-CN" kern="100" dirty="0">
                <a:latin typeface="Times New Roman" panose="02020603050405020304" pitchFamily="18" charset="0"/>
                <a:cs typeface="Times New Roman" panose="02020603050405020304" pitchFamily="18" charset="0"/>
              </a:rPr>
              <a:t>残酷的殖民统治和经济掠夺。</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③</a:t>
            </a:r>
            <a:r>
              <a:rPr lang="zh-CN" altLang="zh-CN" kern="100" dirty="0">
                <a:latin typeface="Times New Roman" panose="02020603050405020304" pitchFamily="18" charset="0"/>
                <a:cs typeface="Times New Roman" panose="02020603050405020304" pitchFamily="18" charset="0"/>
              </a:rPr>
              <a:t>美国独立战争和法国大革命及启蒙思想的影响。</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62979"/>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影响</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拉美地区大部分国家独立，摆脱殖民统治，建立资产阶级政权，为日后各国的发展奠定了基础。</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spc="100" dirty="0">
                <a:latin typeface="宋体" panose="02010600030101010101" pitchFamily="2" charset="-122"/>
                <a:cs typeface="Times New Roman" panose="02020603050405020304" pitchFamily="18" charset="0"/>
              </a:rPr>
              <a:t>②</a:t>
            </a:r>
            <a:r>
              <a:rPr lang="zh-CN" altLang="zh-CN" kern="100" spc="100" dirty="0">
                <a:latin typeface="Times New Roman" panose="02020603050405020304" pitchFamily="18" charset="0"/>
                <a:cs typeface="Times New Roman" panose="02020603050405020304" pitchFamily="18" charset="0"/>
              </a:rPr>
              <a:t>这是拉美地区的一次民族大解放运动，给欧洲殖民者以沉重的打击。</a:t>
            </a:r>
            <a:endParaRPr lang="zh-CN" altLang="zh-CN" sz="1050" kern="100" spc="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③</a:t>
            </a:r>
            <a:r>
              <a:rPr lang="zh-CN" altLang="zh-CN" kern="100" dirty="0">
                <a:latin typeface="Times New Roman" panose="02020603050405020304" pitchFamily="18" charset="0"/>
                <a:cs typeface="Times New Roman" panose="02020603050405020304" pitchFamily="18" charset="0"/>
              </a:rPr>
              <a:t>拉美地区民族解放斗争的胜利，激励了世界其他地区的人民。</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宋体" panose="02010600030101010101" pitchFamily="2" charset="-122"/>
                <a:cs typeface="Times New Roman" panose="02020603050405020304" pitchFamily="18" charset="0"/>
              </a:rPr>
              <a:t>④</a:t>
            </a:r>
            <a:r>
              <a:rPr lang="zh-CN" altLang="zh-CN" kern="100" dirty="0">
                <a:latin typeface="Times New Roman" panose="02020603050405020304" pitchFamily="18" charset="0"/>
                <a:cs typeface="Times New Roman" panose="02020603050405020304" pitchFamily="18" charset="0"/>
              </a:rPr>
              <a:t>拉美地区的革命具有不彻底性，保留了大量封建残余势力，为日后的进一步革命埋下了伏笔。</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62979"/>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3.</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迁移运用</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在玻利瓦尔和圣马丁等人领导下，西属拉丁美洲殖民地于</a:t>
            </a:r>
            <a:r>
              <a:rPr lang="en-US" altLang="zh-CN" kern="100" dirty="0">
                <a:latin typeface="Times New Roman" panose="02020603050405020304" pitchFamily="18" charset="0"/>
                <a:cs typeface="Courier New" panose="02070309020205020404" pitchFamily="49" charset="0"/>
              </a:rPr>
              <a:t>1826</a:t>
            </a:r>
            <a:r>
              <a:rPr lang="zh-CN" altLang="zh-CN" kern="100" dirty="0">
                <a:latin typeface="Times New Roman" panose="02020603050405020304" pitchFamily="18" charset="0"/>
                <a:cs typeface="Times New Roman" panose="02020603050405020304" pitchFamily="18" charset="0"/>
              </a:rPr>
              <a:t>年基本实现了独立。但英美等国</a:t>
            </a:r>
            <a:r>
              <a:rPr lang="zh-CN" altLang="en-US" kern="100" dirty="0">
                <a:latin typeface="Times New Roman" panose="02020603050405020304" pitchFamily="18" charset="0"/>
                <a:cs typeface="Times New Roman" panose="02020603050405020304" pitchFamily="18" charset="0"/>
              </a:rPr>
              <a:t>又</a:t>
            </a:r>
            <a:r>
              <a:rPr lang="zh-CN" altLang="zh-CN" kern="100" dirty="0">
                <a:latin typeface="Times New Roman" panose="02020603050405020304" pitchFamily="18" charset="0"/>
                <a:cs typeface="Times New Roman" panose="02020603050405020304" pitchFamily="18" charset="0"/>
              </a:rPr>
              <a:t>以</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援助</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的名义对拉丁美洲实行</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金元外交</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和</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大棒政策</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。这说明拉丁美洲</a:t>
            </a:r>
            <a:r>
              <a:rPr lang="zh-CN" altLang="zh-CN" kern="100" dirty="0">
                <a:latin typeface="宋体" panose="02010600030101010101" pitchFamily="2" charset="-122"/>
                <a:ea typeface="Times New Roman" panose="02020603050405020304" pitchFamily="18" charset="0"/>
                <a:cs typeface="Courier New" panose="02070309020205020404" pitchFamily="49" charset="0"/>
              </a:rPr>
              <a:t> </a:t>
            </a:r>
            <a:r>
              <a:rPr lang="en-US" altLang="zh-CN" kern="100" dirty="0">
                <a:latin typeface="宋体" panose="02010600030101010101" pitchFamily="2" charset="-122"/>
                <a:ea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．掀起了反帝斗争的新高潮</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．反对美国提出的门罗主义</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．还没有完全实现美洲的统一</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．尚未完成民族民主革命任务</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24433" y="5409501"/>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193025"/>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拉丁美洲独立后，各国普遍实行军事独裁统治，英美等国</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又</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在</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援助</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的幌子下，加紧了对拉丁美洲的经济侵略和政治渗透，拉美人民民族民主革命任务任重道远，</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项正确；</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1826</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年拉丁美洲基本实现独立，</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掀起了反帝斗争的新高潮</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不是主要任务，而且帝国主义形成于</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19</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世纪末，时间也与材料不符，排除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项；门罗主义在客观上起到了防止已独立的拉美国家再沦为欧洲列强的殖民地</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的作用，</a:t>
            </a:r>
            <a:r>
              <a:rPr lang="zh-CN" altLang="en-US" kern="100" spc="-100" dirty="0">
                <a:latin typeface="Times New Roman" panose="02020603050405020304" pitchFamily="18" charset="0"/>
                <a:ea typeface="华文楷体" panose="02010600040101010101" pitchFamily="2" charset="-122"/>
                <a:cs typeface="Times New Roman" panose="02020603050405020304" pitchFamily="18" charset="0"/>
              </a:rPr>
              <a:t>故</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并未引发当时拉丁美洲对门罗主义的反对，排除</a:t>
            </a:r>
            <a:r>
              <a:rPr lang="en-US" altLang="zh-CN" kern="100" spc="-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项；拉丁美洲人民的任务不是实现美洲统一，排除</a:t>
            </a:r>
            <a:r>
              <a:rPr lang="en-US" altLang="zh-CN" kern="100" spc="-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spc="-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655030"/>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时空坐标</a:t>
            </a:r>
          </a:p>
        </p:txBody>
      </p:sp>
      <p:pic>
        <p:nvPicPr>
          <p:cNvPr id="3" name="图片 2">
            <a:extLst>
              <a:ext uri="{FF2B5EF4-FFF2-40B4-BE49-F238E27FC236}">
                <a16:creationId xmlns:a16="http://schemas.microsoft.com/office/drawing/2014/main" id="{9DA00599-233C-255C-FE7B-C9EBBAE3E970}"/>
              </a:ext>
            </a:extLst>
          </p:cNvPr>
          <p:cNvPicPr>
            <a:picLocks noChangeAspect="1"/>
          </p:cNvPicPr>
          <p:nvPr/>
        </p:nvPicPr>
        <p:blipFill>
          <a:blip r:embed="rId3"/>
          <a:stretch>
            <a:fillRect/>
          </a:stretch>
        </p:blipFill>
        <p:spPr>
          <a:xfrm>
            <a:off x="720477" y="2988059"/>
            <a:ext cx="10405553" cy="1536439"/>
          </a:xfrm>
          <a:prstGeom prst="rect">
            <a:avLst/>
          </a:prstGeom>
        </p:spPr>
      </p:pic>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616648"/>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(2)(2023</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北京卷</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墨西哥在</a:t>
            </a:r>
            <a:r>
              <a:rPr lang="en-US" altLang="zh-CN" kern="100" dirty="0">
                <a:latin typeface="Times New Roman" panose="02020603050405020304" pitchFamily="18" charset="0"/>
                <a:cs typeface="Courier New" panose="02070309020205020404" pitchFamily="49" charset="0"/>
              </a:rPr>
              <a:t>1821</a:t>
            </a:r>
            <a:r>
              <a:rPr lang="zh-CN" altLang="zh-CN" kern="100" dirty="0">
                <a:latin typeface="Times New Roman" panose="02020603050405020304" pitchFamily="18" charset="0"/>
                <a:cs typeface="Times New Roman" panose="02020603050405020304" pitchFamily="18" charset="0"/>
              </a:rPr>
              <a:t>年独立后，以阿兹特克帝国的继承者自居。墨西哥土生白人将阿兹特克人视为祖先，将阿兹特克人的末代皇帝视为抵抗西班牙殖民者的民族英雄。这些做法意在</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．打击英法在拉美的殖民统治</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．深化民族意识和国家观念</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．推动墨西哥的民族独立运动</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．重建阿兹特克帝国的文明</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24433" y="3420107"/>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616648"/>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根据材料可知，独立后的墨西哥以阿兹特克帝国的继承者自居，奉阿兹特克人为祖先，视其末代皇帝为民族英雄，以此来强化民众的民族认同，增强民众的国家观念，</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项正确。墨西哥独立打击了西班牙的殖民统治，与英法在拉美的殖民统治关系不大，排除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项；墨西哥独立后的做法有利于巩固民族独立成果，而不是推动民族独立运动，排除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项；墨西哥独立后，意在用阿兹特克帝国的文明来增强民族意识和国家观念，并不是重建文明，排除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486859"/>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a:t>
            </a:r>
            <a:r>
              <a:rPr lang="en-US" altLang="zh-CN" b="1" kern="100" dirty="0">
                <a:solidFill>
                  <a:schemeClr val="tx1"/>
                </a:solidFill>
                <a:ea typeface="黑体" panose="02010609060101010101" pitchFamily="49" charset="-122"/>
                <a:cs typeface="Times New Roman" panose="02020603050405020304" pitchFamily="18" charset="0"/>
              </a:rPr>
              <a:t>2</a:t>
            </a:r>
            <a:r>
              <a:rPr lang="zh-CN" altLang="en-US" b="1" kern="100" dirty="0">
                <a:solidFill>
                  <a:schemeClr val="tx1"/>
                </a:solidFill>
                <a:ea typeface="黑体" panose="02010609060101010101" pitchFamily="49" charset="-122"/>
                <a:cs typeface="Times New Roman" panose="02020603050405020304" pitchFamily="18" charset="0"/>
              </a:rPr>
              <a:t>　亚洲的觉醒</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3" name="副标题 2"/>
          <p:cNvSpPr>
            <a:spLocks noGrp="1"/>
          </p:cNvSpPr>
          <p:nvPr>
            <p:ph type="subTitle" idx="1"/>
          </p:nvPr>
        </p:nvSpPr>
        <p:spPr>
          <a:xfrm>
            <a:off x="415037" y="1159426"/>
            <a:ext cx="10692000" cy="4525150"/>
          </a:xfrm>
        </p:spPr>
        <p:txBody>
          <a:bodyPr/>
          <a:lstStyle/>
          <a:p>
            <a:pPr algn="just" hangingPunct="0">
              <a:lnSpc>
                <a:spcPct val="13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1.</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史料探究</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史料一</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我以为东方正从酣睡中觉醒。在中国，它表现为一种显著的反抗外族的态度，偏向</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中国是中国人的中国</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的理想；在波斯</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觉醒似乎表现为偏向民主改革的形式</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非常引人注目的是，这些不满的迹象同时出现，不能纯粹归于偶然</a:t>
            </a:r>
            <a:r>
              <a:rPr lang="en-US" altLang="zh-CN" kern="100"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东方真</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的</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正从</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其</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酣</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眠</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中觉醒，我们即将目睹一场数百万不满者反对寡廉鲜耻的西方剥削的起义。</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3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英</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爱德华</a:t>
            </a:r>
            <a:r>
              <a:rPr lang="en-US"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G.</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布朗《</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1905—1909</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年波斯革命》</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2677656"/>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史料二</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亚洲的觉醒和欧洲先进无产阶级夺取政权斗争的开始，标志着</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世纪初所开创的全世界历史的一个新阶段。</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5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苏联</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列宁《亚洲的觉醒》</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根据上述史料并结合所学知识，对亚洲的觉醒进行阐释。</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3322698"/>
            <a:ext cx="8190316" cy="1384995"/>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示例</a:t>
            </a:r>
            <a:endParaRPr lang="zh-CN" altLang="zh-CN" sz="1050" kern="100" dirty="0">
              <a:solidFill>
                <a:schemeClr val="tx1"/>
              </a:solidFill>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b="1" kern="100" dirty="0">
                <a:solidFill>
                  <a:schemeClr val="tx1"/>
                </a:solidFill>
                <a:ea typeface="华文楷体" panose="02010600040101010101" pitchFamily="2" charset="-122"/>
                <a:cs typeface="Courier New" panose="02070309020205020404" pitchFamily="49" charset="0"/>
              </a:rPr>
              <a:t>19</a:t>
            </a:r>
            <a:r>
              <a:rPr lang="zh-CN" altLang="zh-CN" b="1" kern="100" dirty="0">
                <a:solidFill>
                  <a:schemeClr val="tx1"/>
                </a:solidFill>
                <a:ea typeface="华文楷体" panose="02010600040101010101" pitchFamily="2" charset="-122"/>
                <a:cs typeface="Times New Roman" panose="02020603050405020304" pitchFamily="18" charset="0"/>
              </a:rPr>
              <a:t>世纪末</a:t>
            </a:r>
            <a:r>
              <a:rPr lang="en-US" altLang="zh-CN" b="1" kern="100" dirty="0">
                <a:solidFill>
                  <a:schemeClr val="tx1"/>
                </a:solidFill>
                <a:ea typeface="华文楷体" panose="02010600040101010101" pitchFamily="2" charset="-122"/>
                <a:cs typeface="Courier New" panose="02070309020205020404" pitchFamily="49" charset="0"/>
              </a:rPr>
              <a:t>20</a:t>
            </a:r>
            <a:r>
              <a:rPr lang="zh-CN" altLang="zh-CN" b="1" kern="100" dirty="0">
                <a:solidFill>
                  <a:schemeClr val="tx1"/>
                </a:solidFill>
                <a:ea typeface="华文楷体" panose="02010600040101010101" pitchFamily="2" charset="-122"/>
                <a:cs typeface="Times New Roman" panose="02020603050405020304" pitchFamily="18" charset="0"/>
              </a:rPr>
              <a:t>世纪初，亚洲社会发生了深刻变化。</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62979"/>
          </a:xfrm>
        </p:spPr>
        <p:txBody>
          <a:bodyPr/>
          <a:lstStyle/>
          <a:p>
            <a:pPr algn="just" hangingPunct="0">
              <a:lnSpc>
                <a:spcPct val="150000"/>
              </a:lnSpc>
              <a:spcAft>
                <a:spcPts val="0"/>
              </a:spcAft>
              <a:tabLst>
                <a:tab pos="4770755" algn="l"/>
              </a:tabLst>
            </a:pPr>
            <a:r>
              <a:rPr lang="zh-CN" altLang="zh-CN" kern="100">
                <a:latin typeface="Times New Roman" panose="02020603050405020304" pitchFamily="18" charset="0"/>
                <a:ea typeface="华文楷体" panose="02010600040101010101" pitchFamily="2" charset="-122"/>
                <a:cs typeface="Times New Roman" panose="02020603050405020304" pitchFamily="18" charset="0"/>
              </a:rPr>
              <a:t>帝国主义的侵略加深了亚洲各国的民族危机，激化了民族矛盾和阶级矛盾；亚洲国家的封建经济进一步解体，民族资本主义得到一定发展；民族资产阶级和无产阶级逐渐形成</a:t>
            </a:r>
            <a:r>
              <a:rPr lang="zh-CN" altLang="zh-CN" kern="100">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ea typeface="华文楷体" panose="02010600040101010101" pitchFamily="2" charset="-122"/>
                <a:cs typeface="Times New Roman" panose="02020603050405020304" pitchFamily="18" charset="0"/>
              </a:rPr>
              <a:t>壮大；亚洲各国民族忧患意识和民主改革意识觉醒。</a:t>
            </a:r>
            <a:endParaRPr lang="zh-CN" altLang="zh-CN" sz="1050" kern="10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a:latin typeface="Times New Roman" panose="02020603050405020304" pitchFamily="18" charset="0"/>
                <a:ea typeface="华文楷体" panose="02010600040101010101" pitchFamily="2" charset="-122"/>
                <a:cs typeface="Times New Roman" panose="02020603050405020304" pitchFamily="18" charset="0"/>
              </a:rPr>
              <a:t>亚洲各国人民掀起了反帝反封建的民族民主运动的新高潮。伊朗的立宪革命</a:t>
            </a:r>
            <a:r>
              <a:rPr lang="zh-CN" altLang="zh-CN" kern="100">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ea typeface="华文楷体" panose="02010600040101010101" pitchFamily="2" charset="-122"/>
                <a:cs typeface="Times New Roman" panose="02020603050405020304" pitchFamily="18" charset="0"/>
              </a:rPr>
              <a:t>中国的辛亥革命</a:t>
            </a:r>
            <a:r>
              <a:rPr lang="zh-CN" altLang="zh-CN" kern="100">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ea typeface="华文楷体" panose="02010600040101010101" pitchFamily="2" charset="-122"/>
                <a:cs typeface="Times New Roman" panose="02020603050405020304" pitchFamily="18" charset="0"/>
              </a:rPr>
              <a:t>印度的民族解放运动是典型代表。</a:t>
            </a:r>
            <a:endParaRPr lang="zh-CN" altLang="zh-CN" sz="1050" kern="10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a:latin typeface="Times New Roman" panose="02020603050405020304" pitchFamily="18" charset="0"/>
                <a:ea typeface="华文楷体" panose="02010600040101010101" pitchFamily="2" charset="-122"/>
                <a:cs typeface="Times New Roman" panose="02020603050405020304" pitchFamily="18" charset="0"/>
              </a:rPr>
              <a:t>亚洲的觉醒冲击了资本主义世界殖民体系，打击了帝国主义的侵略势力，削弱了本国封建势力，推动了民族独立和世界历史发展。</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3869329"/>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2.</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史论拓展</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全面认识亚洲的觉醒</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性质上</a:t>
            </a:r>
            <a:r>
              <a:rPr lang="zh-CN"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cs typeface="Courier New" panose="02070309020205020404" pitchFamily="49" charset="0"/>
              </a:rPr>
              <a:t>19</a:t>
            </a:r>
            <a:r>
              <a:rPr lang="zh-CN" altLang="zh-CN" kern="100" dirty="0">
                <a:latin typeface="Times New Roman" panose="02020603050405020304" pitchFamily="18" charset="0"/>
                <a:cs typeface="Times New Roman" panose="02020603050405020304" pitchFamily="18" charset="0"/>
              </a:rPr>
              <a:t>世纪末</a:t>
            </a:r>
            <a:r>
              <a:rPr lang="en-US" altLang="zh-CN" kern="100" dirty="0">
                <a:latin typeface="Times New Roman" panose="02020603050405020304" pitchFamily="18" charset="0"/>
                <a:cs typeface="Courier New" panose="02070309020205020404" pitchFamily="49" charset="0"/>
              </a:rPr>
              <a:t>20</a:t>
            </a:r>
            <a:r>
              <a:rPr lang="zh-CN" altLang="zh-CN" kern="100" dirty="0">
                <a:latin typeface="Times New Roman" panose="02020603050405020304" pitchFamily="18" charset="0"/>
                <a:cs typeface="Times New Roman" panose="02020603050405020304" pitchFamily="18" charset="0"/>
              </a:rPr>
              <a:t>世纪初，亚洲人民掀起反帝反封建的民族民主革命新高潮，本质是资产阶级民族民主革命。</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领导阶级上</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民族资产阶级登上政治舞台并发挥领导作用。某些国家的工人阶级参加了反帝反封建的政治斗争，他们是亚洲社会新生的革命力量。</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323987"/>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斗争水平上</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资产阶级性质的改良运动，特别是由民族资产阶级领导的反帝反封建的民主革命已成为时代的潮流。</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(4)</a:t>
            </a:r>
            <a:r>
              <a:rPr lang="zh-CN" altLang="zh-CN" kern="100" dirty="0">
                <a:latin typeface="Times New Roman" panose="02020603050405020304" pitchFamily="18" charset="0"/>
                <a:cs typeface="Times New Roman" panose="02020603050405020304" pitchFamily="18" charset="0"/>
              </a:rPr>
              <a:t>相互联系上</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这次革命还表现出亚洲各国人民相互支持</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共同对敌的斗争特点。如中国的革命对亚洲其他国家的斗争起了推动作用，其他国家人民的革命也极大地支持了中国的民主革命。</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073440"/>
          </a:xfrm>
        </p:spPr>
        <p:txBody>
          <a:bodyPr/>
          <a:lstStyle/>
          <a:p>
            <a:pPr algn="just" hangingPunct="0">
              <a:lnSpc>
                <a:spcPct val="13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3.</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迁移运用</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(1)20</a:t>
            </a:r>
            <a:r>
              <a:rPr lang="zh-CN" altLang="zh-CN" kern="100" dirty="0">
                <a:latin typeface="Times New Roman" panose="02020603050405020304" pitchFamily="18" charset="0"/>
                <a:cs typeface="Times New Roman" panose="02020603050405020304" pitchFamily="18" charset="0"/>
              </a:rPr>
              <a:t>世纪初的亚洲的觉醒构成了世界革命风暴的新源泉，宣告了帝国主义另一个掘墓人已经站起来了。列宁曾说</a:t>
            </a:r>
            <a:r>
              <a:rPr lang="zh-CN" altLang="zh-CN" kern="100" dirty="0">
                <a:latin typeface="宋体" panose="02010600030101010101" pitchFamily="2" charset="-122"/>
                <a:cs typeface="Times New Roman" panose="02020603050405020304" pitchFamily="18" charset="0"/>
              </a:rPr>
              <a:t>：</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亚洲的觉醒和欧洲先进无产阶级夺取政权斗争的开始，标志着</a:t>
            </a:r>
            <a:r>
              <a:rPr lang="en-US" altLang="zh-CN" kern="100" dirty="0">
                <a:latin typeface="Times New Roman" panose="02020603050405020304" pitchFamily="18" charset="0"/>
                <a:cs typeface="Courier New" panose="02070309020205020404" pitchFamily="49" charset="0"/>
              </a:rPr>
              <a:t>20</a:t>
            </a:r>
            <a:r>
              <a:rPr lang="zh-CN" altLang="zh-CN" kern="100" dirty="0">
                <a:latin typeface="Times New Roman" panose="02020603050405020304" pitchFamily="18" charset="0"/>
                <a:cs typeface="Times New Roman" panose="02020603050405020304" pitchFamily="18" charset="0"/>
              </a:rPr>
              <a:t>世纪初所开创的全世界历史的一个新阶段。</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这反映了亚洲的觉醒</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．沉重打击了帝国主义势力</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．促进</a:t>
            </a:r>
            <a:r>
              <a:rPr lang="zh-CN" altLang="en-US" kern="100" dirty="0">
                <a:latin typeface="Times New Roman" panose="02020603050405020304" pitchFamily="18" charset="0"/>
                <a:cs typeface="Times New Roman" panose="02020603050405020304" pitchFamily="18" charset="0"/>
              </a:rPr>
              <a:t>了</a:t>
            </a:r>
            <a:r>
              <a:rPr lang="zh-CN" altLang="zh-CN" kern="100" dirty="0">
                <a:latin typeface="Times New Roman" panose="02020603050405020304" pitchFamily="18" charset="0"/>
                <a:cs typeface="Times New Roman" panose="02020603050405020304" pitchFamily="18" charset="0"/>
              </a:rPr>
              <a:t>西方民主思想的传播</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．促进</a:t>
            </a:r>
            <a:r>
              <a:rPr lang="zh-CN" altLang="en-US" kern="100" dirty="0">
                <a:latin typeface="Times New Roman" panose="02020603050405020304" pitchFamily="18" charset="0"/>
                <a:cs typeface="Times New Roman" panose="02020603050405020304" pitchFamily="18" charset="0"/>
              </a:rPr>
              <a:t>了</a:t>
            </a:r>
            <a:r>
              <a:rPr lang="zh-CN" altLang="zh-CN" kern="100" dirty="0">
                <a:latin typeface="Times New Roman" panose="02020603050405020304" pitchFamily="18" charset="0"/>
                <a:cs typeface="Times New Roman" panose="02020603050405020304" pitchFamily="18" charset="0"/>
              </a:rPr>
              <a:t>民族资本主义的发展</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．壮大了民族资产阶级的力量</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24433" y="3600127"/>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677656"/>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a:t>
            </a:r>
            <a:r>
              <a:rPr lang="en-US"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世纪初的亚洲的觉醒构成了世界革命风暴的新源泉</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标志着</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世纪初所开创的全世界历史的一个新阶段</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可知，</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世纪初的亚洲</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的</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觉醒与欧洲无产阶级斗争沉重打击了帝国主义势力，</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项正确；</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三项在材料中没有体现，排除。</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616648"/>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en-US" kern="100" dirty="0">
                <a:latin typeface="Times New Roman" panose="02020603050405020304" pitchFamily="18" charset="0"/>
                <a:cs typeface="Courier New" panose="02070309020205020404" pitchFamily="49" charset="0"/>
              </a:rPr>
              <a:t>印度</a:t>
            </a:r>
            <a:r>
              <a:rPr lang="zh-CN" altLang="zh-CN" kern="100" dirty="0">
                <a:latin typeface="Times New Roman" panose="02020603050405020304" pitchFamily="18" charset="0"/>
                <a:cs typeface="Times New Roman" panose="02020603050405020304" pitchFamily="18" charset="0"/>
              </a:rPr>
              <a:t>提拉克政府在政治上推动了一系列旨在保障自由和自治的立法，并一再强调民族和宗教的平等和团结，在经济上要求自给自足，支持印度的民族工业发展。这些做法</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．基于非暴力不合作运动的开展</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．意在发展民族工业</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．表明国大党代表工人阶级利益</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．增强了印度的民族民主意识</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288429" y="4726128"/>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655029"/>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问题式预习</a:t>
            </a:r>
          </a:p>
        </p:txBody>
      </p:sp>
      <p:sp>
        <p:nvSpPr>
          <p:cNvPr id="2" name="副标题 1"/>
          <p:cNvSpPr>
            <a:spLocks noGrp="1"/>
          </p:cNvSpPr>
          <p:nvPr>
            <p:ph type="subTitle" idx="1"/>
          </p:nvPr>
        </p:nvSpPr>
        <p:spPr>
          <a:xfrm>
            <a:off x="415037" y="1655911"/>
            <a:ext cx="10692000" cy="3323987"/>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一</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拉丁美洲的民族独立运动</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拉丁美洲民族独立运动是在什么背景下发生的？</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政治</a:t>
            </a:r>
            <a:r>
              <a:rPr lang="zh-CN" altLang="zh-CN" kern="100" dirty="0">
                <a:latin typeface="宋体" panose="02010600030101010101" pitchFamily="2" charset="-122"/>
                <a:cs typeface="Times New Roman" panose="02020603050405020304" pitchFamily="18" charset="0"/>
              </a:rPr>
              <a:t>：</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__________________________</a:t>
            </a:r>
            <a:r>
              <a:rPr lang="zh-CN" altLang="zh-CN" kern="100" dirty="0">
                <a:latin typeface="Times New Roman" panose="02020603050405020304" pitchFamily="18" charset="0"/>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a:p>
            <a:pPr algn="di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经济</a:t>
            </a:r>
            <a:r>
              <a:rPr lang="zh-CN" altLang="zh-CN" kern="100" dirty="0">
                <a:latin typeface="宋体" panose="02010600030101010101" pitchFamily="2" charset="-122"/>
                <a:cs typeface="Times New Roman" panose="02020603050405020304" pitchFamily="18" charset="0"/>
              </a:rPr>
              <a:t>：</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_________________________________________________</a:t>
            </a:r>
          </a:p>
          <a:p>
            <a:pPr algn="just" hangingPunct="0">
              <a:lnSpc>
                <a:spcPct val="150000"/>
              </a:lnSpc>
              <a:spcAft>
                <a:spcPts val="0"/>
              </a:spcAft>
              <a:tabLst>
                <a:tab pos="4770755" algn="l"/>
              </a:tabLst>
            </a:pP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_____________________________</a:t>
            </a:r>
            <a:r>
              <a:rPr lang="zh-CN" altLang="zh-CN" kern="100" dirty="0">
                <a:latin typeface="Times New Roman" panose="02020603050405020304" pitchFamily="18" charset="0"/>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2016621" y="3056294"/>
            <a:ext cx="4493538"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欧洲殖民者长期的政治压迫</a:t>
            </a:r>
            <a:endParaRPr lang="zh-CN" altLang="en-US" dirty="0"/>
          </a:p>
        </p:txBody>
      </p:sp>
      <p:sp>
        <p:nvSpPr>
          <p:cNvPr id="5" name="矩形 4"/>
          <p:cNvSpPr/>
          <p:nvPr/>
        </p:nvSpPr>
        <p:spPr>
          <a:xfrm>
            <a:off x="415037" y="3537179"/>
            <a:ext cx="10692000" cy="1319848"/>
          </a:xfrm>
          <a:prstGeom prst="rect">
            <a:avLst/>
          </a:prstGeom>
        </p:spPr>
        <p:txBody>
          <a:bodyPr wrap="square">
            <a:spAutoFit/>
          </a:bodyPr>
          <a:lstStyle/>
          <a:p>
            <a:pPr indent="1524000" algn="just">
              <a:lnSpc>
                <a:spcPct val="150000"/>
              </a:lnSpc>
            </a:pPr>
            <a:r>
              <a:rPr lang="zh-CN" altLang="zh-CN" b="1" dirty="0">
                <a:ea typeface="华文楷体" panose="02010600040101010101" pitchFamily="2" charset="-122"/>
                <a:cs typeface="Times New Roman" panose="02020603050405020304" pitchFamily="18" charset="0"/>
              </a:rPr>
              <a:t>欧洲殖民者长期的经济剥削；到</a:t>
            </a:r>
            <a:r>
              <a:rPr lang="en-US" altLang="zh-CN" b="1" dirty="0">
                <a:ea typeface="华文楷体" panose="02010600040101010101" pitchFamily="2" charset="-122"/>
              </a:rPr>
              <a:t>18</a:t>
            </a:r>
            <a:r>
              <a:rPr lang="zh-CN" altLang="zh-CN" b="1" dirty="0">
                <a:ea typeface="华文楷体" panose="02010600040101010101" pitchFamily="2" charset="-122"/>
                <a:cs typeface="Times New Roman" panose="02020603050405020304" pitchFamily="18" charset="0"/>
              </a:rPr>
              <a:t>世纪末</a:t>
            </a:r>
            <a:r>
              <a:rPr lang="en-US" altLang="zh-CN" b="1" dirty="0">
                <a:ea typeface="华文楷体" panose="02010600040101010101" pitchFamily="2" charset="-122"/>
              </a:rPr>
              <a:t>19</a:t>
            </a:r>
            <a:r>
              <a:rPr lang="zh-CN" altLang="zh-CN" b="1" dirty="0">
                <a:ea typeface="华文楷体" panose="02010600040101010101" pitchFamily="2" charset="-122"/>
                <a:cs typeface="Times New Roman" panose="02020603050405020304" pitchFamily="18" charset="0"/>
              </a:rPr>
              <a:t>世纪初，拉丁美洲的经济有了一定的发展</a:t>
            </a:r>
            <a:endParaRPr lang="zh-CN"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2036854"/>
            <a:ext cx="10692000" cy="2031325"/>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根据材料并结合所学知识可知，印度是英国的殖民地，印度国大党的政治</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经济等主张强调印度本民族的独立性，起到增强民族民主意识的作用，</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项正确。</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2000" y="836261"/>
            <a:ext cx="7456488"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图片 3">
            <a:extLst>
              <a:ext uri="{FF2B5EF4-FFF2-40B4-BE49-F238E27FC236}">
                <a16:creationId xmlns:a16="http://schemas.microsoft.com/office/drawing/2014/main" id="{4342ECAB-4E7F-DC22-E5DB-9C6B207C3997}"/>
              </a:ext>
            </a:extLst>
          </p:cNvPr>
          <p:cNvPicPr>
            <a:picLocks noChangeAspect="1"/>
          </p:cNvPicPr>
          <p:nvPr/>
        </p:nvPicPr>
        <p:blipFill>
          <a:blip r:embed="rId4"/>
          <a:stretch>
            <a:fillRect/>
          </a:stretch>
        </p:blipFill>
        <p:spPr>
          <a:xfrm>
            <a:off x="2700697" y="1979947"/>
            <a:ext cx="6249317" cy="4166211"/>
          </a:xfrm>
          <a:prstGeom prst="rect">
            <a:avLst/>
          </a:prstGeom>
        </p:spPr>
      </p:pic>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35325" y="4752255"/>
            <a:ext cx="5586413" cy="673100"/>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课后素养评价</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十三</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p:txBody>
      </p:sp>
      <p:sp>
        <p:nvSpPr>
          <p:cNvPr id="30" name="矩形 29">
            <a:hlinkClick r:id="rId6" action="ppaction://hlinksldjump"/>
          </p:cNvPr>
          <p:cNvSpPr/>
          <p:nvPr/>
        </p:nvSpPr>
        <p:spPr>
          <a:xfrm>
            <a:off x="3243263" y="5472335"/>
            <a:ext cx="6400800" cy="499367"/>
          </a:xfrm>
          <a:prstGeom prst="rect">
            <a:avLst/>
          </a:prstGeom>
          <a:ln>
            <a:noFill/>
          </a:ln>
        </p:spPr>
        <p:txBody>
          <a:bodyPr wrap="square">
            <a:spAutoFit/>
          </a:bodyPr>
          <a:lstStyle/>
          <a:p>
            <a:pPr defTabSz="913130" eaLnBrk="0" hangingPunct="0">
              <a:defRPr/>
            </a:pPr>
            <a:r>
              <a:rPr lang="zh-CN" altLang="en-US"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亚非拉民族独立运动</a:t>
            </a:r>
          </a:p>
        </p:txBody>
      </p:sp>
      <p:sp>
        <p:nvSpPr>
          <p:cNvPr id="33" name="矩形 32">
            <a:hlinkClick r:id="rId7" action="ppaction://hlinkfile"/>
          </p:cNvPr>
          <p:cNvSpPr/>
          <p:nvPr/>
        </p:nvSpPr>
        <p:spPr>
          <a:xfrm>
            <a:off x="-9525" y="-252141"/>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2595839"/>
          </a:xfrm>
        </p:spPr>
        <p:txBody>
          <a:bodyPr/>
          <a:lstStyle/>
          <a:p>
            <a:pPr lvl="0" algn="just" defTabSz="914400">
              <a:lnSpc>
                <a:spcPct val="150000"/>
              </a:lnSpc>
              <a:spcAft>
                <a:spcPts val="0"/>
              </a:spcAft>
              <a:tabLst>
                <a:tab pos="4770755" algn="l"/>
              </a:tabLst>
            </a:pPr>
            <a:r>
              <a:rPr lang="en-US" altLang="zh-CN" kern="100" dirty="0">
                <a:solidFill>
                  <a:sysClr val="windowText" lastClr="000000"/>
                </a:solidFill>
                <a:latin typeface="Times New Roman" panose="02020603050405020304" pitchFamily="18" charset="0"/>
                <a:cs typeface="Courier New" panose="02070309020205020404" pitchFamily="49" charset="0"/>
              </a:rPr>
              <a:t>(3)</a:t>
            </a:r>
            <a:r>
              <a:rPr lang="zh-CN" altLang="zh-CN" kern="100" dirty="0">
                <a:solidFill>
                  <a:sysClr val="windowText" lastClr="000000"/>
                </a:solidFill>
                <a:latin typeface="Times New Roman" panose="02020603050405020304" pitchFamily="18" charset="0"/>
                <a:cs typeface="Times New Roman" panose="02020603050405020304" pitchFamily="18" charset="0"/>
              </a:rPr>
              <a:t>思想</a:t>
            </a:r>
            <a:r>
              <a:rPr lang="zh-CN" altLang="zh-CN" kern="100" dirty="0">
                <a:solidFill>
                  <a:sysClr val="windowText" lastClr="000000"/>
                </a:solidFill>
                <a:latin typeface="宋体" panose="02010600030101010101" pitchFamily="2" charset="-122"/>
                <a:cs typeface="Times New Roman" panose="02020603050405020304" pitchFamily="18" charset="0"/>
              </a:rPr>
              <a:t>：</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_________________________________________________</a:t>
            </a:r>
            <a:r>
              <a:rPr lang="zh-CN" altLang="zh-CN" kern="100" dirty="0">
                <a:solidFill>
                  <a:sysClr val="windowText" lastClr="000000"/>
                </a:solidFill>
                <a:latin typeface="Times New Roman" panose="02020603050405020304" pitchFamily="18" charset="0"/>
                <a:cs typeface="Times New Roman" panose="02020603050405020304" pitchFamily="18" charset="0"/>
              </a:rPr>
              <a:t>。</a:t>
            </a:r>
            <a:endParaRPr lang="zh-CN" altLang="zh-CN" sz="1050" kern="100" dirty="0">
              <a:solidFill>
                <a:sysClr val="windowText" lastClr="000000"/>
              </a:solidFill>
              <a:latin typeface="宋体" panose="02010600030101010101" pitchFamily="2" charset="-122"/>
              <a:cs typeface="Courier New" panose="02070309020205020404" pitchFamily="49" charset="0"/>
            </a:endParaRPr>
          </a:p>
          <a:p>
            <a:pPr lvl="0" algn="dist" defTabSz="914400">
              <a:lnSpc>
                <a:spcPct val="150000"/>
              </a:lnSpc>
              <a:spcAft>
                <a:spcPts val="0"/>
              </a:spcAft>
              <a:tabLst>
                <a:tab pos="4770755" algn="l"/>
              </a:tabLst>
            </a:pPr>
            <a:r>
              <a:rPr lang="en-US" altLang="zh-CN" kern="100" dirty="0">
                <a:solidFill>
                  <a:sysClr val="windowText" lastClr="000000"/>
                </a:solidFill>
                <a:latin typeface="Times New Roman" panose="02020603050405020304" pitchFamily="18" charset="0"/>
                <a:cs typeface="Courier New" panose="02070309020205020404" pitchFamily="49" charset="0"/>
              </a:rPr>
              <a:t>(4)</a:t>
            </a:r>
            <a:r>
              <a:rPr lang="zh-CN" altLang="zh-CN" kern="100" dirty="0">
                <a:solidFill>
                  <a:sysClr val="windowText" lastClr="000000"/>
                </a:solidFill>
                <a:latin typeface="Times New Roman" panose="02020603050405020304" pitchFamily="18" charset="0"/>
                <a:cs typeface="Times New Roman" panose="02020603050405020304" pitchFamily="18" charset="0"/>
              </a:rPr>
              <a:t>外部环境</a:t>
            </a:r>
            <a:r>
              <a:rPr lang="zh-CN" altLang="zh-CN" kern="100" dirty="0">
                <a:solidFill>
                  <a:sysClr val="windowText" lastClr="000000"/>
                </a:solidFill>
                <a:latin typeface="宋体" panose="02010600030101010101" pitchFamily="2" charset="-122"/>
                <a:cs typeface="Times New Roman" panose="02020603050405020304" pitchFamily="18" charset="0"/>
              </a:rPr>
              <a:t>：</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______________________________________________</a:t>
            </a:r>
          </a:p>
          <a:p>
            <a:pPr lvl="0" algn="just" defTabSz="914400">
              <a:lnSpc>
                <a:spcPct val="150000"/>
              </a:lnSpc>
              <a:spcAft>
                <a:spcPts val="0"/>
              </a:spcAft>
              <a:tabLst>
                <a:tab pos="4770755" algn="l"/>
              </a:tabLst>
            </a:pP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____________________________________________________________________________</a:t>
            </a:r>
            <a:r>
              <a:rPr lang="zh-CN" altLang="zh-CN" kern="100" dirty="0">
                <a:solidFill>
                  <a:sysClr val="windowText" lastClr="000000"/>
                </a:solidFill>
                <a:latin typeface="Times New Roman" panose="02020603050405020304" pitchFamily="18" charset="0"/>
                <a:cs typeface="Times New Roman" panose="02020603050405020304" pitchFamily="18" charset="0"/>
              </a:rPr>
              <a:t>。</a:t>
            </a:r>
            <a:endParaRPr lang="zh-CN" altLang="zh-CN" sz="1050" kern="100" dirty="0">
              <a:solidFill>
                <a:sysClr val="windowText" lastClr="000000"/>
              </a:solidFill>
              <a:latin typeface="宋体" panose="02010600030101010101" pitchFamily="2" charset="-122"/>
              <a:cs typeface="Courier New" panose="02070309020205020404" pitchFamily="49" charset="0"/>
            </a:endParaRPr>
          </a:p>
        </p:txBody>
      </p:sp>
      <p:sp>
        <p:nvSpPr>
          <p:cNvPr id="4" name="矩形 3"/>
          <p:cNvSpPr/>
          <p:nvPr/>
        </p:nvSpPr>
        <p:spPr>
          <a:xfrm>
            <a:off x="2196641" y="889224"/>
            <a:ext cx="9198428" cy="523220"/>
          </a:xfrm>
          <a:prstGeom prst="rect">
            <a:avLst/>
          </a:prstGeom>
        </p:spPr>
        <p:txBody>
          <a:bodyPr wrap="square">
            <a:spAutoFit/>
          </a:bodyPr>
          <a:lstStyle/>
          <a:p>
            <a:r>
              <a:rPr lang="zh-CN" altLang="zh-CN" b="1" dirty="0">
                <a:ea typeface="华文楷体" panose="02010600040101010101" pitchFamily="2" charset="-122"/>
                <a:cs typeface="Times New Roman" panose="02020603050405020304" pitchFamily="18" charset="0"/>
              </a:rPr>
              <a:t>启蒙思想的传播使殖民地人民的民族民主意识日益增长</a:t>
            </a:r>
            <a:endParaRPr lang="zh-CN" altLang="en-US" dirty="0"/>
          </a:p>
        </p:txBody>
      </p:sp>
      <p:sp>
        <p:nvSpPr>
          <p:cNvPr id="7" name="矩形 6"/>
          <p:cNvSpPr/>
          <p:nvPr/>
        </p:nvSpPr>
        <p:spPr>
          <a:xfrm>
            <a:off x="408951" y="1357276"/>
            <a:ext cx="10698086" cy="1961371"/>
          </a:xfrm>
          <a:prstGeom prst="rect">
            <a:avLst/>
          </a:prstGeom>
        </p:spPr>
        <p:txBody>
          <a:bodyPr wrap="square">
            <a:spAutoFit/>
          </a:bodyPr>
          <a:lstStyle/>
          <a:p>
            <a:pPr indent="2243455" algn="just">
              <a:lnSpc>
                <a:spcPct val="150000"/>
              </a:lnSpc>
              <a:spcAft>
                <a:spcPts val="0"/>
              </a:spcAft>
            </a:pPr>
            <a:r>
              <a:rPr lang="zh-CN" altLang="zh-CN" b="1" kern="100" dirty="0">
                <a:ea typeface="华文楷体" panose="02010600040101010101" pitchFamily="2" charset="-122"/>
                <a:cs typeface="Times New Roman" panose="02020603050405020304" pitchFamily="18" charset="0"/>
              </a:rPr>
              <a:t>法国大革命动摇了法国在拉丁美洲的殖民统治，严重削弱了西班牙和葡萄牙对拉丁美洲殖民地的控制；美国独立鼓舞了拉丁美洲人民</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5684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概况</a:t>
            </a:r>
            <a:endParaRPr lang="zh-CN" altLang="zh-CN" sz="1050" kern="100" dirty="0">
              <a:latin typeface="宋体" panose="02010600030101010101" pitchFamily="2" charset="-122"/>
              <a:cs typeface="Courier New" panose="02070309020205020404" pitchFamily="49" charset="0"/>
            </a:endParaRPr>
          </a:p>
        </p:txBody>
      </p:sp>
      <p:pic>
        <p:nvPicPr>
          <p:cNvPr id="2050" name="Picture 2" descr="相-3D"/>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5301" y="1511895"/>
            <a:ext cx="9891471" cy="3485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5684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独立后的问题</a:t>
            </a:r>
            <a:endParaRPr lang="zh-CN" altLang="zh-CN" sz="1050" kern="100" dirty="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nvGraphicFramePr>
        <p:xfrm>
          <a:off x="415036" y="1511895"/>
          <a:ext cx="10692000" cy="4229216"/>
        </p:xfrm>
        <a:graphic>
          <a:graphicData uri="http://schemas.openxmlformats.org/drawingml/2006/table">
            <a:tbl>
              <a:tblPr/>
              <a:tblGrid>
                <a:gridCol w="953513">
                  <a:extLst>
                    <a:ext uri="{9D8B030D-6E8A-4147-A177-3AD203B41FA5}">
                      <a16:colId xmlns:a16="http://schemas.microsoft.com/office/drawing/2014/main" val="20000"/>
                    </a:ext>
                  </a:extLst>
                </a:gridCol>
                <a:gridCol w="9738487">
                  <a:extLst>
                    <a:ext uri="{9D8B030D-6E8A-4147-A177-3AD203B41FA5}">
                      <a16:colId xmlns:a16="http://schemas.microsoft.com/office/drawing/2014/main" val="20001"/>
                    </a:ext>
                  </a:extLst>
                </a:gridCol>
              </a:tblGrid>
              <a:tr h="1154434">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内部</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0048" marR="400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各国大多政局动荡，普遍实行</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统治，政治经济发展停滞不前</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0048" marR="400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352">
                <a:tc rowSpan="2">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外部</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0048" marR="400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英美等国在</a:t>
                      </a:r>
                      <a:r>
                        <a:rPr lang="en-US" sz="2800" b="1" kern="10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援助</a:t>
                      </a:r>
                      <a:r>
                        <a:rPr lang="en-US" sz="2800" b="1" kern="10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的幌子下，加紧了对拉丁美洲的经济侵略和政治渗透</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0048" marR="400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868920">
                <a:tc vMerge="1">
                  <a:txBody>
                    <a:bodyPr/>
                    <a:lstStyle/>
                    <a:p>
                      <a:endParaRPr lang="zh-CN"/>
                    </a:p>
                  </a:txBody>
                  <a:tcPr/>
                </a:tc>
                <a:tc>
                  <a:txBody>
                    <a:bodyPr/>
                    <a:lstStyle/>
                    <a:p>
                      <a:pPr algn="just" hangingPunct="0">
                        <a:lnSpc>
                          <a:spcPct val="15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1823</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年，美国总统门罗发表宣言，宣称美洲是美洲人的美洲，将拉丁美洲视为自己的势力范围，并在拉丁美洲推行</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金元外交</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和</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0048" marR="400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3" name="文本框 2"/>
          <p:cNvSpPr txBox="1"/>
          <p:nvPr/>
        </p:nvSpPr>
        <p:spPr>
          <a:xfrm>
            <a:off x="5941057" y="1586039"/>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军事独裁</a:t>
            </a:r>
            <a:endParaRPr lang="zh-CN" altLang="en-US" dirty="0"/>
          </a:p>
        </p:txBody>
      </p:sp>
      <p:sp>
        <p:nvSpPr>
          <p:cNvPr id="5" name="文本框 4"/>
          <p:cNvSpPr txBox="1"/>
          <p:nvPr/>
        </p:nvSpPr>
        <p:spPr>
          <a:xfrm>
            <a:off x="2736701" y="5191896"/>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大棒政策</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303177"/>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二</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亚洲的觉醒</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背景</a:t>
            </a:r>
            <a:endParaRPr lang="zh-CN" altLang="zh-CN" sz="1050" kern="100" dirty="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nvGraphicFramePr>
        <p:xfrm>
          <a:off x="415037" y="2120070"/>
          <a:ext cx="10691999" cy="2757817"/>
        </p:xfrm>
        <a:graphic>
          <a:graphicData uri="http://schemas.openxmlformats.org/drawingml/2006/table">
            <a:tbl>
              <a:tblPr/>
              <a:tblGrid>
                <a:gridCol w="1277548">
                  <a:extLst>
                    <a:ext uri="{9D8B030D-6E8A-4147-A177-3AD203B41FA5}">
                      <a16:colId xmlns:a16="http://schemas.microsoft.com/office/drawing/2014/main" val="20000"/>
                    </a:ext>
                  </a:extLst>
                </a:gridCol>
                <a:gridCol w="9414451">
                  <a:extLst>
                    <a:ext uri="{9D8B030D-6E8A-4147-A177-3AD203B41FA5}">
                      <a16:colId xmlns:a16="http://schemas.microsoft.com/office/drawing/2014/main" val="20001"/>
                    </a:ext>
                  </a:extLst>
                </a:gridCol>
              </a:tblGrid>
              <a:tr h="435941">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政治上</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8948" marR="489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帝国主义的侵略加深了亚洲各国的民族危机</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8948" marR="489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370542">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经济上</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8948" marR="489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亚洲国家的封建经济进一步解体，</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a:t>
                      </a:r>
                      <a:r>
                        <a:rPr lang="en-US" altLang="zh-CN"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得到一定发展</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8948" marR="489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827205">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思想上</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8948" marR="489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民族忧患意识和</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觉醒</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8948" marR="489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3" name="文本框 2"/>
          <p:cNvSpPr txBox="1"/>
          <p:nvPr/>
        </p:nvSpPr>
        <p:spPr>
          <a:xfrm>
            <a:off x="7237201" y="2882183"/>
            <a:ext cx="2339102"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民族资本主义</a:t>
            </a:r>
            <a:endParaRPr lang="zh-CN" altLang="en-US" dirty="0"/>
          </a:p>
        </p:txBody>
      </p:sp>
      <p:sp>
        <p:nvSpPr>
          <p:cNvPr id="5" name="文本框 4"/>
          <p:cNvSpPr txBox="1"/>
          <p:nvPr/>
        </p:nvSpPr>
        <p:spPr>
          <a:xfrm>
            <a:off x="4132390" y="4294806"/>
            <a:ext cx="2339102"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民主改革意识</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949508"/>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性质</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反帝反封建的</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a:t>
            </a:r>
            <a:r>
              <a:rPr lang="zh-CN" altLang="zh-CN" kern="100" dirty="0">
                <a:latin typeface="Times New Roman" panose="02020603050405020304" pitchFamily="18" charset="0"/>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表现</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印度民族解放运动</a:t>
            </a:r>
            <a:endParaRPr lang="zh-CN" altLang="zh-CN" sz="1050" kern="100" dirty="0">
              <a:latin typeface="宋体" panose="02010600030101010101" pitchFamily="2" charset="-122"/>
              <a:cs typeface="Courier New" panose="02070309020205020404" pitchFamily="49" charset="0"/>
            </a:endParaRPr>
          </a:p>
        </p:txBody>
      </p:sp>
      <p:pic>
        <p:nvPicPr>
          <p:cNvPr id="5122" name="Picture 2" descr="练-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0467" y="2952055"/>
            <a:ext cx="10261140" cy="276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2"/>
          <p:cNvSpPr txBox="1"/>
          <p:nvPr/>
        </p:nvSpPr>
        <p:spPr>
          <a:xfrm>
            <a:off x="3886693" y="893496"/>
            <a:ext cx="2339102"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民族民主运动</a:t>
            </a:r>
            <a:endParaRPr lang="zh-CN" altLang="en-US" dirty="0"/>
          </a:p>
        </p:txBody>
      </p:sp>
      <p:pic>
        <p:nvPicPr>
          <p:cNvPr id="6" name="图片 5"/>
          <p:cNvPicPr>
            <a:picLocks noChangeAspect="1"/>
          </p:cNvPicPr>
          <p:nvPr/>
        </p:nvPicPr>
        <p:blipFill>
          <a:blip r:embed="rId3"/>
          <a:stretch>
            <a:fillRect/>
          </a:stretch>
        </p:blipFill>
        <p:spPr>
          <a:xfrm>
            <a:off x="5070474" y="2796813"/>
            <a:ext cx="2778795" cy="447675"/>
          </a:xfrm>
          <a:prstGeom prst="rect">
            <a:avLst/>
          </a:prstGeom>
        </p:spPr>
      </p:pic>
      <p:sp>
        <p:nvSpPr>
          <p:cNvPr id="5" name="矩形 4"/>
          <p:cNvSpPr/>
          <p:nvPr/>
        </p:nvSpPr>
        <p:spPr>
          <a:xfrm>
            <a:off x="5070474" y="2830486"/>
            <a:ext cx="2852063" cy="461665"/>
          </a:xfrm>
          <a:prstGeom prst="rect">
            <a:avLst/>
          </a:prstGeom>
        </p:spPr>
        <p:txBody>
          <a:bodyPr wrap="none">
            <a:spAutoFit/>
          </a:bodyPr>
          <a:lstStyle/>
          <a:p>
            <a:r>
              <a:rPr lang="zh-CN" altLang="en-US" sz="2400" b="1" dirty="0">
                <a:latin typeface="华文楷体" panose="02010600040101010101" pitchFamily="2" charset="-122"/>
                <a:ea typeface="华文楷体" panose="02010600040101010101" pitchFamily="2" charset="-122"/>
              </a:rPr>
              <a:t>国民大会党</a:t>
            </a:r>
            <a:r>
              <a:rPr lang="en-US" altLang="zh-CN" sz="2400" b="1" dirty="0">
                <a:ea typeface="华文楷体" panose="02010600040101010101" pitchFamily="2" charset="-122"/>
                <a:cs typeface="Times New Roman" panose="02020603050405020304" pitchFamily="18" charset="0"/>
              </a:rPr>
              <a:t>(</a:t>
            </a:r>
            <a:r>
              <a:rPr lang="zh-CN" altLang="en-US" sz="2400" b="1" dirty="0">
                <a:latin typeface="华文楷体" panose="02010600040101010101" pitchFamily="2" charset="-122"/>
                <a:ea typeface="华文楷体" panose="02010600040101010101" pitchFamily="2" charset="-122"/>
              </a:rPr>
              <a:t>国大党</a:t>
            </a:r>
            <a:r>
              <a:rPr lang="en-US" altLang="zh-CN" sz="2400" b="1" dirty="0">
                <a:ea typeface="华文楷体" panose="02010600040101010101" pitchFamily="2" charset="-122"/>
                <a:cs typeface="Times New Roman" panose="02020603050405020304" pitchFamily="18" charset="0"/>
              </a:rPr>
              <a:t>)</a:t>
            </a:r>
            <a:endParaRPr lang="zh-CN" altLang="en-US" sz="2400" b="1" dirty="0">
              <a:ea typeface="华文楷体" panose="02010600040101010101" pitchFamily="2" charset="-122"/>
              <a:cs typeface="Times New Roman" panose="02020603050405020304" pitchFamily="18" charset="0"/>
            </a:endParaRPr>
          </a:p>
        </p:txBody>
      </p:sp>
      <p:pic>
        <p:nvPicPr>
          <p:cNvPr id="7" name="图片 6"/>
          <p:cNvPicPr>
            <a:picLocks noChangeAspect="1"/>
          </p:cNvPicPr>
          <p:nvPr/>
        </p:nvPicPr>
        <p:blipFill>
          <a:blip r:embed="rId4"/>
          <a:stretch>
            <a:fillRect/>
          </a:stretch>
        </p:blipFill>
        <p:spPr>
          <a:xfrm>
            <a:off x="2124634" y="3528119"/>
            <a:ext cx="900100" cy="400050"/>
          </a:xfrm>
          <a:prstGeom prst="rect">
            <a:avLst/>
          </a:prstGeom>
        </p:spPr>
      </p:pic>
      <p:sp>
        <p:nvSpPr>
          <p:cNvPr id="8" name="矩形 7"/>
          <p:cNvSpPr/>
          <p:nvPr/>
        </p:nvSpPr>
        <p:spPr>
          <a:xfrm>
            <a:off x="2038104" y="3536828"/>
            <a:ext cx="1107996" cy="461665"/>
          </a:xfrm>
          <a:prstGeom prst="rect">
            <a:avLst/>
          </a:prstGeom>
        </p:spPr>
        <p:txBody>
          <a:bodyPr wrap="none">
            <a:spAutoFit/>
          </a:bodyPr>
          <a:lstStyle/>
          <a:p>
            <a:r>
              <a:rPr lang="zh-CN" altLang="en-US" sz="2400" b="1" dirty="0">
                <a:latin typeface="华文楷体" panose="02010600040101010101" pitchFamily="2" charset="-122"/>
                <a:ea typeface="华文楷体" panose="02010600040101010101" pitchFamily="2" charset="-122"/>
              </a:rPr>
              <a:t>提拉克</a:t>
            </a:r>
            <a:endParaRPr lang="zh-CN" altLang="en-US" sz="2400" b="1" dirty="0">
              <a:ea typeface="华文楷体" panose="02010600040101010101" pitchFamily="2" charset="-122"/>
              <a:cs typeface="Times New Roman" panose="02020603050405020304" pitchFamily="18" charset="0"/>
            </a:endParaRPr>
          </a:p>
        </p:txBody>
      </p:sp>
      <p:pic>
        <p:nvPicPr>
          <p:cNvPr id="10" name="图片 9"/>
          <p:cNvPicPr>
            <a:picLocks noChangeAspect="1"/>
          </p:cNvPicPr>
          <p:nvPr/>
        </p:nvPicPr>
        <p:blipFill>
          <a:blip r:embed="rId4"/>
          <a:stretch>
            <a:fillRect/>
          </a:stretch>
        </p:blipFill>
        <p:spPr>
          <a:xfrm>
            <a:off x="1764593" y="4628365"/>
            <a:ext cx="1260141" cy="330037"/>
          </a:xfrm>
          <a:prstGeom prst="rect">
            <a:avLst/>
          </a:prstGeom>
        </p:spPr>
      </p:pic>
      <p:sp>
        <p:nvSpPr>
          <p:cNvPr id="12" name="矩形 11"/>
          <p:cNvSpPr/>
          <p:nvPr/>
        </p:nvSpPr>
        <p:spPr>
          <a:xfrm>
            <a:off x="1686777" y="4539431"/>
            <a:ext cx="1415772" cy="461665"/>
          </a:xfrm>
          <a:prstGeom prst="rect">
            <a:avLst/>
          </a:prstGeom>
        </p:spPr>
        <p:txBody>
          <a:bodyPr wrap="none">
            <a:spAutoFit/>
          </a:bodyPr>
          <a:lstStyle/>
          <a:p>
            <a:r>
              <a:rPr lang="zh-CN" altLang="en-US" sz="2400" b="1" dirty="0">
                <a:latin typeface="华文楷体" panose="02010600040101010101" pitchFamily="2" charset="-122"/>
                <a:ea typeface="华文楷体" panose="02010600040101010101" pitchFamily="2" charset="-122"/>
              </a:rPr>
              <a:t>无产阶级</a:t>
            </a:r>
            <a:endParaRPr lang="zh-CN" altLang="en-US" sz="2400" b="1" dirty="0">
              <a:ea typeface="华文楷体"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8" grpId="0"/>
      <p:bldP spid="1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19050">
          <a:solidFill>
            <a:srgbClr val="FF0000"/>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TotalTime>
  <Words>2770</Words>
  <Application>Microsoft Office PowerPoint</Application>
  <PresentationFormat>自定义</PresentationFormat>
  <Paragraphs>208</Paragraphs>
  <Slides>43</Slides>
  <Notes>13</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43</vt:i4>
      </vt:variant>
    </vt:vector>
  </HeadingPairs>
  <TitlesOfParts>
    <vt:vector size="57" baseType="lpstr">
      <vt:lpstr>HelveticaNeueLT Pro 67 MdCn</vt:lpstr>
      <vt:lpstr>等线</vt:lpstr>
      <vt:lpstr>等线 Light</vt:lpstr>
      <vt:lpstr>黑体</vt:lpstr>
      <vt:lpstr>华文楷体</vt:lpstr>
      <vt:lpstr>华文细黑</vt:lpstr>
      <vt:lpstr>宋体</vt:lpstr>
      <vt:lpstr>微软雅黑</vt:lpstr>
      <vt:lpstr>Arial</vt:lpstr>
      <vt:lpstr>Calibri</vt:lpstr>
      <vt:lpstr>Calibri Light</vt:lpstr>
      <vt:lpstr>Times New Roman</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星炽 朱</cp:lastModifiedBy>
  <cp:revision>1355</cp:revision>
  <dcterms:created xsi:type="dcterms:W3CDTF">2016-06-29T09:22:00Z</dcterms:created>
  <dcterms:modified xsi:type="dcterms:W3CDTF">2026-03-04T10:47:37Z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2052-12.1.0.23542</vt:lpwstr>
  </property>
</Properties>
</file>