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43"/>
  </p:notesMasterIdLst>
  <p:handoutMasterIdLst>
    <p:handoutMasterId r:id="rId44"/>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664" r:id="rId19"/>
    <p:sldId id="3671" r:id="rId20"/>
    <p:sldId id="3878" r:id="rId21"/>
    <p:sldId id="3879" r:id="rId22"/>
    <p:sldId id="3880" r:id="rId23"/>
    <p:sldId id="3881" r:id="rId24"/>
    <p:sldId id="3882" r:id="rId25"/>
    <p:sldId id="3883" r:id="rId26"/>
    <p:sldId id="3884" r:id="rId27"/>
    <p:sldId id="3891" r:id="rId28"/>
    <p:sldId id="3849" r:id="rId29"/>
    <p:sldId id="3860" r:id="rId30"/>
    <p:sldId id="3861" r:id="rId31"/>
    <p:sldId id="3885" r:id="rId32"/>
    <p:sldId id="3886" r:id="rId33"/>
    <p:sldId id="3887" r:id="rId34"/>
    <p:sldId id="3888" r:id="rId35"/>
    <p:sldId id="3889" r:id="rId36"/>
    <p:sldId id="3890" r:id="rId37"/>
    <p:sldId id="3892" r:id="rId38"/>
    <p:sldId id="3784" r:id="rId39"/>
    <p:sldId id="3780" r:id="rId40"/>
    <p:sldId id="3896" r:id="rId41"/>
    <p:sldId id="2276" r:id="rId42"/>
  </p:sldIdLst>
  <p:sldSz cx="11522075" cy="6480175"/>
  <p:notesSz cx="6858000" cy="9144000"/>
  <p:custDataLst>
    <p:tags r:id="rId4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710" userDrawn="1">
          <p15:clr>
            <a:srgbClr val="A4A3A4"/>
          </p15:clr>
        </p15:guide>
        <p15:guide id="5" pos="-3" userDrawn="1">
          <p15:clr>
            <a:srgbClr val="A4A3A4"/>
          </p15:clr>
        </p15:guide>
        <p15:guide id="6" pos="3628" userDrawn="1">
          <p15:clr>
            <a:srgbClr val="A4A3A4"/>
          </p15:clr>
        </p15:guide>
      </p15:sldGuideLst>
    </p:ext>
    <p:ext uri="{2D200454-40CA-4A62-9FC3-DE9A4176ACB9}">
      <p15:notesGuideLst xmlns:p15="http://schemas.microsoft.com/office/powerpoint/2012/main">
        <p15:guide id="1" orient="horz" pos="2906">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710"/>
        <p:guide pos="-3"/>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06"/>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2026/3/3</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37</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39</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40</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slide" Target="../slides/slide17.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a:xfrm>
            <a:off x="271037" y="611795"/>
            <a:ext cx="10980000" cy="738664"/>
          </a:xfrm>
          <a:prstGeom prst="rect">
            <a:avLst/>
          </a:prstGeom>
        </p:spPr>
        <p:txBody>
          <a:bodyPr>
            <a:spAutoFit/>
          </a:bodyPr>
          <a:lstStyle>
            <a:lvl1pPr marL="0" indent="0" algn="just" eaLnBrk="1" hangingPunct="0">
              <a:lnSpc>
                <a:spcPct val="150000"/>
              </a:lnSpc>
              <a:spcBef>
                <a:spcPts val="0"/>
              </a:spcBef>
              <a:buNone/>
              <a:tabLst>
                <a:tab pos="5399405" algn="l"/>
              </a:tabLst>
              <a:defRPr sz="2800" b="1"/>
            </a:lvl1pPr>
            <a:lvl2pPr marL="431800" indent="0">
              <a:lnSpc>
                <a:spcPct val="150000"/>
              </a:lnSpc>
              <a:buNone/>
              <a:defRPr sz="2800" b="1"/>
            </a:lvl2pPr>
            <a:lvl3pPr marL="863600" indent="0">
              <a:lnSpc>
                <a:spcPct val="150000"/>
              </a:lnSpc>
              <a:buNone/>
              <a:defRPr sz="2800" b="1"/>
            </a:lvl3pPr>
            <a:lvl4pPr marL="1295400" indent="0">
              <a:lnSpc>
                <a:spcPct val="150000"/>
              </a:lnSpc>
              <a:buNone/>
              <a:defRPr sz="2800" b="1"/>
            </a:lvl4pPr>
            <a:lvl5pPr marL="1729105" indent="0">
              <a:lnSpc>
                <a:spcPct val="150000"/>
              </a:lnSpc>
              <a:buNone/>
              <a:defRPr sz="2800" b="1"/>
            </a:lvl5pPr>
          </a:lstStyle>
          <a:p>
            <a:pPr lvl="0"/>
            <a:r>
              <a:rPr lang="zh-CN" altLang="en-US" dirty="0"/>
              <a:t>单击此处编辑母版文本样式</a:t>
            </a:r>
          </a:p>
        </p:txBody>
      </p:sp>
      <p:sp>
        <p:nvSpPr>
          <p:cNvPr id="4" name="圆角矩形 5">
            <a:hlinkClick r:id="" action="ppaction://noaction"/>
          </p:cNvPr>
          <p:cNvSpPr>
            <a:spLocks noChangeArrowheads="1"/>
          </p:cNvSpPr>
          <p:nvPr userDrawn="1"/>
        </p:nvSpPr>
        <p:spPr bwMode="auto">
          <a:xfrm>
            <a:off x="7885273" y="76063"/>
            <a:ext cx="1008000" cy="3060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迁移应用</a:t>
            </a:r>
          </a:p>
        </p:txBody>
      </p:sp>
      <p:sp>
        <p:nvSpPr>
          <p:cNvPr id="6" name="圆角矩形 6">
            <a:hlinkClick r:id="" action="ppaction://noaction"/>
          </p:cNvPr>
          <p:cNvSpPr>
            <a:spLocks noChangeArrowheads="1"/>
          </p:cNvSpPr>
          <p:nvPr userDrawn="1"/>
        </p:nvSpPr>
        <p:spPr bwMode="auto">
          <a:xfrm>
            <a:off x="9001422"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1" hangingPunct="1">
              <a:lnSpc>
                <a:spcPct val="90000"/>
              </a:lnSpc>
            </a:pPr>
            <a:r>
              <a:rPr lang="zh-CN" altLang="en-US" sz="1100" b="1" dirty="0">
                <a:solidFill>
                  <a:schemeClr val="bg1"/>
                </a:solidFill>
                <a:ea typeface="微软雅黑" panose="020B0503020204020204" pitchFamily="34" charset="-122"/>
                <a:cs typeface="Times New Roman" panose="02020603050405020304" pitchFamily="18" charset="0"/>
              </a:rPr>
              <a:t>重构拓展</a:t>
            </a:r>
          </a:p>
        </p:txBody>
      </p:sp>
      <p:sp>
        <p:nvSpPr>
          <p:cNvPr id="7" name="圆角矩形 7">
            <a:hlinkClick r:id="" action="ppaction://noaction"/>
          </p:cNvPr>
          <p:cNvSpPr>
            <a:spLocks noChangeArrowheads="1"/>
          </p:cNvSpPr>
          <p:nvPr userDrawn="1"/>
        </p:nvSpPr>
        <p:spPr bwMode="auto">
          <a:xfrm>
            <a:off x="10117570" y="144463"/>
            <a:ext cx="1008000" cy="2376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a:solidFill>
                  <a:schemeClr val="bg1"/>
                </a:solidFill>
                <a:latin typeface="微软雅黑" panose="020B0503020204020204" pitchFamily="34" charset="-122"/>
                <a:ea typeface="微软雅黑" panose="020B0503020204020204" pitchFamily="34" charset="-122"/>
              </a:rPr>
              <a:t>单元测试卷</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a:t>
            </a:r>
            <a:r>
              <a:rPr lang="en-US" altLang="zh-CN" sz="1600" dirty="0">
                <a:solidFill>
                  <a:srgbClr val="F2F2F2"/>
                </a:solidFill>
                <a:latin typeface="微软雅黑" panose="020B0503020204020204" pitchFamily="34" charset="-122"/>
                <a:ea typeface="微软雅黑" panose="020B0503020204020204" pitchFamily="34" charset="-122"/>
              </a:rPr>
              <a:t>7</a:t>
            </a:r>
            <a:r>
              <a:rPr lang="zh-CN" altLang="en-US" sz="1600" dirty="0">
                <a:solidFill>
                  <a:srgbClr val="F2F2F2"/>
                </a:solidFill>
                <a:latin typeface="微软雅黑" panose="020B0503020204020204" pitchFamily="34" charset="-122"/>
                <a:ea typeface="微软雅黑" panose="020B0503020204020204" pitchFamily="34" charset="-122"/>
              </a:rPr>
              <a:t>课　全球联系的初步建立与世界格局的演变</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7</a:t>
            </a:r>
            <a:r>
              <a:rPr lang="zh-CN" altLang="en-US" sz="1400" b="1">
                <a:solidFill>
                  <a:srgbClr val="C0472D"/>
                </a:solidFill>
                <a:latin typeface="微软雅黑" panose="020B0503020204020204" pitchFamily="34" charset="-122"/>
                <a:ea typeface="微软雅黑" panose="020B0503020204020204" pitchFamily="34" charset="-122"/>
              </a:rPr>
              <a:t>课　全球联系的初步建立与世界格局的演变</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07%20&#35838;&#21518;&#32032;&#20859;&#35780;&#20215;(&#19971;)%20%20%20&#20840;&#29699;&#32852;&#31995;&#30340;&#21021;&#27493;&#24314;&#31435;&#19982;&#19990;&#30028;&#26684;&#23616;&#30340;&#28436;&#21464;.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11.xml"/><Relationship Id="rId6" Type="http://schemas.openxmlformats.org/officeDocument/2006/relationships/hyperlink" Target="../3.&#37197;&#22871;&#32451;&#20064;&#39064;/&#21333;&#20803;&#36136;&#37327;&#35780;&#20272;/02%20&#21333;&#20803;&#36136;&#37327;&#35780;&#20272;(&#20108;).docx" TargetMode="External"/><Relationship Id="rId5" Type="http://schemas.openxmlformats.org/officeDocument/2006/relationships/hyperlink" Target="../3.&#37197;&#22871;&#32451;&#20064;&#39064;/&#21333;&#20803;&#27979;&#35797;&#21367;/02%20&#21333;&#20803;&#27979;&#35797;&#21367;(&#20108;).docx" TargetMode="Externa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走向整体的世界</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7</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全球联系的初步建立与世界格局的演变</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板块二  走向近代的世界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p:txBody>
      </p:sp>
      <p:pic>
        <p:nvPicPr>
          <p:cNvPr id="4098" name="Picture 2" descr="清换2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611" y="1619907"/>
            <a:ext cx="9346852"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2906560" y="1595520"/>
            <a:ext cx="1303806" cy="364155"/>
          </a:xfrm>
          <a:prstGeom prst="rect">
            <a:avLst/>
          </a:prstGeom>
        </p:spPr>
      </p:pic>
      <p:pic>
        <p:nvPicPr>
          <p:cNvPr id="6" name="图片 5"/>
          <p:cNvPicPr>
            <a:picLocks noChangeAspect="1"/>
          </p:cNvPicPr>
          <p:nvPr/>
        </p:nvPicPr>
        <p:blipFill>
          <a:blip r:embed="rId3"/>
          <a:stretch>
            <a:fillRect/>
          </a:stretch>
        </p:blipFill>
        <p:spPr>
          <a:xfrm>
            <a:off x="4536901" y="1595520"/>
            <a:ext cx="1303806" cy="364155"/>
          </a:xfrm>
          <a:prstGeom prst="rect">
            <a:avLst/>
          </a:prstGeom>
        </p:spPr>
      </p:pic>
      <p:sp>
        <p:nvSpPr>
          <p:cNvPr id="7" name="文本框 6"/>
          <p:cNvSpPr txBox="1"/>
          <p:nvPr/>
        </p:nvSpPr>
        <p:spPr>
          <a:xfrm>
            <a:off x="2782347" y="1531375"/>
            <a:ext cx="1518364"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商业革命</a:t>
            </a:r>
            <a:endParaRPr lang="zh-CN" altLang="en-US" sz="2600" dirty="0"/>
          </a:p>
        </p:txBody>
      </p:sp>
      <p:sp>
        <p:nvSpPr>
          <p:cNvPr id="8" name="文本框 7"/>
          <p:cNvSpPr txBox="1"/>
          <p:nvPr/>
        </p:nvSpPr>
        <p:spPr>
          <a:xfrm>
            <a:off x="4424924" y="1531375"/>
            <a:ext cx="1518364" cy="492443"/>
          </a:xfrm>
          <a:prstGeom prst="rect">
            <a:avLst/>
          </a:prstGeom>
          <a:noFill/>
        </p:spPr>
        <p:txBody>
          <a:bodyPr wrap="none" rtlCol="0">
            <a:spAutoFit/>
          </a:bodyPr>
          <a:lstStyle/>
          <a:p>
            <a:r>
              <a:rPr lang="zh-CN" altLang="en-US" sz="2600" b="1" dirty="0">
                <a:ea typeface="华文楷体" panose="02010600040101010101" pitchFamily="2" charset="-122"/>
                <a:cs typeface="Times New Roman" panose="02020603050405020304" pitchFamily="18" charset="0"/>
              </a:rPr>
              <a:t>价格革命</a:t>
            </a:r>
            <a:endParaRPr lang="zh-CN" altLang="en-US" sz="2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【图解历史】新航路开辟后的食物物种交流</a:t>
            </a:r>
            <a:endParaRPr lang="zh-CN" altLang="zh-CN" sz="1050" kern="100" dirty="0">
              <a:latin typeface="宋体" panose="02010600030101010101" pitchFamily="2" charset="-122"/>
              <a:cs typeface="Courier New" panose="02070309020205020404" pitchFamily="49" charset="0"/>
            </a:endParaRPr>
          </a:p>
        </p:txBody>
      </p:sp>
      <p:pic>
        <p:nvPicPr>
          <p:cNvPr id="4" name="图片 3">
            <a:extLst>
              <a:ext uri="{FF2B5EF4-FFF2-40B4-BE49-F238E27FC236}">
                <a16:creationId xmlns:a16="http://schemas.microsoft.com/office/drawing/2014/main" id="{829C025E-984C-659D-7A1E-AD1B3147DEDE}"/>
              </a:ext>
            </a:extLst>
          </p:cNvPr>
          <p:cNvPicPr>
            <a:picLocks noChangeAspect="1"/>
          </p:cNvPicPr>
          <p:nvPr/>
        </p:nvPicPr>
        <p:blipFill>
          <a:blip r:embed="rId2"/>
          <a:stretch>
            <a:fillRect/>
          </a:stretch>
        </p:blipFill>
        <p:spPr>
          <a:xfrm>
            <a:off x="2412999" y="1691915"/>
            <a:ext cx="6696075" cy="345757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6938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【认知升华】物种交换的影响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积极方面</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丰富食物结构；增加粮食产量；促进人口增长；促进经济开发；促进文明交融。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消极方面</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导致疾病传播；伴随着殖民掠夺。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阅读材料</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P41</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历史纵横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美洲高产作物的传入给中国带来什么影响？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4591396"/>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玉米和甘薯传入中国，大大增加了</a:t>
            </a:r>
            <a:r>
              <a:rPr lang="zh-CN" altLang="en-US" b="1" kern="100" dirty="0">
                <a:solidFill>
                  <a:schemeClr val="tx1"/>
                </a:solidFill>
                <a:ea typeface="华文楷体" panose="02010600040101010101" pitchFamily="2" charset="-122"/>
                <a:cs typeface="Times New Roman" panose="02020603050405020304" pitchFamily="18" charset="0"/>
              </a:rPr>
              <a:t>中国的</a:t>
            </a:r>
            <a:r>
              <a:rPr lang="zh-CN" altLang="zh-CN" b="1" kern="100" dirty="0">
                <a:solidFill>
                  <a:schemeClr val="tx1"/>
                </a:solidFill>
                <a:ea typeface="华文楷体" panose="02010600040101010101" pitchFamily="2" charset="-122"/>
                <a:cs typeface="Times New Roman" panose="02020603050405020304" pitchFamily="18" charset="0"/>
              </a:rPr>
              <a:t>粮食产量，促进了明清时期中国</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人口增长和贫瘠地区的开发。</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三角贸易</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pic>
        <p:nvPicPr>
          <p:cNvPr id="6146" name="Picture 2" descr="2025LS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5482" y="1655911"/>
            <a:ext cx="6511109" cy="337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【图解历史】早期世界贸易流程图</a:t>
            </a:r>
            <a:endParaRPr lang="zh-CN" altLang="zh-CN" sz="1050" kern="100" dirty="0">
              <a:latin typeface="宋体" panose="02010600030101010101" pitchFamily="2" charset="-122"/>
              <a:cs typeface="Courier New" panose="02070309020205020404" pitchFamily="49" charset="0"/>
            </a:endParaRPr>
          </a:p>
        </p:txBody>
      </p:sp>
      <p:pic>
        <p:nvPicPr>
          <p:cNvPr id="7170" name="Picture 2" descr="新加1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3713" y="1691915"/>
            <a:ext cx="5394647" cy="328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欧洲</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殖民扩张的影响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1763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年的近代初期是人类历史上一个较关键的时期。正是在这一时期，</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新航路开辟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揭示了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美洲</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大陆的存在，从而预示了世界历史的全球性阶段的来临。也正是在这一时期里，欧洲人凭借他们在海外活动中的领导能力，</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将自身地位</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上升到世界首位。这些世纪中发展起来的某些全球性的相互关系自然随着时间的推移而更加紧密起来。</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根据材料，说明</a:t>
            </a:r>
            <a:r>
              <a:rPr lang="zh-CN" altLang="en-US" kern="100" dirty="0">
                <a:latin typeface="Times New Roman" panose="02020603050405020304" pitchFamily="18" charset="0"/>
                <a:cs typeface="Times New Roman" panose="02020603050405020304" pitchFamily="18" charset="0"/>
              </a:rPr>
              <a:t>欧洲</a:t>
            </a:r>
            <a:r>
              <a:rPr lang="zh-CN" altLang="zh-CN" kern="100" dirty="0">
                <a:latin typeface="Times New Roman" panose="02020603050405020304" pitchFamily="18" charset="0"/>
                <a:cs typeface="Times New Roman" panose="02020603050405020304" pitchFamily="18" charset="0"/>
              </a:rPr>
              <a:t>殖民扩张的影响。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67879"/>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新航路开辟后，欧洲殖民者较早地走上殖民扩张的道路，并凭借其海上优势，</a:t>
            </a:r>
            <a:r>
              <a:rPr lang="zh-CN" altLang="en-US" b="1" kern="100" dirty="0">
                <a:solidFill>
                  <a:schemeClr val="tx1"/>
                </a:solidFill>
                <a:ea typeface="华文楷体" panose="02010600040101010101" pitchFamily="2" charset="-122"/>
                <a:cs typeface="Times New Roman" panose="02020603050405020304" pitchFamily="18" charset="0"/>
              </a:rPr>
              <a:t>使资本主义经济获得发展</a:t>
            </a:r>
            <a:r>
              <a:rPr lang="zh-CN" altLang="zh-CN" b="1" kern="100" dirty="0">
                <a:solidFill>
                  <a:schemeClr val="tx1"/>
                </a:solidFill>
                <a:ea typeface="华文楷体" panose="0201060004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欧洲</a:t>
            </a:r>
            <a:r>
              <a:rPr lang="zh-CN" altLang="zh-CN" b="1" kern="100" dirty="0">
                <a:solidFill>
                  <a:schemeClr val="tx1"/>
                </a:solidFill>
                <a:ea typeface="华文楷体" panose="02010600040101010101" pitchFamily="2" charset="-122"/>
                <a:cs typeface="Times New Roman" panose="02020603050405020304" pitchFamily="18" charset="0"/>
              </a:rPr>
              <a:t>的殖民扩张行为使资本主义世界市场</a:t>
            </a:r>
            <a:r>
              <a:rPr lang="zh-CN" altLang="en-US" b="1" kern="100" dirty="0">
                <a:solidFill>
                  <a:schemeClr val="tx1"/>
                </a:solidFill>
                <a:ea typeface="华文楷体" panose="02010600040101010101" pitchFamily="2" charset="-122"/>
                <a:cs typeface="Times New Roman" panose="02020603050405020304" pitchFamily="18" charset="0"/>
              </a:rPr>
              <a:t>开始形成</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25371"/>
            <a:ext cx="10702925" cy="58381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sz="2400" b="1" kern="100" dirty="0">
                <a:solidFill>
                  <a:schemeClr val="tx1"/>
                </a:solidFill>
                <a:ea typeface="黑体" panose="02010609060101010101" pitchFamily="49" charset="-122"/>
                <a:cs typeface="Times New Roman" panose="02020603050405020304" pitchFamily="18" charset="0"/>
              </a:rPr>
              <a:t>任务</a:t>
            </a:r>
            <a:r>
              <a:rPr lang="en-US" altLang="zh-CN" sz="2400" b="1" kern="100" dirty="0">
                <a:solidFill>
                  <a:schemeClr val="tx1"/>
                </a:solidFill>
                <a:ea typeface="黑体" panose="02010609060101010101" pitchFamily="49" charset="-122"/>
                <a:cs typeface="Times New Roman" panose="02020603050405020304" pitchFamily="18" charset="0"/>
              </a:rPr>
              <a:t>1</a:t>
            </a:r>
            <a:r>
              <a:rPr lang="zh-CN" altLang="en-US" sz="2400" b="1" kern="100" dirty="0">
                <a:solidFill>
                  <a:schemeClr val="tx1"/>
                </a:solidFill>
                <a:ea typeface="黑体" panose="02010609060101010101" pitchFamily="49" charset="-122"/>
                <a:cs typeface="Times New Roman" panose="02020603050405020304" pitchFamily="18" charset="0"/>
              </a:rPr>
              <a:t>　新航路开辟引发的全球性流动</a:t>
            </a:r>
            <a:endParaRPr lang="zh-CN" altLang="en-US" sz="240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891899"/>
          </a:xfrm>
        </p:spPr>
        <p:txBody>
          <a:bodyPr/>
          <a:lstStyle/>
          <a:p>
            <a:pPr algn="just" hangingPunct="0">
              <a:lnSpc>
                <a:spcPct val="130000"/>
              </a:lnSpc>
              <a:spcAft>
                <a:spcPts val="0"/>
              </a:spcAft>
              <a:tabLst>
                <a:tab pos="4770755" algn="l"/>
              </a:tabLst>
            </a:pPr>
            <a:r>
              <a:rPr lang="en-US" altLang="zh-CN" sz="24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400"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24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400"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24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欧洲人</a:t>
            </a:r>
            <a:r>
              <a:rPr lang="en-US" altLang="zh-CN" sz="24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不但自己大发其财，同时一手塑造了整个新世界的风貌与历史</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看不见的病毒以外，另一批因哥伦布航行引发的生物大交换，是由肉眼可见的生命形式组成，从南瓜到野水牛均是。这个大交换的结果</a:t>
            </a:r>
            <a:r>
              <a:rPr lang="en-US" altLang="zh-CN" sz="24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从人类观点视之</a:t>
            </a:r>
            <a:r>
              <a:rPr lang="en-US" altLang="zh-CN" sz="24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也是正负参半</a:t>
            </a:r>
            <a:r>
              <a:rPr lang="zh-CN"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ea typeface="华文楷体" panose="02010600040101010101" pitchFamily="2" charset="-122"/>
                <a:cs typeface="Times New Roman" panose="02020603050405020304" pitchFamily="18" charset="0"/>
              </a:rPr>
              <a:t>时至今日，两半球之间的动植物交换并未停止，依然在进行。</a:t>
            </a:r>
            <a:endParaRPr lang="en-US" altLang="zh-CN" sz="24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30000"/>
              </a:lnSpc>
              <a:spcAft>
                <a:spcPts val="0"/>
              </a:spcAft>
              <a:tabLst>
                <a:tab pos="4770755" algn="l"/>
              </a:tabLst>
            </a:pPr>
            <a:r>
              <a:rPr lang="en-US" altLang="zh-CN" sz="2400"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400" kern="100" dirty="0">
                <a:latin typeface="Times New Roman" panose="02020603050405020304" pitchFamily="18" charset="0"/>
                <a:ea typeface="华文仿宋" panose="02010600040101010101" pitchFamily="2" charset="-122"/>
                <a:cs typeface="Times New Roman" panose="02020603050405020304" pitchFamily="18" charset="0"/>
              </a:rPr>
              <a:t>摘编自艾尔弗雷德</a:t>
            </a:r>
            <a:r>
              <a:rPr lang="en-US" altLang="zh-CN" sz="2400" kern="100" dirty="0">
                <a:latin typeface="宋体" panose="02010600030101010101" pitchFamily="2" charset="-122"/>
                <a:cs typeface="Times New Roman" panose="02020603050405020304" pitchFamily="18" charset="0"/>
              </a:rPr>
              <a:t>·</a:t>
            </a:r>
            <a:r>
              <a:rPr lang="en-US" altLang="zh-CN" sz="2400" kern="100" dirty="0">
                <a:latin typeface="Times New Roman" panose="02020603050405020304" pitchFamily="18" charset="0"/>
                <a:ea typeface="华文仿宋" panose="02010600040101010101" pitchFamily="2" charset="-122"/>
                <a:cs typeface="Courier New" panose="02070309020205020404" pitchFamily="49" charset="0"/>
              </a:rPr>
              <a:t>W.</a:t>
            </a:r>
            <a:r>
              <a:rPr lang="zh-CN" altLang="zh-CN" sz="2400" kern="100" dirty="0">
                <a:latin typeface="Times New Roman" panose="02020603050405020304" pitchFamily="18" charset="0"/>
                <a:ea typeface="华文仿宋" panose="02010600040101010101" pitchFamily="2" charset="-122"/>
                <a:cs typeface="Times New Roman" panose="02020603050405020304" pitchFamily="18" charset="0"/>
              </a:rPr>
              <a:t>克罗斯比《哥伦布大交换</a:t>
            </a:r>
            <a:r>
              <a:rPr lang="zh-CN" altLang="zh-CN" sz="2400" kern="100" dirty="0">
                <a:latin typeface="宋体" panose="02010600030101010101" pitchFamily="2" charset="-122"/>
                <a:cs typeface="Times New Roman" panose="02020603050405020304" pitchFamily="18" charset="0"/>
              </a:rPr>
              <a:t>：</a:t>
            </a:r>
            <a:r>
              <a:rPr lang="en-US" altLang="zh-CN" sz="2400" kern="100" dirty="0">
                <a:latin typeface="Times New Roman" panose="02020603050405020304" pitchFamily="18" charset="0"/>
                <a:ea typeface="华文仿宋" panose="02010600040101010101" pitchFamily="2" charset="-122"/>
                <a:cs typeface="Courier New" panose="02070309020205020404" pitchFamily="49" charset="0"/>
              </a:rPr>
              <a:t>1492</a:t>
            </a:r>
            <a:r>
              <a:rPr lang="zh-CN" altLang="zh-CN" sz="2400" kern="100" dirty="0">
                <a:latin typeface="Times New Roman" panose="02020603050405020304" pitchFamily="18" charset="0"/>
                <a:ea typeface="华文仿宋" panose="02010600040101010101" pitchFamily="2" charset="-122"/>
                <a:cs typeface="Times New Roman" panose="02020603050405020304" pitchFamily="18" charset="0"/>
              </a:rPr>
              <a:t>年以后的生物影响和文化冲击》</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根据史料一概括</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哥伦布大交换</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的特点，并结合所学知识，简析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哥伦布大交换</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的积极影响。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1058"/>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欧洲占据主导地位；内容具有丰富性；范围具有全球性；结果具有两重性</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积极和消极</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；时间具有长期性。积极影响</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促进了全球动植物</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物种</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的多样化</a:t>
            </a:r>
            <a:r>
              <a:rPr lang="zh-CN" altLang="en-US" b="1" kern="100" dirty="0">
                <a:solidFill>
                  <a:schemeClr val="tx1"/>
                </a:solidFill>
                <a:ea typeface="华文楷体" panose="02010600040101010101" pitchFamily="2" charset="-122"/>
                <a:cs typeface="Times New Roman" panose="02020603050405020304" pitchFamily="18" charset="0"/>
              </a:rPr>
              <a:t>发展</a:t>
            </a:r>
            <a:r>
              <a:rPr lang="zh-CN" altLang="zh-CN" b="1" kern="100" dirty="0">
                <a:solidFill>
                  <a:schemeClr val="tx1"/>
                </a:solidFill>
                <a:ea typeface="华文楷体" panose="02010600040101010101" pitchFamily="2" charset="-122"/>
                <a:cs typeface="Times New Roman" panose="02020603050405020304" pitchFamily="18" charset="0"/>
              </a:rPr>
              <a:t>，丰富了人类经济和社会生活；密切了世界</a:t>
            </a:r>
            <a:r>
              <a:rPr lang="zh-CN" altLang="en-US" b="1" kern="100" dirty="0">
                <a:solidFill>
                  <a:schemeClr val="tx1"/>
                </a:solidFill>
                <a:ea typeface="华文楷体" panose="02010600040101010101" pitchFamily="2" charset="-122"/>
                <a:cs typeface="Times New Roman" panose="02020603050405020304" pitchFamily="18" charset="0"/>
              </a:rPr>
              <a:t>各地</a:t>
            </a:r>
            <a:r>
              <a:rPr lang="zh-CN" altLang="zh-CN" b="1" kern="100" dirty="0">
                <a:solidFill>
                  <a:schemeClr val="tx1"/>
                </a:solidFill>
                <a:ea typeface="华文楷体" panose="02010600040101010101" pitchFamily="2" charset="-122"/>
                <a:cs typeface="Times New Roman" panose="02020603050405020304" pitchFamily="18" charset="0"/>
              </a:rPr>
              <a:t>的经济联系；有助于文明的交流。</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人们的视野变了，真正的地球形状首次被绘制，人类种族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动物和植物的全球性扩散开始了。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一个原因是欧洲纺织行业反对从亚洲各国进口棉织品，另一原因在于难以找到能在亚洲市场上出售的物品。</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453047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了解新航路开辟后人口迁移和物种交换的表现，从历史解释的角度认识其对</a:t>
            </a:r>
            <a:r>
              <a:rPr lang="zh-CN" altLang="en-US" kern="100" dirty="0">
                <a:latin typeface="Times New Roman" panose="02020603050405020304" pitchFamily="18" charset="0"/>
                <a:cs typeface="Times New Roman" panose="02020603050405020304" pitchFamily="18" charset="0"/>
              </a:rPr>
              <a:t>世界各区域文明</a:t>
            </a:r>
            <a:r>
              <a:rPr lang="zh-CN" altLang="zh-CN" kern="100" dirty="0">
                <a:latin typeface="Times New Roman" panose="02020603050405020304" pitchFamily="18" charset="0"/>
                <a:cs typeface="Times New Roman" panose="02020603050405020304" pitchFamily="18" charset="0"/>
              </a:rPr>
              <a:t>的不同影响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梳理印度洋贸易</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三角贸易</a:t>
            </a:r>
            <a:r>
              <a:rPr lang="en-US" altLang="zh-CN" kern="100" dirty="0">
                <a:latin typeface="宋体" panose="02010600030101010101" pitchFamily="2" charset="-122"/>
                <a:cs typeface="Times New Roman" panose="02020603050405020304" pitchFamily="18" charset="0"/>
              </a:rPr>
              <a:t>”</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马尼拉大帆船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贸易等国际贸易的概况，从史料实证的角度分析商品世界性流动的整体态势及特点</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通过了解葡萄牙</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西班牙</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荷兰等国开展早期殖民扩张的史实，从时空观念和唯物史观的角度辩证认识其对人类文明的影响</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根据史料二并结合所学知识，概括新航路开辟的影响。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88782"/>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扩大了人们的视野，丰富了人们的地理知识；促进了物种全球性的交流；欧洲建立和加强了与各洲的商贸联系；世界由分散孤立日益走向融合统一，世界市场初步形成。</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地理大发现对世界市场初步形成的意义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新航路的开辟</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加强了欧洲同亚洲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非洲以及</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新发现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的美洲等地的联系，逐渐结束了各地相对孤立的状态。欧洲的商人和殖民者在欧洲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亚洲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美洲之间建立了直接的商业联系。他们通过新航路贩卖世界各地的商品，贸易范围空前扩大</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地区性的贸易开始向世界性的贸易扩展。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新航路开辟后，世界各地的商品在欧洲市场上出现，贸易数量和贸易品种也急剧增加。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新航路的开辟使世界各地的经济联系日益紧密，促进</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世界物种交流和商品的世界性流动。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随着海上航路的扩展和商品的世界性流动，世界各地区之间的经济联系不断加强，世界市场初步形成。</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下图反映了新航路开辟后</a:t>
            </a:r>
            <a:r>
              <a:rPr lang="zh-CN" altLang="en-US" kern="100" dirty="0">
                <a:latin typeface="Times New Roman" panose="02020603050405020304" pitchFamily="18" charset="0"/>
                <a:cs typeface="Times New Roman" panose="02020603050405020304" pitchFamily="18" charset="0"/>
              </a:rPr>
              <a:t>美洲与欧洲</a:t>
            </a:r>
            <a:r>
              <a:rPr lang="zh-CN" altLang="zh-CN" kern="100" dirty="0">
                <a:latin typeface="Times New Roman" panose="02020603050405020304" pitchFamily="18" charset="0"/>
                <a:cs typeface="Times New Roman" panose="02020603050405020304" pitchFamily="18" charset="0"/>
              </a:rPr>
              <a:t>建立起来的某种联系。该图最适合用于研究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．丝绸之路发挥商业功能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．三角贸易拓展世界市场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．物种交流对人类的影响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．世界人口的大规模迁移</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405052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2397FDB2-0A70-050F-51B6-86936856E98C}"/>
              </a:ext>
            </a:extLst>
          </p:cNvPr>
          <p:cNvPicPr>
            <a:picLocks noChangeAspect="1"/>
          </p:cNvPicPr>
          <p:nvPr/>
        </p:nvPicPr>
        <p:blipFill>
          <a:blip r:embed="rId2"/>
          <a:stretch>
            <a:fillRect/>
          </a:stretch>
        </p:blipFill>
        <p:spPr>
          <a:xfrm>
            <a:off x="5112965" y="2788648"/>
            <a:ext cx="5626114" cy="190821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404843"/>
          </a:xfrm>
        </p:spPr>
        <p:txBody>
          <a:bodyPr/>
          <a:lstStyle/>
          <a:p>
            <a:pPr algn="just" hangingPunct="0">
              <a:lnSpc>
                <a:spcPct val="13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材料图片反映的是新航路开辟后新旧大陆之间动植物的交流情况，所以其最适合用于研究物种交流对人类的影响，故选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项；丝绸之路反映的是欧亚两大洲之间的商贸往来，与图片信息不符，排除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项；三角贸易涉及欧洲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非洲和美洲之间的贸易往来，材料无法体现，排除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没有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体现世界人口的大规模迁移，排除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6" y="755811"/>
            <a:ext cx="10782605"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(2)1611</a:t>
            </a:r>
            <a:r>
              <a:rPr lang="zh-CN" altLang="zh-CN" kern="100" dirty="0">
                <a:latin typeface="Times New Roman" panose="02020603050405020304" pitchFamily="18" charset="0"/>
                <a:cs typeface="Times New Roman" panose="02020603050405020304" pitchFamily="18" charset="0"/>
              </a:rPr>
              <a:t>年，墨西哥总督呼吁禁止进口中国丝货。到了</a:t>
            </a:r>
            <a:r>
              <a:rPr lang="en-US" altLang="zh-CN" kern="100" dirty="0">
                <a:latin typeface="Times New Roman" panose="02020603050405020304" pitchFamily="18" charset="0"/>
                <a:cs typeface="Courier New" panose="02070309020205020404" pitchFamily="49" charset="0"/>
              </a:rPr>
              <a:t>1637</a:t>
            </a:r>
            <a:r>
              <a:rPr lang="zh-CN" altLang="zh-CN" kern="100" dirty="0">
                <a:latin typeface="Times New Roman" panose="02020603050405020304" pitchFamily="18" charset="0"/>
                <a:cs typeface="Times New Roman" panose="02020603050405020304" pitchFamily="18" charset="0"/>
              </a:rPr>
              <a:t>年，中国丝货流入</a:t>
            </a:r>
            <a:r>
              <a:rPr lang="zh-CN" altLang="en-US" kern="100" dirty="0">
                <a:latin typeface="Times New Roman" panose="02020603050405020304" pitchFamily="18" charset="0"/>
                <a:cs typeface="Times New Roman" panose="02020603050405020304" pitchFamily="18" charset="0"/>
              </a:rPr>
              <a:t>的数量</a:t>
            </a:r>
            <a:r>
              <a:rPr lang="zh-CN" altLang="zh-CN" kern="100" dirty="0">
                <a:latin typeface="Times New Roman" panose="02020603050405020304" pitchFamily="18" charset="0"/>
                <a:cs typeface="Times New Roman" panose="02020603050405020304" pitchFamily="18" charset="0"/>
              </a:rPr>
              <a:t>反而越发</a:t>
            </a:r>
            <a:r>
              <a:rPr lang="zh-CN" altLang="en-US" kern="100" dirty="0">
                <a:latin typeface="Times New Roman" panose="02020603050405020304" pitchFamily="18" charset="0"/>
                <a:cs typeface="Times New Roman" panose="02020603050405020304" pitchFamily="18" charset="0"/>
              </a:rPr>
              <a:t>增加</a:t>
            </a:r>
            <a:r>
              <a:rPr lang="zh-CN" altLang="zh-CN" kern="100" dirty="0">
                <a:latin typeface="Times New Roman" panose="02020603050405020304" pitchFamily="18" charset="0"/>
                <a:cs typeface="Times New Roman" panose="02020603050405020304" pitchFamily="18" charset="0"/>
              </a:rPr>
              <a:t>，墨西哥的丝织业工厂都以中国丝为原料，墨西哥本土的蚕丝生产几乎被消灭了。这主要</a:t>
            </a:r>
            <a:r>
              <a:rPr lang="zh-CN" altLang="en-US" kern="100" dirty="0">
                <a:latin typeface="Times New Roman" panose="02020603050405020304" pitchFamily="18" charset="0"/>
                <a:cs typeface="Times New Roman" panose="02020603050405020304" pitchFamily="18" charset="0"/>
              </a:rPr>
              <a:t>源</a:t>
            </a:r>
            <a:r>
              <a:rPr lang="zh-CN" altLang="zh-CN" kern="100" dirty="0">
                <a:latin typeface="Times New Roman" panose="02020603050405020304" pitchFamily="18" charset="0"/>
                <a:cs typeface="Times New Roman" panose="02020603050405020304" pitchFamily="18" charset="0"/>
              </a:rPr>
              <a:t>于当时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．美洲经济的落后</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．列强竞争的加剧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．中国工业的发达</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．世界市场的拓展</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65195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61371"/>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16</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世纪，西班牙殖民者垄断墨西哥与菲律宾之间的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马尼拉大帆船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航线，在其影响下，世界市场进一步拓展，</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a:solidFill>
                  <a:schemeClr val="tx1"/>
                </a:solidFill>
                <a:ea typeface="黑体" panose="02010609060101010101" pitchFamily="49" charset="-122"/>
                <a:cs typeface="Times New Roman" panose="02020603050405020304" pitchFamily="18" charset="0"/>
              </a:rPr>
              <a:t>任务</a:t>
            </a:r>
            <a:r>
              <a:rPr lang="en-US" altLang="zh-CN" b="1" kern="100">
                <a:solidFill>
                  <a:schemeClr val="tx1"/>
                </a:solidFill>
                <a:ea typeface="黑体" panose="02010609060101010101" pitchFamily="49" charset="-122"/>
                <a:cs typeface="Times New Roman" panose="02020603050405020304" pitchFamily="18" charset="0"/>
              </a:rPr>
              <a:t>2</a:t>
            </a:r>
            <a:r>
              <a:rPr lang="zh-CN" altLang="en-US" b="1" kern="100">
                <a:solidFill>
                  <a:schemeClr val="tx1"/>
                </a:solidFill>
                <a:ea typeface="黑体" panose="02010609060101010101" pitchFamily="49" charset="-122"/>
                <a:cs typeface="Times New Roman" panose="02020603050405020304" pitchFamily="18" charset="0"/>
              </a:rPr>
              <a:t>　新航路开辟和早期殖民扩张对世界的影响</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非洲到处在流血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耕种田地的人到哪里去了呢？他们被捉去当奴隶或者在捕捉者到来时逃走了。那些侥幸逃走的人们</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重过刀耕火种的原始生活。</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摘编自艾周昌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程纯《早期殖民主义侵略史》</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根据史料一，分析奴隶贸易对非洲造成的影响。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22275" y="5004283"/>
            <a:ext cx="10684762"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使非洲丧失了大量精壮劳动力；社会经济倒退，更加贫困落后。</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世纪和</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世纪，由于地理上的发现而在商业上发生的并迅速促进了商人资本发展的大革命，是促使封建生产方式向资本主义生产方式过渡的一个主要因素。世界市场的突然扩大，流通</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商品种类的增多，欧洲各国竭力想占有亚洲产品和美洲富源的竞争热，殖民制度</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所有这一切对打破生产的封建束缚起了重大的作用。</a:t>
            </a:r>
            <a:endParaRPr lang="en-US" altLang="zh-CN" kern="100" spc="-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德</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马克思《资本论》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根据史料二并结合所学知识，分析</a:t>
            </a:r>
            <a:r>
              <a:rPr lang="zh-CN" altLang="en-US" kern="100" dirty="0">
                <a:latin typeface="Times New Roman" panose="02020603050405020304" pitchFamily="18" charset="0"/>
                <a:cs typeface="Times New Roman" panose="02020603050405020304" pitchFamily="18" charset="0"/>
              </a:rPr>
              <a:t>新航路开辟</a:t>
            </a:r>
            <a:r>
              <a:rPr lang="zh-CN" altLang="zh-CN" kern="100" dirty="0">
                <a:latin typeface="Times New Roman" panose="02020603050405020304" pitchFamily="18" charset="0"/>
                <a:cs typeface="Times New Roman" panose="02020603050405020304" pitchFamily="18" charset="0"/>
              </a:rPr>
              <a:t>和早期殖民扩张对欧洲产生的影响。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8595"/>
            <a:ext cx="10602584"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推动</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欧洲</a:t>
            </a:r>
            <a:r>
              <a:rPr lang="zh-CN" altLang="en-US" b="1" kern="100" dirty="0">
                <a:solidFill>
                  <a:schemeClr val="tx1"/>
                </a:solidFill>
                <a:ea typeface="华文楷体" panose="02010600040101010101" pitchFamily="2" charset="-122"/>
                <a:cs typeface="Times New Roman" panose="02020603050405020304" pitchFamily="18" charset="0"/>
              </a:rPr>
              <a:t>的</a:t>
            </a:r>
            <a:r>
              <a:rPr lang="zh-CN" altLang="zh-CN" b="1" kern="100" dirty="0">
                <a:solidFill>
                  <a:schemeClr val="tx1"/>
                </a:solidFill>
                <a:ea typeface="华文楷体" panose="02010600040101010101" pitchFamily="2" charset="-122"/>
                <a:cs typeface="Times New Roman" panose="02020603050405020304" pitchFamily="18" charset="0"/>
              </a:rPr>
              <a:t>商业革命和价格革命；英国</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法国</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荷兰等商业强国崛起；封建贵族衰落，商业资产阶级实力上升；资本主义</a:t>
            </a:r>
            <a:r>
              <a:rPr lang="zh-CN" altLang="en-US" b="1" kern="100" dirty="0">
                <a:solidFill>
                  <a:schemeClr val="tx1"/>
                </a:solidFill>
                <a:ea typeface="华文楷体" panose="02010600040101010101" pitchFamily="2" charset="-122"/>
                <a:cs typeface="Times New Roman" panose="02020603050405020304" pitchFamily="18" charset="0"/>
              </a:rPr>
              <a:t>世界</a:t>
            </a:r>
            <a:r>
              <a:rPr lang="zh-CN" altLang="zh-CN" b="1" kern="100" dirty="0">
                <a:solidFill>
                  <a:schemeClr val="tx1"/>
                </a:solidFill>
                <a:ea typeface="华文楷体" panose="02010600040101010101" pitchFamily="2" charset="-122"/>
                <a:cs typeface="Times New Roman" panose="02020603050405020304" pitchFamily="18" charset="0"/>
              </a:rPr>
              <a:t>市场开始形成；成为工业革命的催化剂；加速欧洲资本原始积累的进程，推动</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社会转型；促进</a:t>
            </a:r>
            <a:r>
              <a:rPr lang="zh-CN" altLang="en-US" b="1" kern="100" dirty="0">
                <a:solidFill>
                  <a:schemeClr val="tx1"/>
                </a:solidFill>
                <a:ea typeface="华文楷体" panose="02010600040101010101" pitchFamily="2" charset="-122"/>
                <a:cs typeface="Times New Roman" panose="02020603050405020304" pitchFamily="18" charset="0"/>
              </a:rPr>
              <a:t>了</a:t>
            </a:r>
            <a:r>
              <a:rPr lang="zh-CN" altLang="zh-CN" b="1" kern="100" dirty="0">
                <a:solidFill>
                  <a:schemeClr val="tx1"/>
                </a:solidFill>
                <a:ea typeface="华文楷体" panose="02010600040101010101" pitchFamily="2" charset="-122"/>
                <a:cs typeface="Times New Roman" panose="02020603050405020304" pitchFamily="18" charset="0"/>
              </a:rPr>
              <a:t>人口迁移和物种交换。</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ED87F516-ED1F-D423-BBCD-796AE933E218}"/>
              </a:ext>
            </a:extLst>
          </p:cNvPr>
          <p:cNvPicPr>
            <a:picLocks noChangeAspect="1"/>
          </p:cNvPicPr>
          <p:nvPr/>
        </p:nvPicPr>
        <p:blipFill>
          <a:blip r:embed="rId3"/>
          <a:stretch>
            <a:fillRect/>
          </a:stretch>
        </p:blipFill>
        <p:spPr>
          <a:xfrm>
            <a:off x="504254" y="2736031"/>
            <a:ext cx="10513566" cy="1578770"/>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西欧国家早期殖民扩张的特点及影响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早期殖民扩张以掠夺财富为主要目的，以海外贸易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海盗式掠夺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欺诈性贸易和贩卖黑人奴隶为主要方式，是一种公开的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野蛮的强盗行径。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殖民国家以西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法等西欧国家为主，主要对亚洲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美洲等国家和地区进行殖民扩张。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1553577"/>
          <a:ext cx="10692000" cy="2586610"/>
        </p:xfrm>
        <a:graphic>
          <a:graphicData uri="http://schemas.openxmlformats.org/drawingml/2006/table">
            <a:tbl>
              <a:tblPr/>
              <a:tblGrid>
                <a:gridCol w="2717707">
                  <a:extLst>
                    <a:ext uri="{9D8B030D-6E8A-4147-A177-3AD203B41FA5}">
                      <a16:colId xmlns:a16="http://schemas.microsoft.com/office/drawing/2014/main" val="20000"/>
                    </a:ext>
                  </a:extLst>
                </a:gridCol>
                <a:gridCol w="7974293">
                  <a:extLst>
                    <a:ext uri="{9D8B030D-6E8A-4147-A177-3AD203B41FA5}">
                      <a16:colId xmlns:a16="http://schemas.microsoft.com/office/drawing/2014/main" val="20001"/>
                    </a:ext>
                  </a:extLst>
                </a:gridCol>
              </a:tblGrid>
              <a:tr h="1406462">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对世界市场而言</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殖民扩张与掠夺是资本主义列强开拓世界市场的主要途径，使资本主义世界市场进一步拓展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72108">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对欧洲殖民国家而言</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从殖民地掠夺的大量财富，为资本主义的发展提供了资本的原始积累，推动了欧洲资本主义的发展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567492571"/>
              </p:ext>
            </p:extLst>
          </p:nvPr>
        </p:nvGraphicFramePr>
        <p:xfrm>
          <a:off x="415038" y="1127799"/>
          <a:ext cx="10692000" cy="4280536"/>
        </p:xfrm>
        <a:graphic>
          <a:graphicData uri="http://schemas.openxmlformats.org/drawingml/2006/table">
            <a:tbl>
              <a:tblPr/>
              <a:tblGrid>
                <a:gridCol w="2717707">
                  <a:extLst>
                    <a:ext uri="{9D8B030D-6E8A-4147-A177-3AD203B41FA5}">
                      <a16:colId xmlns:a16="http://schemas.microsoft.com/office/drawing/2014/main" val="20000"/>
                    </a:ext>
                  </a:extLst>
                </a:gridCol>
                <a:gridCol w="7974293">
                  <a:extLst>
                    <a:ext uri="{9D8B030D-6E8A-4147-A177-3AD203B41FA5}">
                      <a16:colId xmlns:a16="http://schemas.microsoft.com/office/drawing/2014/main" val="20001"/>
                    </a:ext>
                  </a:extLst>
                </a:gridCol>
              </a:tblGrid>
              <a:tr h="1406462">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对殖民地而言</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一方面，促使亚非拉国家和地区卷入资本主义世界市场，给殖民地</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半殖民地</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人民带来了深重的灾难；另一方面，殖民扩张客观上带来了先进的生产</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生活方式和思想观念，促进了殖民地</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半殖民地</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的发展和进步</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72108">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对国际关系而言</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殖民国家间政治</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经济发展的不平衡，必然导致殖民争霸战争的发生</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《德雷克手稿》</a:t>
            </a:r>
            <a:r>
              <a:rPr lang="en-US" altLang="zh-CN" kern="100" dirty="0">
                <a:latin typeface="Times New Roman" panose="02020603050405020304" pitchFamily="18" charset="0"/>
                <a:cs typeface="Courier New" panose="02070309020205020404" pitchFamily="49" charset="0"/>
              </a:rPr>
              <a:t>(1560—1570</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中有一幅插图，显示的是西班牙人在今巴拿马贝拉瓜斯地区掘金的场景。</a:t>
            </a:r>
            <a:r>
              <a:rPr lang="zh-CN" altLang="en-US" kern="100" dirty="0">
                <a:latin typeface="Times New Roman" panose="02020603050405020304" pitchFamily="18" charset="0"/>
                <a:cs typeface="Times New Roman" panose="02020603050405020304" pitchFamily="18" charset="0"/>
              </a:rPr>
              <a:t>插</a:t>
            </a:r>
            <a:r>
              <a:rPr lang="zh-CN" altLang="zh-CN" kern="100" dirty="0">
                <a:latin typeface="Times New Roman" panose="02020603050405020304" pitchFamily="18" charset="0"/>
                <a:cs typeface="Times New Roman" panose="02020603050405020304" pitchFamily="18" charset="0"/>
              </a:rPr>
              <a:t>图绘有四名苦力，其中一人正把沙金交给西班牙人，一人在水中清洗金矿石，</a:t>
            </a:r>
            <a:r>
              <a:rPr lang="zh-CN" altLang="en-US" kern="100" dirty="0">
                <a:latin typeface="Times New Roman" panose="02020603050405020304" pitchFamily="18" charset="0"/>
                <a:cs typeface="Times New Roman" panose="02020603050405020304" pitchFamily="18" charset="0"/>
              </a:rPr>
              <a:t>图</a:t>
            </a:r>
            <a:r>
              <a:rPr lang="zh-CN" altLang="zh-CN" kern="100" dirty="0">
                <a:latin typeface="Times New Roman" panose="02020603050405020304" pitchFamily="18" charset="0"/>
                <a:cs typeface="Times New Roman" panose="02020603050405020304" pitchFamily="18" charset="0"/>
              </a:rPr>
              <a:t>中的矿工都是卷发的黑人。该图证实了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．西班牙为美洲社会发展作出了贡献</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．非洲大陆丧失了大量的精壮劳动力</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．资本原始积累促进了西班牙的发展</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．黑奴贸易弥补了美洲劳动力的不足</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523689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西班牙人在今巴拿马贝拉瓜斯地区掘金</a:t>
            </a:r>
            <a:r>
              <a:rPr lang="en-US" altLang="zh-CN" kern="100" dirty="0">
                <a:latin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图</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中的矿工都是卷发的黑人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并结合所学知识可知，西班牙在美洲使用黑人为其进行掘金工作，这些黑人是通过黑奴贸易贩卖到美洲的，以弥补当地劳动力的不足，故选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(2)16</a:t>
            </a:r>
            <a:r>
              <a:rPr lang="zh-CN" altLang="zh-CN" kern="100" dirty="0">
                <a:latin typeface="Times New Roman" panose="02020603050405020304" pitchFamily="18" charset="0"/>
                <a:cs typeface="Times New Roman" panose="02020603050405020304" pitchFamily="18" charset="0"/>
              </a:rPr>
              <a:t>世纪之前，印度的胡椒在葡萄牙售价昂贵，用胡椒入菜只是少数人的特权。而</a:t>
            </a:r>
            <a:r>
              <a:rPr lang="en-US" altLang="zh-CN" kern="100" dirty="0">
                <a:latin typeface="Times New Roman" panose="02020603050405020304" pitchFamily="18" charset="0"/>
                <a:cs typeface="Courier New" panose="02070309020205020404" pitchFamily="49" charset="0"/>
              </a:rPr>
              <a:t>17</a:t>
            </a:r>
            <a:r>
              <a:rPr lang="zh-CN" altLang="zh-CN" kern="100" dirty="0">
                <a:latin typeface="Times New Roman" panose="02020603050405020304" pitchFamily="18" charset="0"/>
                <a:cs typeface="Times New Roman" panose="02020603050405020304" pitchFamily="18" charset="0"/>
              </a:rPr>
              <a:t>世纪之后，胡椒价格却逐步走低，开始大量进入寻常百姓家的餐桌。这种变化是因为</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．寻常百姓的消费观念发生转变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．价格革命导致胡椒价格低廉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．商业革命使</a:t>
            </a:r>
            <a:r>
              <a:rPr lang="zh-CN" altLang="en-US" kern="100" dirty="0">
                <a:latin typeface="Times New Roman" panose="02020603050405020304" pitchFamily="18" charset="0"/>
                <a:cs typeface="Times New Roman" panose="02020603050405020304" pitchFamily="18" charset="0"/>
              </a:rPr>
              <a:t>胡椒</a:t>
            </a:r>
            <a:r>
              <a:rPr lang="zh-CN" altLang="zh-CN" kern="100" dirty="0">
                <a:latin typeface="Times New Roman" panose="02020603050405020304" pitchFamily="18" charset="0"/>
                <a:cs typeface="Times New Roman" panose="02020603050405020304" pitchFamily="18" charset="0"/>
              </a:rPr>
              <a:t>流通量成倍增长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．封建领主经济地位下降</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82772"/>
            <a:ext cx="10692000" cy="203009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根据材料并结合所学知识可知，商业革命的主要表现是世界市场扩大，商品种类增多，世界联系日益密切，胡椒大量进入寻常百姓家，这体现了商业革命使</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胡椒</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流通量成倍增长，</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endParaRPr lang="en-US" altLang="zh-CN" sz="1050" kern="100" dirty="0">
              <a:latin typeface="Times New Roman" panose="02020603050405020304" pitchFamily="18" charset="0"/>
              <a:ea typeface="华文楷体" panose="02010600040101010101" pitchFamily="2" charset="-122"/>
              <a:cs typeface="Times New Roman" panose="02020603050405020304" pitchFamily="18"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descr="2025LS3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5898" y="1691915"/>
            <a:ext cx="6228692" cy="421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七</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730242"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全球联系的初步建立与世界格局的演变</a:t>
            </a:r>
          </a:p>
        </p:txBody>
      </p:sp>
      <p:sp>
        <p:nvSpPr>
          <p:cNvPr id="33" name="矩形 32">
            <a:hlinkClick r:id="rId7" action="ppaction://hlinkfile"/>
          </p:cNvPr>
          <p:cNvSpPr/>
          <p:nvPr/>
        </p:nvSpPr>
        <p:spPr>
          <a:xfrm>
            <a:off x="-9525" y="-25230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4494115"/>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人口迁移与物种交换</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人口迁移</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新航路的开辟促进了世界各地人们的往来。</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(2)</a:t>
            </a:r>
            <a:r>
              <a:rPr lang="zh-CN" altLang="zh-CN" kern="100" spc="-100" dirty="0">
                <a:latin typeface="Times New Roman" panose="02020603050405020304" pitchFamily="18" charset="0"/>
                <a:cs typeface="Times New Roman" panose="02020603050405020304" pitchFamily="18" charset="0"/>
              </a:rPr>
              <a:t>概况</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欧洲人大批来到美洲，并把非洲黑人作为奴隶贩卖到美洲。</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美洲成为世界上</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程度很高的地区；大洋洲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非洲和亚洲等地区也都有族群混合现象。</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促进了世界动植物的大交流。</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312765" y="448542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族群混合</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物种交换</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引入美洲的物种有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；流出美洲的物种有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玉米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马铃薯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甘薯　</a:t>
            </a: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小麦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燕麦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大麦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裸麦等农作物　</a:t>
            </a: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花生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可可　</a:t>
            </a:r>
            <a:r>
              <a:rPr lang="zh-CN"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番茄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南瓜　</a:t>
            </a:r>
            <a:r>
              <a:rPr lang="zh-CN" altLang="zh-CN" kern="100" dirty="0">
                <a:latin typeface="宋体" panose="02010600030101010101" pitchFamily="2" charset="-122"/>
                <a:cs typeface="Times New Roman" panose="02020603050405020304" pitchFamily="18" charset="0"/>
              </a:rPr>
              <a:t>⑤</a:t>
            </a:r>
            <a:r>
              <a:rPr lang="zh-CN" altLang="zh-CN" kern="100" dirty="0">
                <a:latin typeface="Times New Roman" panose="02020603050405020304" pitchFamily="18" charset="0"/>
                <a:cs typeface="Times New Roman" panose="02020603050405020304" pitchFamily="18" charset="0"/>
              </a:rPr>
              <a:t>橄榄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葡萄等水果　</a:t>
            </a:r>
            <a:r>
              <a:rPr lang="zh-CN" altLang="zh-CN" kern="100" dirty="0">
                <a:latin typeface="宋体" panose="02010600030101010101" pitchFamily="2" charset="-122"/>
                <a:cs typeface="Times New Roman" panose="02020603050405020304" pitchFamily="18" charset="0"/>
              </a:rPr>
              <a:t>⑥</a:t>
            </a:r>
            <a:r>
              <a:rPr lang="zh-CN" altLang="zh-CN" kern="100" dirty="0">
                <a:latin typeface="Times New Roman" panose="02020603050405020304" pitchFamily="18" charset="0"/>
                <a:cs typeface="Times New Roman" panose="02020603050405020304" pitchFamily="18" charset="0"/>
              </a:rPr>
              <a:t>马</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猪</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羊等家畜　</a:t>
            </a:r>
            <a:r>
              <a:rPr lang="zh-CN" altLang="zh-CN" kern="100" dirty="0">
                <a:latin typeface="宋体" panose="02010600030101010101" pitchFamily="2" charset="-122"/>
                <a:cs typeface="Times New Roman" panose="02020603050405020304" pitchFamily="18" charset="0"/>
              </a:rPr>
              <a:t>⑦</a:t>
            </a:r>
            <a:r>
              <a:rPr lang="zh-CN" altLang="zh-CN" kern="100" dirty="0">
                <a:latin typeface="Times New Roman" panose="02020603050405020304" pitchFamily="18" charset="0"/>
                <a:cs typeface="Times New Roman" panose="02020603050405020304" pitchFamily="18" charset="0"/>
              </a:rPr>
              <a:t>鸡等家禽</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3530925" y="1501292"/>
            <a:ext cx="1627369" cy="523220"/>
          </a:xfrm>
          <a:prstGeom prst="rect">
            <a:avLst/>
          </a:prstGeom>
          <a:noFill/>
        </p:spPr>
        <p:txBody>
          <a:bodyPr wrap="none" rtlCol="0">
            <a:spAutoFit/>
          </a:bodyPr>
          <a:lstStyle/>
          <a:p>
            <a:r>
              <a:rPr lang="zh-CN" altLang="zh-CN" b="1" dirty="0">
                <a:cs typeface="Times New Roman" panose="02020603050405020304" pitchFamily="18" charset="0"/>
              </a:rPr>
              <a:t>②</a:t>
            </a:r>
            <a:r>
              <a:rPr lang="zh-CN" altLang="zh-CN" b="1" dirty="0">
                <a:latin typeface="Calibri" panose="020F0502020204030204" pitchFamily="34" charset="0"/>
                <a:cs typeface="Times New Roman" panose="02020603050405020304" pitchFamily="18" charset="0"/>
              </a:rPr>
              <a:t>⑤⑥⑦</a:t>
            </a:r>
            <a:endParaRPr lang="zh-CN" altLang="en-US" dirty="0"/>
          </a:p>
        </p:txBody>
      </p:sp>
      <p:sp>
        <p:nvSpPr>
          <p:cNvPr id="4" name="文本框 3"/>
          <p:cNvSpPr txBox="1"/>
          <p:nvPr/>
        </p:nvSpPr>
        <p:spPr>
          <a:xfrm>
            <a:off x="8706812" y="1509759"/>
            <a:ext cx="1266693" cy="523220"/>
          </a:xfrm>
          <a:prstGeom prst="rect">
            <a:avLst/>
          </a:prstGeom>
          <a:noFill/>
        </p:spPr>
        <p:txBody>
          <a:bodyPr wrap="none" rtlCol="0">
            <a:spAutoFit/>
          </a:bodyPr>
          <a:lstStyle/>
          <a:p>
            <a:r>
              <a:rPr lang="zh-CN" altLang="zh-CN" b="1" dirty="0">
                <a:cs typeface="Times New Roman" panose="02020603050405020304" pitchFamily="18" charset="0"/>
              </a:rPr>
              <a:t>①③④</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疾病传播</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概况</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欧洲人将天花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麻疹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白喉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水痘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流感等疾病的病原体带到美洲和大洋洲。</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传染病造成原住民的死亡和原有社会的解体。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是欧洲人能够在美洲迅速建立殖民统治的重要原因之一。</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商品的世界性流动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印度洋贸易</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欧洲商人在与</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zh-CN" altLang="zh-CN" kern="100" dirty="0">
                <a:latin typeface="Times New Roman" panose="02020603050405020304" pitchFamily="18" charset="0"/>
                <a:cs typeface="Times New Roman" panose="02020603050405020304" pitchFamily="18" charset="0"/>
              </a:rPr>
              <a:t>的竞争中逐渐占据优势。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大西洋贸易</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出程　　</a:t>
            </a: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．非洲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美洲　　</a:t>
            </a: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．纺织品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枪支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手工制品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中程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．美洲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欧洲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．贵金属</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烟草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蔗糖等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归程　　</a:t>
            </a: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．欧洲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非洲　　</a:t>
            </a: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．黑奴</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4572235"/>
            <a:ext cx="8225726"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—c—</a:t>
            </a:r>
            <a:r>
              <a:rPr lang="en-US" altLang="zh-CN" b="1" kern="100" dirty="0">
                <a:ea typeface="华文楷体" panose="02010600040101010101" pitchFamily="2" charset="-122"/>
                <a:cs typeface="Courier New" panose="02070309020205020404" pitchFamily="49" charset="0"/>
              </a:rPr>
              <a:t>A</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a:t>
            </a:r>
            <a:r>
              <a:rPr lang="en-US" altLang="zh-CN" b="1" kern="100" dirty="0">
                <a:ea typeface="华文楷体" panose="02010600040101010101" pitchFamily="2" charset="-122"/>
                <a:cs typeface="Courier New" panose="02070309020205020404" pitchFamily="49" charset="0"/>
              </a:rPr>
              <a:t>C</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—b—</a:t>
            </a:r>
            <a:r>
              <a:rPr lang="en-US" altLang="zh-CN" b="1" kern="100" dirty="0">
                <a:ea typeface="华文楷体" panose="02010600040101010101" pitchFamily="2" charset="-122"/>
                <a:cs typeface="Courier New" panose="02070309020205020404" pitchFamily="49" charset="0"/>
              </a:rPr>
              <a:t>B</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040957" y="1514031"/>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阿拉伯商人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16579"/>
          </a:xfrm>
        </p:spPr>
        <p:txBody>
          <a:bodyPr/>
          <a:lstStyle/>
          <a:p>
            <a:pPr algn="just" hangingPunct="0">
              <a:lnSpc>
                <a:spcPct val="150000"/>
              </a:lnSpc>
              <a:spcAft>
                <a:spcPts val="0"/>
              </a:spcAft>
              <a:tabLst>
                <a:tab pos="4770755" algn="l"/>
              </a:tabLst>
            </a:pPr>
            <a:r>
              <a:rPr lang="en-US" altLang="zh-CN" sz="2600" kern="100" dirty="0">
                <a:latin typeface="Times New Roman" panose="02020603050405020304" pitchFamily="18" charset="0"/>
                <a:cs typeface="Courier New" panose="02070309020205020404" pitchFamily="49" charset="0"/>
              </a:rPr>
              <a:t>3.</a:t>
            </a:r>
            <a:r>
              <a:rPr lang="zh-CN" altLang="zh-CN" sz="2600" kern="100" dirty="0">
                <a:latin typeface="Times New Roman" panose="02020603050405020304" pitchFamily="18" charset="0"/>
                <a:cs typeface="Times New Roman" panose="02020603050405020304" pitchFamily="18" charset="0"/>
              </a:rPr>
              <a:t>太平洋贸易</a:t>
            </a:r>
            <a:endParaRPr lang="zh-CN" altLang="zh-CN" sz="26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439887"/>
          <a:ext cx="10692000" cy="4521517"/>
        </p:xfrm>
        <a:graphic>
          <a:graphicData uri="http://schemas.openxmlformats.org/drawingml/2006/table">
            <a:tbl>
              <a:tblPr/>
              <a:tblGrid>
                <a:gridCol w="1061524">
                  <a:extLst>
                    <a:ext uri="{9D8B030D-6E8A-4147-A177-3AD203B41FA5}">
                      <a16:colId xmlns:a16="http://schemas.microsoft.com/office/drawing/2014/main" val="20000"/>
                    </a:ext>
                  </a:extLst>
                </a:gridCol>
                <a:gridCol w="6660740">
                  <a:extLst>
                    <a:ext uri="{9D8B030D-6E8A-4147-A177-3AD203B41FA5}">
                      <a16:colId xmlns:a16="http://schemas.microsoft.com/office/drawing/2014/main" val="20001"/>
                    </a:ext>
                  </a:extLst>
                </a:gridCol>
                <a:gridCol w="2969736">
                  <a:extLst>
                    <a:ext uri="{9D8B030D-6E8A-4147-A177-3AD203B41FA5}">
                      <a16:colId xmlns:a16="http://schemas.microsoft.com/office/drawing/2014/main" val="20002"/>
                    </a:ext>
                  </a:extLst>
                </a:gridCol>
              </a:tblGrid>
              <a:tr h="456847">
                <a:tc>
                  <a:txBody>
                    <a:bodyPr/>
                    <a:lstStyle/>
                    <a:p>
                      <a:pPr algn="ctr" hangingPunct="0">
                        <a:lnSpc>
                          <a:spcPct val="13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国家</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6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表现</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影响</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055812">
                <a:tc>
                  <a:txBody>
                    <a:bodyPr/>
                    <a:lstStyle/>
                    <a:p>
                      <a:pPr algn="just" hangingPunct="0">
                        <a:lnSpc>
                          <a:spcPct val="130000"/>
                        </a:lnSpc>
                        <a:spcAft>
                          <a:spcPts val="0"/>
                        </a:spcAft>
                        <a:tabLst>
                          <a:tab pos="4770755" algn="l"/>
                        </a:tabLst>
                      </a:pPr>
                      <a:r>
                        <a:rPr lang="zh-CN" sz="2600" b="1" kern="100">
                          <a:effectLst/>
                          <a:latin typeface="Times New Roman" panose="02020603050405020304" pitchFamily="18" charset="0"/>
                          <a:ea typeface="宋体" panose="02010600030101010101" pitchFamily="2" charset="-122"/>
                          <a:cs typeface="Times New Roman" panose="02020603050405020304" pitchFamily="18" charset="0"/>
                        </a:rPr>
                        <a:t>葡萄牙</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形成以</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为主要中转站的海上贸易网络</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中国澳门</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生丝</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瓷器等</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欧洲各国</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获取大量白银</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中国澳门</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生丝</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日本</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白银</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hangingPunct="0">
                        <a:lnSpc>
                          <a:spcPct val="13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日本与美洲的</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大量流入中国，进一步刺激了中国东南沿海地区经济的发展。与此同时，一个围绕白银输入中国的贸易网络逐渐形成</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98965">
                <a:tc>
                  <a:txBody>
                    <a:bodyPr/>
                    <a:lstStyle/>
                    <a:p>
                      <a:pPr algn="just" hangingPunct="0">
                        <a:lnSpc>
                          <a:spcPct val="130000"/>
                        </a:lnSpc>
                        <a:spcAft>
                          <a:spcPts val="0"/>
                        </a:spcAft>
                        <a:tabLst>
                          <a:tab pos="4770755" algn="l"/>
                        </a:tabLst>
                      </a:pPr>
                      <a:r>
                        <a:rPr lang="zh-CN" sz="2600" b="1" kern="100">
                          <a:effectLst/>
                          <a:latin typeface="Times New Roman" panose="02020603050405020304" pitchFamily="18" charset="0"/>
                          <a:ea typeface="宋体" panose="02010600030101010101" pitchFamily="2" charset="-122"/>
                          <a:cs typeface="Times New Roman" panose="02020603050405020304" pitchFamily="18" charset="0"/>
                        </a:rPr>
                        <a:t>西班牙</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经营横跨太平洋的贸易</a:t>
                      </a:r>
                      <a:r>
                        <a:rPr lang="en-US" sz="26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a:t>
                      </a:r>
                      <a:r>
                        <a:rPr lang="en-US" sz="26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马尼拉大帆船</a:t>
                      </a:r>
                      <a:r>
                        <a:rPr lang="en-US" sz="2600" b="1" kern="100" spc="10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贸易</a:t>
                      </a:r>
                      <a:r>
                        <a:rPr lang="en-US" sz="26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600" kern="100" spc="100" baseline="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中国生产的生丝</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丝绸</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棉布和瓷器</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墨西哥</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白银</a:t>
                      </a:r>
                      <a:r>
                        <a:rPr lang="en-US" sz="26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6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3" name="文本框 2"/>
          <p:cNvSpPr txBox="1"/>
          <p:nvPr/>
        </p:nvSpPr>
        <p:spPr>
          <a:xfrm>
            <a:off x="2484673" y="1907939"/>
            <a:ext cx="851515" cy="492443"/>
          </a:xfrm>
          <a:prstGeom prst="rect">
            <a:avLst/>
          </a:prstGeom>
          <a:noFill/>
        </p:spPr>
        <p:txBody>
          <a:bodyPr wrap="none" rtlCol="0">
            <a:spAutoFit/>
          </a:bodyPr>
          <a:lstStyle/>
          <a:p>
            <a:r>
              <a:rPr lang="zh-CN" altLang="zh-CN" sz="2600" b="1" dirty="0">
                <a:ea typeface="华文楷体" panose="02010600040101010101" pitchFamily="2" charset="-122"/>
                <a:cs typeface="Times New Roman" panose="02020603050405020304" pitchFamily="18" charset="0"/>
              </a:rPr>
              <a:t>澳门</a:t>
            </a:r>
            <a:endParaRPr lang="zh-CN" altLang="en-US" sz="2600" dirty="0"/>
          </a:p>
        </p:txBody>
      </p:sp>
      <p:sp>
        <p:nvSpPr>
          <p:cNvPr id="5" name="文本框 4"/>
          <p:cNvSpPr txBox="1"/>
          <p:nvPr/>
        </p:nvSpPr>
        <p:spPr>
          <a:xfrm>
            <a:off x="5653025" y="2400382"/>
            <a:ext cx="1518364" cy="492443"/>
          </a:xfrm>
          <a:prstGeom prst="rect">
            <a:avLst/>
          </a:prstGeom>
          <a:noFill/>
        </p:spPr>
        <p:txBody>
          <a:bodyPr wrap="none" rtlCol="0">
            <a:spAutoFit/>
          </a:bodyPr>
          <a:lstStyle/>
          <a:p>
            <a:r>
              <a:rPr lang="zh-CN" altLang="zh-CN" sz="2600" b="1" dirty="0">
                <a:ea typeface="华文楷体" panose="02010600040101010101" pitchFamily="2" charset="-122"/>
                <a:cs typeface="Times New Roman" panose="02020603050405020304" pitchFamily="18" charset="0"/>
              </a:rPr>
              <a:t>印度果阿</a:t>
            </a:r>
            <a:endParaRPr lang="zh-CN" altLang="en-US" sz="2600" dirty="0"/>
          </a:p>
        </p:txBody>
      </p:sp>
      <p:sp>
        <p:nvSpPr>
          <p:cNvPr id="6" name="文本框 5"/>
          <p:cNvSpPr txBox="1"/>
          <p:nvPr/>
        </p:nvSpPr>
        <p:spPr>
          <a:xfrm>
            <a:off x="1548569" y="5033956"/>
            <a:ext cx="1184940" cy="492443"/>
          </a:xfrm>
          <a:prstGeom prst="rect">
            <a:avLst/>
          </a:prstGeom>
          <a:noFill/>
        </p:spPr>
        <p:txBody>
          <a:bodyPr wrap="none" rtlCol="0">
            <a:spAutoFit/>
          </a:bodyPr>
          <a:lstStyle/>
          <a:p>
            <a:r>
              <a:rPr lang="zh-CN" altLang="zh-CN" sz="2600" b="1" dirty="0">
                <a:ea typeface="华文楷体" panose="02010600040101010101" pitchFamily="2" charset="-122"/>
                <a:cs typeface="Times New Roman" panose="02020603050405020304" pitchFamily="18" charset="0"/>
              </a:rPr>
              <a:t>菲律宾</a:t>
            </a:r>
            <a:endParaRPr lang="zh-CN" altLang="en-US" sz="2600" dirty="0"/>
          </a:p>
        </p:txBody>
      </p:sp>
      <p:sp>
        <p:nvSpPr>
          <p:cNvPr id="7" name="文本框 6"/>
          <p:cNvSpPr txBox="1"/>
          <p:nvPr/>
        </p:nvSpPr>
        <p:spPr>
          <a:xfrm>
            <a:off x="10255522" y="1907939"/>
            <a:ext cx="851515" cy="492443"/>
          </a:xfrm>
          <a:prstGeom prst="rect">
            <a:avLst/>
          </a:prstGeom>
          <a:noFill/>
        </p:spPr>
        <p:txBody>
          <a:bodyPr wrap="none" rtlCol="0">
            <a:spAutoFit/>
          </a:bodyPr>
          <a:lstStyle/>
          <a:p>
            <a:r>
              <a:rPr lang="zh-CN" altLang="zh-CN" sz="2600" b="1" dirty="0">
                <a:ea typeface="华文楷体" panose="02010600040101010101" pitchFamily="2" charset="-122"/>
                <a:cs typeface="Times New Roman" panose="02020603050405020304" pitchFamily="18" charset="0"/>
              </a:rPr>
              <a:t>白银</a:t>
            </a:r>
            <a:endParaRPr lang="zh-CN" altLang="en-US" sz="2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03009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早期殖民扩张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新航路的开辟拉开了欧洲海外扩张的序幕。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503937" y="2807736"/>
          <a:ext cx="10692000" cy="3034636"/>
        </p:xfrm>
        <a:graphic>
          <a:graphicData uri="http://schemas.openxmlformats.org/drawingml/2006/table">
            <a:tbl>
              <a:tblPr/>
              <a:tblGrid>
                <a:gridCol w="1129108">
                  <a:extLst>
                    <a:ext uri="{9D8B030D-6E8A-4147-A177-3AD203B41FA5}">
                      <a16:colId xmlns:a16="http://schemas.microsoft.com/office/drawing/2014/main" val="20000"/>
                    </a:ext>
                  </a:extLst>
                </a:gridCol>
                <a:gridCol w="1876632">
                  <a:extLst>
                    <a:ext uri="{9D8B030D-6E8A-4147-A177-3AD203B41FA5}">
                      <a16:colId xmlns:a16="http://schemas.microsoft.com/office/drawing/2014/main" val="20001"/>
                    </a:ext>
                  </a:extLst>
                </a:gridCol>
                <a:gridCol w="7686260">
                  <a:extLst>
                    <a:ext uri="{9D8B030D-6E8A-4147-A177-3AD203B41FA5}">
                      <a16:colId xmlns:a16="http://schemas.microsoft.com/office/drawing/2014/main" val="20002"/>
                    </a:ext>
                  </a:extLst>
                </a:gridCol>
              </a:tblGrid>
              <a:tr h="475220">
                <a:tc rowSpan="2">
                  <a:txBody>
                    <a:bodyPr/>
                    <a:lstStyle/>
                    <a:p>
                      <a:pPr algn="just" hangingPunct="0">
                        <a:lnSpc>
                          <a:spcPct val="150000"/>
                        </a:lnSpc>
                        <a:spcAft>
                          <a:spcPts val="0"/>
                        </a:spcAft>
                        <a:tabLst>
                          <a:tab pos="4770755" algn="l"/>
                        </a:tabLst>
                      </a:pPr>
                      <a:r>
                        <a:rPr lang="en-US" sz="2800" b="1"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rPr>
                        <a:t>16</a:t>
                      </a: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世纪</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葡萄牙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将</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变成殖民地，并在非洲沿岸</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印度果阿</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马六甲和中国</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建立几十个殖民据点和商站</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20302">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西班牙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以美洲为主，除巴西之外的中</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南美洲广大地区，以及亚洲的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逐渐沦为其殖民地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15200">
                <a:tc>
                  <a:txBody>
                    <a:bodyPr/>
                    <a:lstStyle/>
                    <a:p>
                      <a:pPr algn="just" hangingPunct="0">
                        <a:lnSpc>
                          <a:spcPct val="150000"/>
                        </a:lnSpc>
                        <a:spcAft>
                          <a:spcPts val="0"/>
                        </a:spcAft>
                        <a:tabLst>
                          <a:tab pos="4770755" algn="l"/>
                        </a:tabLst>
                      </a:pPr>
                      <a:r>
                        <a:rPr lang="en-US" sz="2800" b="1"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rPr>
                        <a:t>17</a:t>
                      </a: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世纪</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荷</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法</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英</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在亚洲</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非洲</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北美洲建立了多个殖民地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4474" marR="244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3779929" y="290850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巴西</a:t>
            </a:r>
            <a:endParaRPr lang="zh-CN" altLang="en-US" dirty="0"/>
          </a:p>
        </p:txBody>
      </p:sp>
      <p:sp>
        <p:nvSpPr>
          <p:cNvPr id="5" name="文本框 4"/>
          <p:cNvSpPr txBox="1"/>
          <p:nvPr/>
        </p:nvSpPr>
        <p:spPr>
          <a:xfrm>
            <a:off x="5580129" y="3539641"/>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澳门</a:t>
            </a:r>
            <a:endParaRPr lang="zh-CN" altLang="en-US" dirty="0"/>
          </a:p>
        </p:txBody>
      </p:sp>
      <p:sp>
        <p:nvSpPr>
          <p:cNvPr id="6" name="文本框 5"/>
          <p:cNvSpPr txBox="1"/>
          <p:nvPr/>
        </p:nvSpPr>
        <p:spPr>
          <a:xfrm>
            <a:off x="5855711" y="4691006"/>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菲律宾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873</TotalTime>
  <Words>2735</Words>
  <Application>Microsoft Office PowerPoint</Application>
  <PresentationFormat>自定义</PresentationFormat>
  <Paragraphs>192</Paragraphs>
  <Slides>40</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40</vt:i4>
      </vt:variant>
    </vt:vector>
  </HeadingPairs>
  <TitlesOfParts>
    <vt:vector size="54"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1351</cp:revision>
  <dcterms:created xsi:type="dcterms:W3CDTF">2016-06-29T09:22:00Z</dcterms:created>
  <dcterms:modified xsi:type="dcterms:W3CDTF">2026-03-03T07:26:55Z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