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6"/>
  </p:notesMasterIdLst>
  <p:handoutMasterIdLst>
    <p:handoutMasterId r:id="rId47"/>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6" r:id="rId19"/>
    <p:sldId id="3877" r:id="rId20"/>
    <p:sldId id="3891" r:id="rId21"/>
    <p:sldId id="3893" r:id="rId22"/>
    <p:sldId id="3894" r:id="rId23"/>
    <p:sldId id="3664" r:id="rId24"/>
    <p:sldId id="3878" r:id="rId25"/>
    <p:sldId id="3879" r:id="rId26"/>
    <p:sldId id="3880" r:id="rId27"/>
    <p:sldId id="3881" r:id="rId28"/>
    <p:sldId id="3882" r:id="rId29"/>
    <p:sldId id="3883" r:id="rId30"/>
    <p:sldId id="3884" r:id="rId31"/>
    <p:sldId id="3849" r:id="rId32"/>
    <p:sldId id="3860" r:id="rId33"/>
    <p:sldId id="3861" r:id="rId34"/>
    <p:sldId id="3885" r:id="rId35"/>
    <p:sldId id="3886" r:id="rId36"/>
    <p:sldId id="3887" r:id="rId37"/>
    <p:sldId id="3888" r:id="rId38"/>
    <p:sldId id="3889" r:id="rId39"/>
    <p:sldId id="3890" r:id="rId40"/>
    <p:sldId id="3784" r:id="rId41"/>
    <p:sldId id="3780" r:id="rId42"/>
    <p:sldId id="3896" r:id="rId43"/>
    <p:sldId id="3897" r:id="rId44"/>
    <p:sldId id="2276" r:id="rId45"/>
  </p:sldIdLst>
  <p:sldSz cx="11522075" cy="6480175"/>
  <p:notesSz cx="6858000" cy="9144000"/>
  <p:custDataLst>
    <p:tags r:id="rId4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2026/3/4</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42</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43</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31</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slide" Target="../slides/slide22.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a:t>
            </a:r>
            <a:r>
              <a:rPr lang="en-US" altLang="zh-CN" sz="1600" dirty="0">
                <a:solidFill>
                  <a:srgbClr val="F2F2F2"/>
                </a:solidFill>
                <a:latin typeface="微软雅黑" panose="020B0503020204020204" pitchFamily="34" charset="-122"/>
                <a:ea typeface="微软雅黑" panose="020B0503020204020204" pitchFamily="34" charset="-122"/>
              </a:rPr>
              <a:t>11</a:t>
            </a:r>
            <a:r>
              <a:rPr lang="zh-CN" altLang="en-US" sz="1600" dirty="0">
                <a:solidFill>
                  <a:srgbClr val="F2F2F2"/>
                </a:solidFill>
                <a:latin typeface="微软雅黑" panose="020B0503020204020204" pitchFamily="34" charset="-122"/>
                <a:ea typeface="微软雅黑" panose="020B0503020204020204" pitchFamily="34" charset="-122"/>
              </a:rPr>
              <a:t>课　马克思主义的诞生与传播</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11</a:t>
            </a:r>
            <a:r>
              <a:rPr lang="zh-CN" altLang="en-US" sz="1400" b="1">
                <a:solidFill>
                  <a:srgbClr val="C0472D"/>
                </a:solidFill>
                <a:latin typeface="微软雅黑" panose="020B0503020204020204" pitchFamily="34" charset="-122"/>
                <a:ea typeface="微软雅黑" panose="020B0503020204020204" pitchFamily="34" charset="-122"/>
              </a:rPr>
              <a:t>课　马克思主义的诞生与传播</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hyperlink" Target="../3.&#37197;&#22871;&#32451;&#20064;&#39064;/&#35838;&#21518;&#32032;&#20859;&#35780;&#20215;/11%20&#35838;&#21518;&#32032;&#20859;&#35780;&#20215;(&#21313;&#19968;)%20%20%20&#39532;&#20811;&#24605;&#20027;&#20041;&#30340;&#35806;&#29983;&#19982;&#20256;&#25773;.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tags" Target="../tags/tag11.xml"/><Relationship Id="rId6" Type="http://schemas.openxmlformats.org/officeDocument/2006/relationships/hyperlink" Target="../3.&#37197;&#22871;&#32451;&#20064;&#39064;/&#21333;&#20803;&#36136;&#37327;&#35780;&#20272;/04%20&#21333;&#20803;&#36136;&#37327;&#35780;&#20272;(&#22235;).docx" TargetMode="External"/><Relationship Id="rId5" Type="http://schemas.openxmlformats.org/officeDocument/2006/relationships/hyperlink" Target="../3.&#37197;&#22871;&#32451;&#20064;&#39064;/&#21333;&#20803;&#27979;&#35797;&#21367;/04%20&#21333;&#20803;&#27979;&#35797;&#21367;(&#22235;).docx" TargetMode="Externa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12.xml"/><Relationship Id="rId6" Type="http://schemas.openxmlformats.org/officeDocument/2006/relationships/hyperlink" Target="../3.&#37197;&#22871;&#32451;&#20064;&#39064;/&#21333;&#20803;&#36136;&#37327;&#35780;&#20272;/05%20&#26399;&#20013;&#36136;&#37327;&#35780;&#20272;.docx" TargetMode="External"/><Relationship Id="rId5" Type="http://schemas.openxmlformats.org/officeDocument/2006/relationships/hyperlink" Target="../3.&#37197;&#22871;&#32451;&#20064;&#39064;/&#21333;&#20803;&#27979;&#35797;&#21367;/05%20&#26399;&#20013;&#27979;&#35797;&#21367;.docx" TargetMode="External"/><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第五单元　工业革命与马克思主义的诞生</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11</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马克思主义的诞生与传播</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板块三  工业革命时期的世界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000850"/>
            <a:ext cx="10692000" cy="2031325"/>
          </a:xfrm>
        </p:spPr>
        <p:txBody>
          <a:bodyPr/>
          <a:lstStyle/>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创立了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科学地揭示了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在人类社会发展中的辩证关系，提出了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对历史发展的巨大作用。</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1872605" y="211732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唯物史观</a:t>
            </a:r>
            <a:endParaRPr lang="zh-CN" altLang="en-US" dirty="0"/>
          </a:p>
        </p:txBody>
      </p:sp>
      <p:sp>
        <p:nvSpPr>
          <p:cNvPr id="4" name="文本框 3"/>
          <p:cNvSpPr txBox="1"/>
          <p:nvPr/>
        </p:nvSpPr>
        <p:spPr>
          <a:xfrm>
            <a:off x="5869049" y="2117329"/>
            <a:ext cx="305724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生产力与生产关系</a:t>
            </a:r>
            <a:endParaRPr lang="zh-CN" altLang="en-US" dirty="0"/>
          </a:p>
        </p:txBody>
      </p:sp>
      <p:sp>
        <p:nvSpPr>
          <p:cNvPr id="6" name="矩形 5"/>
          <p:cNvSpPr/>
          <p:nvPr/>
        </p:nvSpPr>
        <p:spPr>
          <a:xfrm>
            <a:off x="9124207" y="2106380"/>
            <a:ext cx="198002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经济基础与</a:t>
            </a:r>
            <a:endParaRPr lang="zh-CN" altLang="en-US" dirty="0"/>
          </a:p>
        </p:txBody>
      </p:sp>
      <p:sp>
        <p:nvSpPr>
          <p:cNvPr id="7" name="文本框 6"/>
          <p:cNvSpPr txBox="1"/>
          <p:nvPr/>
        </p:nvSpPr>
        <p:spPr>
          <a:xfrm>
            <a:off x="415037" y="275454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上层建筑</a:t>
            </a:r>
            <a:endParaRPr lang="zh-CN" altLang="en-US" dirty="0"/>
          </a:p>
        </p:txBody>
      </p:sp>
      <p:sp>
        <p:nvSpPr>
          <p:cNvPr id="8" name="文本框 7"/>
          <p:cNvSpPr txBox="1"/>
          <p:nvPr/>
        </p:nvSpPr>
        <p:spPr>
          <a:xfrm>
            <a:off x="8380862" y="277148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人民群众</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意义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马克思主义是科学的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人民的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实践的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不断发展的开放的理论，它创造性地揭示了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a:t>
            </a:r>
            <a:r>
              <a:rPr lang="zh-CN" altLang="zh-CN" kern="100" dirty="0">
                <a:latin typeface="Times New Roman" panose="02020603050405020304" pitchFamily="18" charset="0"/>
                <a:cs typeface="Times New Roman" panose="02020603050405020304" pitchFamily="18" charset="0"/>
              </a:rPr>
              <a:t>，第一次创立了人民实现自身解放的思想体系，指引着人民改造世界的行动，始终站在时代前沿。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马克思主义成为西欧工人运动的指导思想，是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与</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的重要思想武器。</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068849" y="2151500"/>
            <a:ext cx="305724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人类社会发展规律</a:t>
            </a:r>
            <a:endParaRPr lang="zh-CN" altLang="en-US" dirty="0"/>
          </a:p>
        </p:txBody>
      </p:sp>
      <p:sp>
        <p:nvSpPr>
          <p:cNvPr id="4" name="文本框 3"/>
          <p:cNvSpPr txBox="1"/>
          <p:nvPr/>
        </p:nvSpPr>
        <p:spPr>
          <a:xfrm>
            <a:off x="8973860" y="409358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工人运动</a:t>
            </a:r>
            <a:endParaRPr lang="zh-CN" altLang="en-US" dirty="0"/>
          </a:p>
        </p:txBody>
      </p:sp>
      <p:sp>
        <p:nvSpPr>
          <p:cNvPr id="5" name="文本框 4"/>
          <p:cNvSpPr txBox="1"/>
          <p:nvPr/>
        </p:nvSpPr>
        <p:spPr>
          <a:xfrm>
            <a:off x="406570" y="4724718"/>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民族民主运动</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41798"/>
            <a:ext cx="10692000" cy="1930337"/>
          </a:xfrm>
        </p:spPr>
        <p:txBody>
          <a:bodyPr/>
          <a:lstStyle/>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(3)</a:t>
            </a:r>
            <a:r>
              <a:rPr lang="zh-CN" altLang="zh-CN" kern="100">
                <a:solidFill>
                  <a:prstClr val="black"/>
                </a:solidFill>
                <a:latin typeface="Times New Roman" panose="02020603050405020304" pitchFamily="18" charset="0"/>
                <a:cs typeface="Times New Roman" panose="02020603050405020304" pitchFamily="18" charset="0"/>
              </a:rPr>
              <a:t>在马克思主义影响下，</a:t>
            </a:r>
            <a:r>
              <a:rPr lang="en-US" altLang="zh-CN" kern="10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a:solidFill>
                  <a:prstClr val="black"/>
                </a:solidFill>
                <a:latin typeface="Times New Roman" panose="02020603050405020304" pitchFamily="18" charset="0"/>
                <a:cs typeface="Times New Roman" panose="02020603050405020304" pitchFamily="18" charset="0"/>
              </a:rPr>
              <a:t>在世界范围内建立和发展起来，人民第一次成为自己命运的主人，成为实现自身解放和全人类解放的根本政治力量。</a:t>
            </a:r>
            <a:endParaRPr lang="zh-CN" altLang="zh-CN" sz="1050" kern="100" dirty="0">
              <a:solidFill>
                <a:prstClr val="black"/>
              </a:solidFill>
              <a:latin typeface="宋体" panose="02010600030101010101" pitchFamily="2" charset="-122"/>
              <a:cs typeface="Courier New" panose="02070309020205020404" pitchFamily="49" charset="0"/>
            </a:endParaRPr>
          </a:p>
        </p:txBody>
      </p:sp>
      <p:sp>
        <p:nvSpPr>
          <p:cNvPr id="3" name="文本框 2"/>
          <p:cNvSpPr txBox="1"/>
          <p:nvPr/>
        </p:nvSpPr>
        <p:spPr>
          <a:xfrm>
            <a:off x="4411949" y="1846534"/>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马克思主义政党</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4217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国际工人运动的发展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第一国际</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成立</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1864</a:t>
            </a:r>
            <a:r>
              <a:rPr lang="zh-CN" altLang="zh-CN" kern="100" dirty="0">
                <a:latin typeface="Times New Roman" panose="02020603050405020304" pitchFamily="18" charset="0"/>
                <a:cs typeface="Times New Roman" panose="02020603050405020304" pitchFamily="18" charset="0"/>
              </a:rPr>
              <a:t>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在伦敦成立，这就是历史上的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第一国际</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推动了马克思主义的传播和国际工人运动进入新阶段。</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312765" y="2170570"/>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国际工人协会</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9583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巴黎公社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1870</a:t>
            </a:r>
            <a:r>
              <a:rPr lang="zh-CN" altLang="zh-CN" kern="100" dirty="0">
                <a:latin typeface="Times New Roman" panose="02020603050405020304" pitchFamily="18" charset="0"/>
                <a:cs typeface="Times New Roman" panose="02020603050405020304" pitchFamily="18" charset="0"/>
              </a:rPr>
              <a:t>年，法国在普法战争中失败，社会矛盾激化。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成立</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1871</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月，巴黎爆发工人武装起义，起义者建立了自己的政权</a:t>
            </a:r>
            <a:r>
              <a:rPr lang="en-US" altLang="zh-CN" kern="100" dirty="0">
                <a:latin typeface="Times New Roman" panose="02020603050405020304" pitchFamily="18" charset="0"/>
                <a:cs typeface="Courier New" panose="02070309020205020404" pitchFamily="49"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176794" y="280302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巴黎公社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措施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政权建设</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；经济措施</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①</a:t>
            </a:r>
            <a:r>
              <a:rPr lang="zh-CN" altLang="zh-CN" kern="100" spc="-100" dirty="0">
                <a:latin typeface="Times New Roman" panose="02020603050405020304" pitchFamily="18" charset="0"/>
                <a:cs typeface="Times New Roman" panose="02020603050405020304" pitchFamily="18" charset="0"/>
              </a:rPr>
              <a:t>打碎旧的国家机器，建立立法与行政合一的政权机关和司法机构。</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废除旧军队和旧警察，代之以国民自卫军和治安委员会。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人民有权监督和罢免由选举产生的公职人员，所有公职人员的工资不得超过熟练工人的工资。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由工人合作社管理工厂。</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⑤</a:t>
            </a:r>
            <a:r>
              <a:rPr lang="zh-CN" altLang="zh-CN" kern="100" dirty="0">
                <a:latin typeface="Times New Roman" panose="02020603050405020304" pitchFamily="18" charset="0"/>
                <a:cs typeface="Times New Roman" panose="02020603050405020304" pitchFamily="18" charset="0"/>
              </a:rPr>
              <a:t>实行八小时工作日。</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467798" y="874426"/>
            <a:ext cx="906017"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①②</a:t>
            </a:r>
            <a:endParaRPr lang="zh-CN" altLang="en-US" dirty="0"/>
          </a:p>
        </p:txBody>
      </p:sp>
      <p:sp>
        <p:nvSpPr>
          <p:cNvPr id="4" name="文本框 3"/>
          <p:cNvSpPr txBox="1"/>
          <p:nvPr/>
        </p:nvSpPr>
        <p:spPr>
          <a:xfrm>
            <a:off x="6373105" y="865959"/>
            <a:ext cx="1266693"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③④⑤</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结果</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1871</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Courier New" panose="02070309020205020404" pitchFamily="49" charset="0"/>
              </a:rPr>
              <a:t>28</a:t>
            </a:r>
            <a:r>
              <a:rPr lang="zh-CN" altLang="zh-CN" kern="100" dirty="0">
                <a:latin typeface="Times New Roman" panose="02020603050405020304" pitchFamily="18" charset="0"/>
                <a:cs typeface="Times New Roman" panose="02020603050405020304" pitchFamily="18" charset="0"/>
              </a:rPr>
              <a:t>日，巴黎公社被法国资产阶级和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联合扼杀。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巴黎公社作为</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建立政权的第一次伟大尝试被载入史册，它的实践丰富了马克思主义的学说，为国际工人运动的发展提供了宝贵的经验和教训。</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325433" y="89982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德国</a:t>
            </a:r>
            <a:endParaRPr lang="zh-CN" altLang="en-US" dirty="0"/>
          </a:p>
        </p:txBody>
      </p:sp>
      <p:sp>
        <p:nvSpPr>
          <p:cNvPr id="4" name="文本框 3"/>
          <p:cNvSpPr txBox="1"/>
          <p:nvPr/>
        </p:nvSpPr>
        <p:spPr>
          <a:xfrm>
            <a:off x="4284873" y="215150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无产阶级</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观察教材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P64</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在英国煤矿中做工的童工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绘画作品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，说明近代工人阶级与资本家斗争的主要原因是什么。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图片反映了工业革命期间英国工人阶级的劳动境况。工人阶级生产条件非常恶劣，劳动强度非常高，贫富分化严重，资本家剥削</a:t>
            </a:r>
            <a:r>
              <a:rPr lang="zh-CN" altLang="en-US" b="1" kern="100" dirty="0">
                <a:solidFill>
                  <a:schemeClr val="tx1"/>
                </a:solidFill>
                <a:ea typeface="华文楷体" panose="02010600040101010101" pitchFamily="2" charset="-122"/>
                <a:cs typeface="Times New Roman" panose="02020603050405020304" pitchFamily="18" charset="0"/>
              </a:rPr>
              <a:t>严</a:t>
            </a:r>
            <a:r>
              <a:rPr lang="zh-CN" altLang="zh-CN" b="1" kern="100" dirty="0">
                <a:solidFill>
                  <a:schemeClr val="tx1"/>
                </a:solidFill>
                <a:ea typeface="华文楷体" panose="02010600040101010101" pitchFamily="2" charset="-122"/>
                <a:cs typeface="Times New Roman" panose="02020603050405020304" pitchFamily="18" charset="0"/>
              </a:rPr>
              <a:t>重。这些是促使工人阶级与资本家斗争的主要原因。</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【概念阐释】马克思主义</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的主要组成部分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马克思主义由马克思主义哲学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政治经济学和科学社会主义三大部分组成，是马克思</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恩格斯在批判地继承和吸收人类关于自然科学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思维科学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社会科学优秀成果的基础上于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年代创立的，并在实践中不断地丰富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发展和完善的无产阶级思想的科学体系。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【图解历史】工业革命与马克思主义的关系</a:t>
            </a:r>
            <a:endParaRPr lang="zh-CN" altLang="zh-CN" sz="1050" kern="100" dirty="0">
              <a:latin typeface="宋体" panose="02010600030101010101" pitchFamily="2" charset="-122"/>
              <a:cs typeface="Courier New" panose="02070309020205020404" pitchFamily="49" charset="0"/>
            </a:endParaRPr>
          </a:p>
        </p:txBody>
      </p:sp>
      <p:pic>
        <p:nvPicPr>
          <p:cNvPr id="3074" name="Picture 2" descr="相-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2815" y="1547899"/>
            <a:ext cx="3996444" cy="454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4521302"/>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了解早期工人运动发展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社会主义思想萌发的史实，从唯物史观的角度认识科学社会主义诞生的时代背景</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结合《共产党宣言》的主要内容，从史料实证的角度加深对科学社会主义的理解</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梳理第一国际</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巴黎公社革命等史实，从时空观念的角度认识马克思主义的传播</a:t>
            </a:r>
            <a:endParaRPr lang="zh-CN" altLang="zh-CN" sz="1050" kern="100" dirty="0">
              <a:latin typeface="宋体" panose="02010600030101010101" pitchFamily="2" charset="-122"/>
              <a:cs typeface="Courier New" panose="02070309020205020404" pitchFamily="49" charset="0"/>
            </a:endParaRPr>
          </a:p>
          <a:p>
            <a:pPr>
              <a:lnSpc>
                <a:spcPct val="130000"/>
              </a:lnSpc>
            </a:pPr>
            <a:r>
              <a:rPr lang="en-US" altLang="zh-CN" dirty="0">
                <a:latin typeface="Times New Roman" panose="02020603050405020304" pitchFamily="18" charset="0"/>
              </a:rPr>
              <a:t>4.</a:t>
            </a:r>
            <a:r>
              <a:rPr lang="zh-CN" altLang="zh-CN" dirty="0">
                <a:latin typeface="Times New Roman" panose="02020603050405020304" pitchFamily="18" charset="0"/>
                <a:cs typeface="Times New Roman" panose="02020603050405020304" pitchFamily="18" charset="0"/>
              </a:rPr>
              <a:t>通过马克思主义诞生对国际工人运动的影响，从家国情怀的角度分析马克思主义诞生的世界意义</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P68</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学思之窗</a:t>
            </a:r>
            <a:r>
              <a:rPr lang="en-US" altLang="zh-CN" kern="100" dirty="0">
                <a:latin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和“</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1871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日，巴黎公社宣告成立</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绘画作品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，谈谈你对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巴黎公社</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的理解。</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15037" y="2038595"/>
            <a:ext cx="10692000" cy="2607702"/>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巴黎公社</a:t>
            </a:r>
            <a:r>
              <a:rPr lang="zh-CN" altLang="en-US" b="1" kern="100" dirty="0">
                <a:solidFill>
                  <a:schemeClr val="tx1"/>
                </a:solidFill>
                <a:ea typeface="华文楷体" panose="02010600040101010101" pitchFamily="2" charset="-122"/>
                <a:cs typeface="Times New Roman" panose="02020603050405020304" pitchFamily="18" charset="0"/>
              </a:rPr>
              <a:t>通过</a:t>
            </a:r>
            <a:r>
              <a:rPr lang="zh-CN" altLang="zh-CN" b="1" kern="100" dirty="0">
                <a:solidFill>
                  <a:schemeClr val="tx1"/>
                </a:solidFill>
                <a:ea typeface="华文楷体" panose="02010600040101010101" pitchFamily="2" charset="-122"/>
                <a:cs typeface="Times New Roman" panose="02020603050405020304" pitchFamily="18" charset="0"/>
              </a:rPr>
              <a:t>普选产生权力机关，公职人员接受选民监督，显示出人民掌权的政治趋势。巴黎公社的实践是无产阶级建立政权的第一次伟大尝试，丰富了马克思主义理论</a:t>
            </a:r>
            <a:r>
              <a:rPr lang="zh-CN" altLang="en-US" b="1" kern="100" dirty="0">
                <a:solidFill>
                  <a:schemeClr val="tx1"/>
                </a:solidFill>
                <a:ea typeface="华文楷体" panose="02010600040101010101" pitchFamily="2" charset="-122"/>
                <a:cs typeface="Times New Roman" panose="02020603050405020304" pitchFamily="18" charset="0"/>
              </a:rPr>
              <a:t>，为无产阶级革命留下了重要启示</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【视野拓展】巴黎公社失败的原因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列宁指出，胜利的社会革命至少要有两个条件</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生产力的高度发展与无产阶级的准备成熟。但是</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1871</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年的法国尚不具备这些基本条件。</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列宁认为巴黎公社失败的根本原因是什么？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31256"/>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法国资本主义仍然处于上升时期，社会经济的发展还未达到可以铲除资本主义制度的程度。无产阶级的力量尚未强大。</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马克思主义的诞生</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260770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马克思和恩格斯的学说开始主导欧洲和全世界的社会主义运动。整个</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19</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世纪，社会主义的政党发展迅速。政党、工会组织、报纸以及教育集团都在为社会主义事业奔走呼号。虽然在</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1917</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年俄国</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3004C70-96D3-46FA-FDD6-14E307FB938E}"/>
              </a:ext>
            </a:extLst>
          </p:cNvPr>
          <p:cNvSpPr txBox="1"/>
          <p:nvPr/>
        </p:nvSpPr>
        <p:spPr>
          <a:xfrm>
            <a:off x="432445" y="1835931"/>
            <a:ext cx="10477164" cy="2612510"/>
          </a:xfrm>
          <a:prstGeom prst="rect">
            <a:avLst/>
          </a:prstGeom>
          <a:noFill/>
        </p:spPr>
        <p:txBody>
          <a:bodyPr wrap="square">
            <a:spAutoFit/>
          </a:bodyPr>
          <a:lstStyle/>
          <a:p>
            <a:pPr marL="0" marR="0" lvl="0" indent="0" algn="just" defTabSz="914400" rtl="0" eaLnBrk="1" fontAlgn="auto" latinLnBrk="0" hangingPunct="0">
              <a:lnSpc>
                <a:spcPct val="150000"/>
              </a:lnSpc>
              <a:spcBef>
                <a:spcPts val="0"/>
              </a:spcBef>
              <a:spcAft>
                <a:spcPts val="0"/>
              </a:spcAft>
              <a:buClrTx/>
              <a:buSzTx/>
              <a:buFont typeface="Arial" panose="020B0604020202020204" pitchFamily="34" charset="0"/>
              <a:buNone/>
              <a:tabLst>
                <a:tab pos="4770755" algn="l"/>
              </a:tabLst>
              <a:defRPr/>
            </a:pPr>
            <a:r>
              <a:rPr kumimoji="0" lang="zh-CN" altLang="en-US"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革命以前，社会主义者没有赢得任何政府的控制权，但是他们的批评，连同保守者和自由主义者一起，在说服政府革除早期工业化的弊端，为工人阶级提供保障方面起了巨大作用。</a:t>
            </a:r>
          </a:p>
          <a:p>
            <a:pPr marL="0" marR="0" lvl="0" indent="0" algn="r" defTabSz="914400" rtl="0" eaLnBrk="1" fontAlgn="auto" latinLnBrk="0" hangingPunct="0">
              <a:lnSpc>
                <a:spcPct val="150000"/>
              </a:lnSpc>
              <a:spcBef>
                <a:spcPts val="0"/>
              </a:spcBef>
              <a:spcAft>
                <a:spcPts val="0"/>
              </a:spcAft>
              <a:buClrTx/>
              <a:buSzTx/>
              <a:buFont typeface="Arial" panose="020B0604020202020204" pitchFamily="34" charset="0"/>
              <a:buNone/>
              <a:tabLst>
                <a:tab pos="4770755" algn="l"/>
              </a:tabLst>
              <a:defRPr/>
            </a:pPr>
            <a:r>
              <a:rPr kumimoji="0" lang="en-US" altLang="zh-CN"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zh-CN" altLang="en-US"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摘编自</a:t>
            </a:r>
            <a:r>
              <a:rPr kumimoji="0" lang="en-US" altLang="zh-CN"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zh-CN" altLang="en-US"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美</a:t>
            </a:r>
            <a:r>
              <a:rPr kumimoji="0" lang="en-US" altLang="zh-CN"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zh-CN" altLang="en-US"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杰里</a:t>
            </a:r>
            <a:r>
              <a:rPr kumimoji="0" lang="en-US" altLang="zh-CN"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zh-CN" altLang="en-US"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本特利等</a:t>
            </a:r>
            <a:r>
              <a:rPr kumimoji="0" lang="en-US" altLang="zh-CN"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zh-CN" altLang="en-US"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简明新全球史</a:t>
            </a:r>
            <a:r>
              <a:rPr kumimoji="0" lang="en-US" altLang="zh-CN" sz="28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910075"/>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根据史料并结合所学知识，概括马克思主义诞生的影响。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539168"/>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促进了国际工人运动蓬勃开展；推动了社会主义政党和社会主义事业的发展；推动</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资产阶级政府改革，为工人阶级提供保障。</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马克思主义诞生的世界意义</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思想发展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马克思主义的诞生使社会主义从空想变成了科学，开辟了科学社会主义理论发展的新征程。</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工人运动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它给了国际无产阶级以无比锐利的思想武器，推动了工人运动的发展，使国际工人运动进入一个新的历史时期。</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政权建设</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马克思主义为无产阶级战胜资产阶级，实行无产阶级专政，将社会主义最终从理论变成现实奠定了思想基础。</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促进改革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它迫使资产阶级改变统治政策，提高工人待遇，保障无产阶级的政治权利，进一步完善了资本主义制度。</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(1)(2024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山东卷</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在某些意义上，空想社会主义者是启蒙思想家的继承者，因为他们都相信犯罪和贪婪是罪恶环境的产物，也相信社会将趋于完美。但相比之下，空想社会主义者更为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激进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，这是因为他们把关注的重心转向了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．经济规律</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．理想社会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．社会正义</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．阶级斗争</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471683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根据材料可知，空想社会主义者不仅认识到启蒙思想家所构建的理想社会</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资本主义制度的弊端，而且还要进行改造，要构建理性和永恒正义的王国，这是相比启蒙思想的激进之处，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项正确。空想社会主义者并没有将重心转向经济规律，欧文的新和谐公社就违背了经济规律，排除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项；启蒙思想家和空想社会主义者都构建了理想社会，排除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项；空想社会主义者没有认识到无产阶级力量的重要性，没有强调阶级斗争，科学社会主义强调阶级斗争，排除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马克思和恩格斯在《共产党宣言》中指出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随着大工业的发展，资产阶级赖以生产和占有产品的基础本身也就从它的脚下被挖掉了。它首先生产的是它自身的掘墓人。资产阶级的灭亡和无产阶级的胜利是同样不可避免的。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在这里，马克思和恩格斯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．肯定了资本主义的历史进步作用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．阐明了共产党的性质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目的和策略原则</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．揭露了资本主义制度和资本家剥削的秘密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．论证了资本主义必然灭亡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共产主义必然胜利的客观规律</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31075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马克思和恩格斯强调随着大工业的发展，资产阶级生产和占有产品的基础被破坏，资产阶级会被自己所造就的无产阶级所推翻，这清晰地论证了资本主义必然走向灭亡，而与之相对的共产主义必然胜利这一客观规律，</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项正确；材料主要揭示共产主义必然胜利的客观规律，未体现资本主义的历史进步作用，排除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项；材料中的论述未涉及共产党的性质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目的和策略原则，排除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项；马克思的《资本论》揭露了资本主义制度和资本家剥削的秘密，排除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17598C18-3B5D-7D20-EC4E-A06B37AE66B1}"/>
              </a:ext>
            </a:extLst>
          </p:cNvPr>
          <p:cNvPicPr>
            <a:picLocks noChangeAspect="1"/>
          </p:cNvPicPr>
          <p:nvPr/>
        </p:nvPicPr>
        <p:blipFill>
          <a:blip r:embed="rId3"/>
          <a:stretch>
            <a:fillRect/>
          </a:stretch>
        </p:blipFill>
        <p:spPr>
          <a:xfrm>
            <a:off x="900497" y="2752213"/>
            <a:ext cx="9973505" cy="1506593"/>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巴黎公社</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854612" cy="5645456"/>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卡尔</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马克思认为公社</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浪费了宝贵时间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去组织民主选举，而不是迅速地消灭凡尔赛军</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，是一件非常遗憾的事情。法兰西国家银行就位于巴黎，存放着数以十亿计的法郎，而公社却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未使用分毫</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，也未派人保护。他们向银行借钱，卡尔</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马克思认</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为他们应该毫不犹豫地全部没收银行的资产。公社怕</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遭受</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谴责而没有没收银行的资产。结果银行资产被搬运到了凡尔赛，</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用于</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武装凡尔赛的军队。</a:t>
            </a:r>
            <a:endParaRPr lang="en-US" altLang="zh-CN"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摘编自王立柱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张伟主编《马克思主义箴言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资本来到人间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社会主义从空想到现实》</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评论史料中马克思关于巴黎公社的主要观点。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94005"/>
            <a:ext cx="10692000" cy="3970318"/>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a:lnSpc>
                <a:spcPct val="150000"/>
              </a:lnSpc>
            </a:pPr>
            <a:r>
              <a:rPr lang="zh-CN" altLang="zh-CN" b="1" dirty="0">
                <a:solidFill>
                  <a:schemeClr val="tx1"/>
                </a:solidFill>
                <a:ea typeface="华文楷体" panose="02010600040101010101" pitchFamily="2" charset="-122"/>
                <a:cs typeface="Times New Roman" panose="02020603050405020304" pitchFamily="18" charset="0"/>
              </a:rPr>
              <a:t>马克思分析了巴黎公社失败的主要原因。他认为巴黎公社失败的原因，一是没有乘胜追击临时政府的反动军队，</a:t>
            </a:r>
            <a:r>
              <a:rPr lang="zh-CN" altLang="en-US" b="1" dirty="0">
                <a:solidFill>
                  <a:schemeClr val="tx1"/>
                </a:solidFill>
                <a:ea typeface="华文楷体" panose="02010600040101010101" pitchFamily="2" charset="-122"/>
                <a:cs typeface="Times New Roman" panose="02020603050405020304" pitchFamily="18" charset="0"/>
              </a:rPr>
              <a:t>导致</a:t>
            </a:r>
            <a:r>
              <a:rPr lang="zh-CN" altLang="zh-CN" b="1" dirty="0">
                <a:solidFill>
                  <a:schemeClr val="tx1"/>
                </a:solidFill>
                <a:ea typeface="华文楷体" panose="02010600040101010101" pitchFamily="2" charset="-122"/>
                <a:cs typeface="Times New Roman" panose="02020603050405020304" pitchFamily="18" charset="0"/>
              </a:rPr>
              <a:t>他们的反扑；二是没有全部没收法兰西银行的资产，使政权丧失了存在的物质基础。这说明法国工人阶级在政治上不成熟，是巴黎公社失败的重要原因之一。</a:t>
            </a:r>
            <a:endParaRPr lang="zh-CN" altLang="en-US"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当时法国的无产阶级还缺乏取得革命胜利的客观历史条件，即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年代初的法国尚处于资本主义的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青年时代</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，经济还没有发展到可以铲除资本主义生产方式的程度，这才是公社失败的根本原因。另外，公社对团结农民的重要性认识不足，未能发动广大农民，也没有同外省的革命者取得联系，建立革命统一战线。</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全面认识巴黎公社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爆发的偶然性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巴黎公社并非因生产关系阻碍生产力的发展而爆发，而是在普法战争失败后，法国社会矛盾激化的形势下爆发的，这场革命具有突发性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偶然性。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失败的必然性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当时法国的资本主义还处于上升阶段，推翻资产阶级统治并建立无产阶级专政的经济基础还不具备，无产阶级夺取政权的时机尚未成熟，这就决定了其失败的必然性。</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意义的深远性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巴黎公社是无产阶级推翻资产阶级统治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建立无产阶级政权的第一次伟大尝试，它的实践丰富了马克思主义关于无产阶级革命和无产阶级专政的学说。</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教训的深刻性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巴黎公社革命由于缺乏一个以马克思主义理论武装起来的革命政党的正确领导，因此不可避免地在重大政策和策略上犯了严重错误。</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245"/>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(1)(2023</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全国甲卷</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有学者认为，巴黎公社工人制造了一个断裂，历史的连贯性步伐在这里戛然而止。它宣告了工人阶级可以通过自己的能力来缔造一个新的世界。这里的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断裂</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是指</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．资本主义社会的法则被颠覆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．工业革命彻底改变了人们生活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．空想社会主义的第一次尝试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．封建保守势力复辟梦想破灭</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561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该学者认为这个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断裂</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是指历史的连贯性被打断，工人阶级可以通过自己的能力来缔造一个新的世界。结合所学知识可知，巴黎公社是无产阶级建立政权的第一次伟大尝试，</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冲击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了资本主义社会所创造的法则，</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项说法</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与该学者的观点无关</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，排除；空想社会主义理论诞生后，欧文等空想社会主义者已经进行了尝试，排除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项；巴黎公社是无产阶级建立政权的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第</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一次伟大尝试，与封建保守势力无关，排除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(2)1871</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日，巴黎公社发布关于将梯也尔等内战祸首提起公诉并查封其产业的决定，决定宣布由公社的司法代表和治安代表负责执行，把他们的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产业查封扣押</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Courier New" panose="02070309020205020404" pitchFamily="49" charset="0"/>
              </a:rPr>
              <a:t>15</a:t>
            </a:r>
            <a:r>
              <a:rPr lang="zh-CN" altLang="zh-CN" kern="100" dirty="0">
                <a:latin typeface="Times New Roman" panose="02020603050405020304" pitchFamily="18" charset="0"/>
                <a:cs typeface="Times New Roman" panose="02020603050405020304" pitchFamily="18" charset="0"/>
              </a:rPr>
              <a:t>日，又宣布要组成一个委员会，</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以监督由国家管制的财物的接收工作，并拍卖由国家管制的不动产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。巴黎公社的这些举措</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．带有鲜明的社会主义革命色彩</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．为提高行政效率奠定了物质基础</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．已经触及资本主义私有制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．践行了议行合一的新型决策方式</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6802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将梯也尔等内战祸首提起公诉并查封其产业的决定</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拍卖由国家管制的不动产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并结合所学知识可知，巴黎公社这些举措已经触及资本主义私有制，</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项正确；材料没有涉及废除私有制及确立生产资料公有制等社会主义革命的内容，故排除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项表述与材料主旨不符，排除；材料没有体现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议行合一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2025LS5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8750" y="1655911"/>
            <a:ext cx="6122987"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早期工人运动与社会主义思想的萌发</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早期工人运动</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世纪三四十年代</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3082848"/>
          <a:ext cx="10692000" cy="2524485"/>
        </p:xfrm>
        <a:graphic>
          <a:graphicData uri="http://schemas.openxmlformats.org/drawingml/2006/table">
            <a:tbl>
              <a:tblPr/>
              <a:tblGrid>
                <a:gridCol w="1012614">
                  <a:extLst>
                    <a:ext uri="{9D8B030D-6E8A-4147-A177-3AD203B41FA5}">
                      <a16:colId xmlns:a16="http://schemas.microsoft.com/office/drawing/2014/main" val="20000"/>
                    </a:ext>
                  </a:extLst>
                </a:gridCol>
                <a:gridCol w="9679386">
                  <a:extLst>
                    <a:ext uri="{9D8B030D-6E8A-4147-A177-3AD203B41FA5}">
                      <a16:colId xmlns:a16="http://schemas.microsoft.com/office/drawing/2014/main" val="20001"/>
                    </a:ext>
                  </a:extLst>
                </a:gridCol>
              </a:tblGrid>
              <a:tr h="1713177">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背景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随着</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的建立和发展，资本主义制度的弊病逐渐显现；工人阶级的生活条件并没有得到相应改善，他们的</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极其有限</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5271">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方式</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从捣毁机器到争取政治权利</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2088629" y="3168079"/>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资本主义大工业</a:t>
            </a:r>
            <a:endParaRPr lang="zh-CN" altLang="en-US" dirty="0"/>
          </a:p>
        </p:txBody>
      </p:sp>
      <p:sp>
        <p:nvSpPr>
          <p:cNvPr id="5" name="文本框 4"/>
          <p:cNvSpPr txBox="1"/>
          <p:nvPr/>
        </p:nvSpPr>
        <p:spPr>
          <a:xfrm>
            <a:off x="1360082" y="444563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政治权利</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马克思主义的诞生与传播</a:t>
            </a:r>
          </a:p>
        </p:txBody>
      </p:sp>
      <p:sp>
        <p:nvSpPr>
          <p:cNvPr id="33" name="矩形 32">
            <a:hlinkClick r:id="rId7" action="ppaction://hlinkfile"/>
          </p:cNvPr>
          <p:cNvSpPr/>
          <p:nvPr/>
        </p:nvSpPr>
        <p:spPr>
          <a:xfrm>
            <a:off x="-9525"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15946" y="-4128"/>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四</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期中</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质量评估</a:t>
            </a:r>
            <a:endParaRPr 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15037" y="1725613"/>
          <a:ext cx="10692000" cy="1865419"/>
        </p:xfrm>
        <a:graphic>
          <a:graphicData uri="http://schemas.openxmlformats.org/drawingml/2006/table">
            <a:tbl>
              <a:tblPr/>
              <a:tblGrid>
                <a:gridCol w="1012614">
                  <a:extLst>
                    <a:ext uri="{9D8B030D-6E8A-4147-A177-3AD203B41FA5}">
                      <a16:colId xmlns:a16="http://schemas.microsoft.com/office/drawing/2014/main" val="20000"/>
                    </a:ext>
                  </a:extLst>
                </a:gridCol>
                <a:gridCol w="9679386">
                  <a:extLst>
                    <a:ext uri="{9D8B030D-6E8A-4147-A177-3AD203B41FA5}">
                      <a16:colId xmlns:a16="http://schemas.microsoft.com/office/drawing/2014/main" val="20001"/>
                    </a:ext>
                  </a:extLst>
                </a:gridCol>
              </a:tblGrid>
              <a:tr h="1027906">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表现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法国里昂工人武装起义</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英国工人争取普选权的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和德意志西里西亚织工起义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5271">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意义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开始作为独立的政治力量登上历史舞台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9181417" y="180206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宪章运动</a:t>
            </a:r>
            <a:endParaRPr lang="zh-CN" altLang="en-US" dirty="0"/>
          </a:p>
        </p:txBody>
      </p:sp>
      <p:sp>
        <p:nvSpPr>
          <p:cNvPr id="4" name="文本框 3"/>
          <p:cNvSpPr txBox="1"/>
          <p:nvPr/>
        </p:nvSpPr>
        <p:spPr>
          <a:xfrm>
            <a:off x="1368549" y="310453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工人阶级</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空想社会主义思想的萌发</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早期工人运动的发展。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代表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法国人圣西门</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和英国人欧文。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内容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揭露和批判资本主义制度的种种弊端；反对自由放任的竞争，主张建立</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a:t>
            </a:r>
            <a:r>
              <a:rPr lang="zh-CN" altLang="zh-CN" kern="100" dirty="0">
                <a:latin typeface="Times New Roman" panose="02020603050405020304" pitchFamily="18" charset="0"/>
                <a:cs typeface="Times New Roman" panose="02020603050405020304" pitchFamily="18" charset="0"/>
              </a:rPr>
              <a:t>的理想社会。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认识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没有找到实现理想社会的现实力量和正确有效的途径，被称为</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392885" y="2143033"/>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傅立叶</a:t>
            </a:r>
            <a:endParaRPr lang="zh-CN" altLang="en-US" dirty="0"/>
          </a:p>
        </p:txBody>
      </p:sp>
      <p:sp>
        <p:nvSpPr>
          <p:cNvPr id="4" name="文本框 3"/>
          <p:cNvSpPr txBox="1"/>
          <p:nvPr/>
        </p:nvSpPr>
        <p:spPr>
          <a:xfrm>
            <a:off x="2844713" y="3426344"/>
            <a:ext cx="3060453"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合作</a:t>
            </a:r>
            <a:r>
              <a:rPr lang="zh-CN" altLang="zh-CN" b="1" dirty="0">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平等</a:t>
            </a:r>
            <a:r>
              <a:rPr lang="zh-CN" altLang="zh-CN" b="1" dirty="0">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和谐</a:t>
            </a:r>
            <a:endParaRPr lang="zh-CN" altLang="en-US" dirty="0"/>
          </a:p>
        </p:txBody>
      </p:sp>
      <p:sp>
        <p:nvSpPr>
          <p:cNvPr id="5" name="文本框 4"/>
          <p:cNvSpPr txBox="1"/>
          <p:nvPr/>
        </p:nvSpPr>
        <p:spPr>
          <a:xfrm>
            <a:off x="1440557" y="4735056"/>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空想社会主义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马克思主义的诞生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条件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思想基础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广泛吸收人类优秀思想成果。</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理论探索</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进一步探讨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引起的社会变化。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阶级条件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总结</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的经验。</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395021" y="279957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工业革命</a:t>
            </a:r>
            <a:endParaRPr lang="zh-CN" altLang="en-US" dirty="0"/>
          </a:p>
        </p:txBody>
      </p:sp>
      <p:sp>
        <p:nvSpPr>
          <p:cNvPr id="4" name="文本框 3"/>
          <p:cNvSpPr txBox="1"/>
          <p:nvPr/>
        </p:nvSpPr>
        <p:spPr>
          <a:xfrm>
            <a:off x="3323368" y="343968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工人运动</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标志</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1848</a:t>
            </a:r>
            <a:r>
              <a:rPr lang="zh-CN" altLang="zh-CN" kern="100" dirty="0">
                <a:latin typeface="Times New Roman" panose="02020603050405020304" pitchFamily="18" charset="0"/>
                <a:cs typeface="Times New Roman" panose="02020603050405020304" pitchFamily="18" charset="0"/>
              </a:rPr>
              <a:t>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》的发表。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内容</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肯定了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的历史进步作用。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论证了资本主义必然灭亡</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必然胜利的客观规律。</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肯定</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在阶级社会中推动历史发展的重要作用，宣告了无产阶级的伟大使命。</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第一次较为完整系统地阐述了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的基本原理，阐明了社会发展的客观规律，标志着</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的诞生，为国际工人运动指明了正确方向。</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160282" y="819352"/>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共产党宣言</a:t>
            </a:r>
            <a:endParaRPr lang="zh-CN" altLang="en-US" dirty="0"/>
          </a:p>
        </p:txBody>
      </p:sp>
      <p:sp>
        <p:nvSpPr>
          <p:cNvPr id="4" name="文本框 3"/>
          <p:cNvSpPr txBox="1"/>
          <p:nvPr/>
        </p:nvSpPr>
        <p:spPr>
          <a:xfrm>
            <a:off x="1792130" y="192487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a:t>
            </a:r>
            <a:endParaRPr lang="zh-CN" altLang="en-US" dirty="0"/>
          </a:p>
        </p:txBody>
      </p:sp>
      <p:sp>
        <p:nvSpPr>
          <p:cNvPr id="5" name="文本框 4"/>
          <p:cNvSpPr txBox="1"/>
          <p:nvPr/>
        </p:nvSpPr>
        <p:spPr>
          <a:xfrm>
            <a:off x="5021887" y="248128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共产主义</a:t>
            </a:r>
            <a:endParaRPr lang="zh-CN" altLang="en-US" dirty="0"/>
          </a:p>
        </p:txBody>
      </p:sp>
      <p:sp>
        <p:nvSpPr>
          <p:cNvPr id="6" name="文本框 5"/>
          <p:cNvSpPr txBox="1"/>
          <p:nvPr/>
        </p:nvSpPr>
        <p:spPr>
          <a:xfrm>
            <a:off x="1505457" y="302980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阶级斗争</a:t>
            </a:r>
            <a:endParaRPr lang="zh-CN" altLang="en-US" dirty="0"/>
          </a:p>
        </p:txBody>
      </p:sp>
      <p:sp>
        <p:nvSpPr>
          <p:cNvPr id="7" name="文本框 6"/>
          <p:cNvSpPr txBox="1"/>
          <p:nvPr/>
        </p:nvSpPr>
        <p:spPr>
          <a:xfrm>
            <a:off x="6590287" y="4143220"/>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科学社会主义</a:t>
            </a:r>
            <a:endParaRPr lang="zh-CN" altLang="en-US" dirty="0"/>
          </a:p>
        </p:txBody>
      </p:sp>
      <p:sp>
        <p:nvSpPr>
          <p:cNvPr id="8" name="文本框 7"/>
          <p:cNvSpPr txBox="1"/>
          <p:nvPr/>
        </p:nvSpPr>
        <p:spPr>
          <a:xfrm>
            <a:off x="6212155" y="4696113"/>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马克思主义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745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革命实践</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1848</a:t>
            </a:r>
            <a:r>
              <a:rPr lang="zh-CN" altLang="zh-CN" kern="100" dirty="0">
                <a:latin typeface="Times New Roman" panose="02020603050405020304" pitchFamily="18" charset="0"/>
                <a:cs typeface="Times New Roman" panose="02020603050405020304" pitchFamily="18" charset="0"/>
              </a:rPr>
              <a:t>年，欧洲普遍发生革命，马克思和恩格斯回到德国，投入实际的革命斗争，创办报纸宣传革命，组织工人参加武装起义。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发表《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》第一卷</a:t>
            </a:r>
            <a:r>
              <a:rPr lang="en-US" altLang="zh-CN" kern="100" dirty="0">
                <a:latin typeface="Times New Roman" panose="02020603050405020304" pitchFamily="18" charset="0"/>
                <a:cs typeface="Courier New" panose="02070309020205020404" pitchFamily="49" charset="0"/>
              </a:rPr>
              <a:t>(1867</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内容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创立了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学说，揭露了资本主义制度和资本家剥削的秘密。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《资本论》成为马克思主义理论最重要的文献之一。</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1872605" y="3421626"/>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资本论</a:t>
            </a:r>
            <a:endParaRPr lang="zh-CN" altLang="en-US" dirty="0"/>
          </a:p>
        </p:txBody>
      </p:sp>
      <p:sp>
        <p:nvSpPr>
          <p:cNvPr id="4" name="文本框 3"/>
          <p:cNvSpPr txBox="1"/>
          <p:nvPr/>
        </p:nvSpPr>
        <p:spPr>
          <a:xfrm>
            <a:off x="2916721" y="408724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剩余价值</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3052</Words>
  <Application>Microsoft Office PowerPoint</Application>
  <PresentationFormat>自定义</PresentationFormat>
  <Paragraphs>212</Paragraphs>
  <Slides>43</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43</vt:i4>
      </vt:variant>
    </vt:vector>
  </HeadingPairs>
  <TitlesOfParts>
    <vt:vector size="57"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1355</cp:revision>
  <dcterms:created xsi:type="dcterms:W3CDTF">2016-06-29T09:22:00Z</dcterms:created>
  <dcterms:modified xsi:type="dcterms:W3CDTF">2026-03-04T07:50:09Z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