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0.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0" r:id="rId2"/>
  </p:sldMasterIdLst>
  <p:notesMasterIdLst>
    <p:notesMasterId r:id="rId46"/>
  </p:notesMasterIdLst>
  <p:handoutMasterIdLst>
    <p:handoutMasterId r:id="rId47"/>
  </p:handoutMasterIdLst>
  <p:sldIdLst>
    <p:sldId id="2476" r:id="rId3"/>
    <p:sldId id="3800" r:id="rId4"/>
    <p:sldId id="3815" r:id="rId5"/>
    <p:sldId id="2478" r:id="rId6"/>
    <p:sldId id="3838" r:id="rId7"/>
    <p:sldId id="3865" r:id="rId8"/>
    <p:sldId id="3866" r:id="rId9"/>
    <p:sldId id="3867" r:id="rId10"/>
    <p:sldId id="3868" r:id="rId11"/>
    <p:sldId id="3869" r:id="rId12"/>
    <p:sldId id="3870" r:id="rId13"/>
    <p:sldId id="3871" r:id="rId14"/>
    <p:sldId id="3872" r:id="rId15"/>
    <p:sldId id="3873" r:id="rId16"/>
    <p:sldId id="3874" r:id="rId17"/>
    <p:sldId id="3875" r:id="rId18"/>
    <p:sldId id="3664" r:id="rId19"/>
    <p:sldId id="3671" r:id="rId20"/>
    <p:sldId id="3878" r:id="rId21"/>
    <p:sldId id="3879" r:id="rId22"/>
    <p:sldId id="3881" r:id="rId23"/>
    <p:sldId id="3882" r:id="rId24"/>
    <p:sldId id="3883" r:id="rId25"/>
    <p:sldId id="3884" r:id="rId26"/>
    <p:sldId id="3891" r:id="rId27"/>
    <p:sldId id="3892" r:id="rId28"/>
    <p:sldId id="3893" r:id="rId29"/>
    <p:sldId id="3849" r:id="rId30"/>
    <p:sldId id="3860" r:id="rId31"/>
    <p:sldId id="3861" r:id="rId32"/>
    <p:sldId id="3897" r:id="rId33"/>
    <p:sldId id="3885" r:id="rId34"/>
    <p:sldId id="3886" r:id="rId35"/>
    <p:sldId id="3887" r:id="rId36"/>
    <p:sldId id="3888" r:id="rId37"/>
    <p:sldId id="3889" r:id="rId38"/>
    <p:sldId id="3890" r:id="rId39"/>
    <p:sldId id="3894" r:id="rId40"/>
    <p:sldId id="3895" r:id="rId41"/>
    <p:sldId id="3896" r:id="rId42"/>
    <p:sldId id="3784" r:id="rId43"/>
    <p:sldId id="3780" r:id="rId44"/>
    <p:sldId id="2276" r:id="rId45"/>
  </p:sldIdLst>
  <p:sldSz cx="11522075" cy="6480175"/>
  <p:notesSz cx="6858000" cy="9144000"/>
  <p:custDataLst>
    <p:tags r:id="rId48"/>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userDrawn="1">
          <p15:clr>
            <a:srgbClr val="A4A3A4"/>
          </p15:clr>
        </p15:guide>
        <p15:guide id="6" pos="362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67" autoAdjust="0"/>
    <p:restoredTop sz="94268" autoAdjust="0"/>
  </p:normalViewPr>
  <p:slideViewPr>
    <p:cSldViewPr showGuides="1">
      <p:cViewPr varScale="1">
        <p:scale>
          <a:sx n="117" d="100"/>
          <a:sy n="117" d="100"/>
        </p:scale>
        <p:origin x="834" y="90"/>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ags" Target="tags/tag1.xml"/><Relationship Id="rId8" Type="http://schemas.openxmlformats.org/officeDocument/2006/relationships/slide" Target="slides/slide6.xml"/><Relationship Id="rId51"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t>2026/3/9</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t>2026/3/9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t>‹#›</a:t>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20C7C836-5437-453B-BF4C-783C7D9CED27}" type="slidenum">
              <a:rPr lang="zh-CN" altLang="en-US" sz="1200" smtClean="0">
                <a:latin typeface="Calibri" panose="020F0502020204030204" pitchFamily="34" charset="0"/>
              </a:rPr>
              <a:t>1</a:t>
            </a:fld>
            <a:endParaRPr lang="en-US" altLang="zh-CN"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30</a:t>
            </a:fld>
            <a:endParaRPr lang="en-US" altLang="zh-CN" sz="120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75DF80-795B-2EF5-DD35-BAECA1118EFC}"/>
            </a:ext>
          </a:extLst>
        </p:cNvPr>
        <p:cNvGrpSpPr/>
        <p:nvPr/>
      </p:nvGrpSpPr>
      <p:grpSpPr>
        <a:xfrm>
          <a:off x="0" y="0"/>
          <a:ext cx="0" cy="0"/>
          <a:chOff x="0" y="0"/>
          <a:chExt cx="0" cy="0"/>
        </a:xfrm>
      </p:grpSpPr>
      <p:sp>
        <p:nvSpPr>
          <p:cNvPr id="54274" name="幻灯片图像占位符 1">
            <a:extLst>
              <a:ext uri="{FF2B5EF4-FFF2-40B4-BE49-F238E27FC236}">
                <a16:creationId xmlns:a16="http://schemas.microsoft.com/office/drawing/2014/main" id="{34D7D654-1F75-C17E-C0E9-F0A08B131250}"/>
              </a:ext>
            </a:extLst>
          </p:cNvPr>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a:extLst>
              <a:ext uri="{FF2B5EF4-FFF2-40B4-BE49-F238E27FC236}">
                <a16:creationId xmlns:a16="http://schemas.microsoft.com/office/drawing/2014/main" id="{36B2A93E-7AA9-62F2-4388-6C01633E696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a:extLst>
              <a:ext uri="{FF2B5EF4-FFF2-40B4-BE49-F238E27FC236}">
                <a16:creationId xmlns:a16="http://schemas.microsoft.com/office/drawing/2014/main" id="{EDF56DA7-7422-4CE8-3361-B70F9EE40FF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31</a:t>
            </a:fld>
            <a:endParaRPr lang="en-US" altLang="zh-CN" sz="1200">
              <a:latin typeface="Calibri" panose="020F0502020204030204" pitchFamily="34" charset="0"/>
            </a:endParaRPr>
          </a:p>
        </p:txBody>
      </p:sp>
    </p:spTree>
    <p:extLst>
      <p:ext uri="{BB962C8B-B14F-4D97-AF65-F5344CB8AC3E}">
        <p14:creationId xmlns:p14="http://schemas.microsoft.com/office/powerpoint/2010/main" val="27871143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E4C63FE7-E350-4F14-972C-D83E3A26A349}" type="slidenum">
              <a:rPr lang="zh-CN" altLang="en-US" sz="1200" smtClean="0">
                <a:latin typeface="Calibri" panose="020F0502020204030204" pitchFamily="34" charset="0"/>
              </a:rPr>
              <a:t>41</a:t>
            </a:fld>
            <a:endParaRPr lang="en-US" altLang="zh-CN" sz="120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42</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279B05E-C682-41CA-8C6D-24804725F5C5}" type="slidenum">
              <a:rPr lang="zh-CN" altLang="en-US" sz="1200" smtClean="0">
                <a:latin typeface="Calibri" panose="020F0502020204030204" pitchFamily="34" charset="0"/>
              </a:rPr>
              <a:t>43</a:t>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2</a:t>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3</a:t>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A3416693-ADB3-4C67-88EA-8AB477A7A092}" type="slidenum">
              <a:rPr lang="zh-CN" altLang="en-US" sz="1200" smtClean="0">
                <a:latin typeface="Calibri" panose="020F0502020204030204" pitchFamily="34" charset="0"/>
              </a:rPr>
              <a:t>4</a:t>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5</a:t>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AEA119B-8058-4BAA-8785-1916E6003C6B}" type="slidenum">
              <a:rPr lang="zh-CN" altLang="en-US" sz="1200" smtClean="0">
                <a:latin typeface="Calibri" panose="020F0502020204030204" pitchFamily="34" charset="0"/>
              </a:rPr>
              <a:t>17</a:t>
            </a:fld>
            <a:endParaRPr lang="en-US" altLang="zh-CN"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18</a:t>
            </a:fld>
            <a:endParaRPr lang="en-US" altLang="zh-CN" sz="12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73BF05C-D306-4092-AEEC-B8DEB851129F}" type="slidenum">
              <a:rPr lang="zh-CN" altLang="en-US" sz="1200" smtClean="0">
                <a:latin typeface="Calibri" panose="020F0502020204030204" pitchFamily="34" charset="0"/>
              </a:rPr>
              <a:t>28</a:t>
            </a:fld>
            <a:endParaRPr lang="en-US" altLang="zh-CN" sz="120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29</a:t>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slide" Target="../slides/slide4.xml"/><Relationship Id="rId1" Type="http://schemas.openxmlformats.org/officeDocument/2006/relationships/slideMaster" Target="../slideMasters/slideMaster1.xml"/><Relationship Id="rId4" Type="http://schemas.openxmlformats.org/officeDocument/2006/relationships/slide" Target="../slides/slide42.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slide" Target="../slides/slide4.xml"/><Relationship Id="rId1" Type="http://schemas.openxmlformats.org/officeDocument/2006/relationships/slideMaster" Target="../slideMasters/slideMaster1.xml"/><Relationship Id="rId4" Type="http://schemas.openxmlformats.org/officeDocument/2006/relationships/slide" Target="../slides/slide42.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42.xml"/><Relationship Id="rId2" Type="http://schemas.openxmlformats.org/officeDocument/2006/relationships/slide" Target="../slides/slide17.xml"/><Relationship Id="rId1" Type="http://schemas.openxmlformats.org/officeDocument/2006/relationships/slideMaster" Target="../slideMasters/slideMaster1.xml"/><Relationship Id="rId4" Type="http://schemas.openxmlformats.org/officeDocument/2006/relationships/slide" Target="../slides/slide4.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7.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7.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7.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3.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7.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600">
                <a:solidFill>
                  <a:srgbClr val="F2F2F2"/>
                </a:solidFill>
                <a:latin typeface="微软雅黑" panose="020B0503020204020204" pitchFamily="34" charset="-122"/>
                <a:ea typeface="微软雅黑" panose="020B0503020204020204" pitchFamily="34" charset="-122"/>
              </a:rPr>
              <a:t>第</a:t>
            </a:r>
            <a:r>
              <a:rPr lang="en-US" altLang="zh-CN" sz="1600">
                <a:solidFill>
                  <a:srgbClr val="F2F2F2"/>
                </a:solidFill>
                <a:latin typeface="微软雅黑" panose="020B0503020204020204" pitchFamily="34" charset="-122"/>
                <a:ea typeface="微软雅黑" panose="020B0503020204020204" pitchFamily="34" charset="-122"/>
              </a:rPr>
              <a:t>22</a:t>
            </a:r>
            <a:r>
              <a:rPr lang="zh-CN" altLang="en-US" sz="1600">
                <a:solidFill>
                  <a:srgbClr val="F2F2F2"/>
                </a:solidFill>
                <a:latin typeface="微软雅黑" panose="020B0503020204020204" pitchFamily="34" charset="-122"/>
                <a:ea typeface="微软雅黑" panose="020B0503020204020204" pitchFamily="34" charset="-122"/>
              </a:rPr>
              <a:t>课　世界多极化与经济全球化</a:t>
            </a:r>
            <a:endParaRPr lang="zh-CN" altLang="en-US" sz="1600" dirty="0">
              <a:solidFill>
                <a:srgbClr val="F2F2F2"/>
              </a:solidFill>
              <a:latin typeface="微软雅黑" panose="020B0503020204020204" pitchFamily="34" charset="-122"/>
              <a:ea typeface="微软雅黑" panose="020B0503020204020204" pitchFamily="34" charset="-122"/>
            </a:endParaRP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a:solidFill>
                  <a:srgbClr val="C0472D"/>
                </a:solidFill>
                <a:latin typeface="微软雅黑" panose="020B0503020204020204" pitchFamily="34" charset="-122"/>
                <a:ea typeface="微软雅黑" panose="020B0503020204020204" pitchFamily="34" charset="-122"/>
              </a:rPr>
              <a:t>第</a:t>
            </a:r>
            <a:r>
              <a:rPr lang="en-US" altLang="zh-CN" sz="1400" b="1">
                <a:solidFill>
                  <a:srgbClr val="C0472D"/>
                </a:solidFill>
                <a:latin typeface="微软雅黑" panose="020B0503020204020204" pitchFamily="34" charset="-122"/>
                <a:ea typeface="微软雅黑" panose="020B0503020204020204" pitchFamily="34" charset="-122"/>
              </a:rPr>
              <a:t>22</a:t>
            </a:r>
            <a:r>
              <a:rPr lang="zh-CN" altLang="en-US" sz="1400" b="1">
                <a:solidFill>
                  <a:srgbClr val="C0472D"/>
                </a:solidFill>
                <a:latin typeface="微软雅黑" panose="020B0503020204020204" pitchFamily="34" charset="-122"/>
                <a:ea typeface="微软雅黑" panose="020B0503020204020204" pitchFamily="34" charset="-122"/>
              </a:rPr>
              <a:t>课　世界多极化与经济全球化</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pn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hyperlink" Target="../3.&#37197;&#22871;&#32451;&#20064;&#39064;/&#35838;&#21518;&#32032;&#20859;&#35780;&#20215;/22%20&#35838;&#21518;&#32032;&#20859;&#35780;&#20215;(&#20108;&#21313;&#20108;)%20%20%20&#19990;&#30028;&#22810;&#26497;&#21270;&#19982;&#32463;&#27982;&#20840;&#29699;&#21270;.docx" TargetMode="External"/><Relationship Id="rId2" Type="http://schemas.openxmlformats.org/officeDocument/2006/relationships/slideLayout" Target="../slideLayouts/slideLayout11.xml"/><Relationship Id="rId1" Type="http://schemas.openxmlformats.org/officeDocument/2006/relationships/tags" Target="../tags/tag10.xml"/><Relationship Id="rId6" Type="http://schemas.openxmlformats.org/officeDocument/2006/relationships/slide" Target="slide1.xm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15.png"/></Relationships>
</file>

<file path=ppt/slides/_rels/slide4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1">
            <a:extLst>
              <a:ext uri="{28A0092B-C50C-407E-A947-70E740481C1C}">
                <a14:useLocalDpi xmlns:a14="http://schemas.microsoft.com/office/drawing/2010/main" val="0"/>
              </a:ext>
            </a:extLst>
          </a:blip>
          <a:srcRect t="24451"/>
          <a:stretch>
            <a:fillRect/>
          </a:stretch>
        </p:blipFill>
        <p:spPr>
          <a:xfrm>
            <a:off x="-29757" y="0"/>
            <a:ext cx="11561992" cy="489572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副标题 1"/>
          <p:cNvSpPr txBox="1"/>
          <p:nvPr/>
        </p:nvSpPr>
        <p:spPr>
          <a:xfrm>
            <a:off x="-25057" y="4205339"/>
            <a:ext cx="11522075" cy="1643527"/>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第九单元　当代世界发展的特点与主要趋势</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defTabSz="913130" eaLnBrk="0" fontAlgn="base" hangingPunct="0">
              <a:spcBef>
                <a:spcPct val="0"/>
              </a:spcBef>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a:t>
            </a: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22</a:t>
            </a: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课　世界多极化与经济全球化</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18" name="文本框 28"/>
          <p:cNvSpPr txBox="1"/>
          <p:nvPr>
            <p:custDataLst>
              <p:tags r:id="rId8"/>
            </p:custDataLst>
          </p:nvPr>
        </p:nvSpPr>
        <p:spPr>
          <a:xfrm>
            <a:off x="1945037" y="3151529"/>
            <a:ext cx="7714369" cy="743986"/>
          </a:xfrm>
          <a:prstGeom prst="rect">
            <a:avLst/>
          </a:prstGeom>
          <a:noFill/>
        </p:spPr>
        <p:txBody>
          <a:bodyPr wrap="square" rtlCol="0" anchor="ctr" anchorCtr="1">
            <a:spAutoFit/>
          </a:bodyPr>
          <a:lstStyle/>
          <a:p>
            <a:pPr algn="ctr">
              <a:lnSpc>
                <a:spcPct val="150000"/>
              </a:lnSpc>
              <a:defRPr/>
            </a:pPr>
            <a:r>
              <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板块五  第二次世界大战后的世界</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文化多样性</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表现</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文化多样性是</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a:t>
            </a:r>
            <a:r>
              <a:rPr lang="zh-CN" altLang="zh-CN" kern="100" dirty="0">
                <a:latin typeface="Times New Roman" panose="02020603050405020304" pitchFamily="18" charset="0"/>
                <a:cs typeface="Times New Roman" panose="02020603050405020304" pitchFamily="18" charset="0"/>
              </a:rPr>
              <a:t>的基本特征。</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挑战</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在经济全球化和</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a:t>
            </a:r>
            <a:r>
              <a:rPr lang="zh-CN" altLang="zh-CN" kern="100" dirty="0">
                <a:latin typeface="Times New Roman" panose="02020603050405020304" pitchFamily="18" charset="0"/>
                <a:cs typeface="Times New Roman" panose="02020603050405020304" pitchFamily="18" charset="0"/>
              </a:rPr>
              <a:t>过程中，文化多样性面临着前所未有的挑战。</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应对</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spc="-100" dirty="0">
                <a:latin typeface="宋体" panose="02010600030101010101" pitchFamily="2" charset="-122"/>
                <a:cs typeface="Times New Roman" panose="02020603050405020304" pitchFamily="18" charset="0"/>
              </a:rPr>
              <a:t>①</a:t>
            </a:r>
            <a:r>
              <a:rPr lang="zh-CN" altLang="zh-CN" kern="100" spc="-100" dirty="0">
                <a:latin typeface="Times New Roman" panose="02020603050405020304" pitchFamily="18" charset="0"/>
                <a:cs typeface="Times New Roman" panose="02020603050405020304" pitchFamily="18" charset="0"/>
              </a:rPr>
              <a:t>世界</a:t>
            </a:r>
            <a:r>
              <a:rPr lang="zh-CN"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cs typeface="Times New Roman" panose="02020603050405020304" pitchFamily="18" charset="0"/>
              </a:rPr>
              <a:t>各国都在努力维护自己的文化特性，维系自己的文化根脉。</a:t>
            </a:r>
            <a:endParaRPr lang="zh-CN" altLang="zh-CN" sz="1050" kern="100" spc="-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spc="-100" dirty="0">
                <a:latin typeface="宋体" panose="02010600030101010101" pitchFamily="2" charset="-122"/>
                <a:cs typeface="Times New Roman" panose="02020603050405020304" pitchFamily="18" charset="0"/>
              </a:rPr>
              <a:t>②</a:t>
            </a:r>
            <a:r>
              <a:rPr lang="zh-CN" altLang="zh-CN" kern="100" spc="-100" dirty="0">
                <a:latin typeface="Times New Roman" panose="02020603050405020304" pitchFamily="18" charset="0"/>
                <a:cs typeface="Times New Roman" panose="02020603050405020304" pitchFamily="18" charset="0"/>
              </a:rPr>
              <a:t>中国</a:t>
            </a:r>
            <a:r>
              <a:rPr lang="zh-CN"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cs typeface="Times New Roman" panose="02020603050405020304" pitchFamily="18" charset="0"/>
              </a:rPr>
              <a:t>在传承和传播中华优秀文化的同时，尊重</a:t>
            </a:r>
            <a:r>
              <a:rPr lang="en-US" altLang="zh-CN" kern="100" spc="-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a:t>
            </a:r>
            <a:r>
              <a:rPr lang="en-US" altLang="zh-CN" kern="100" spc="-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a:t>
            </a:r>
            <a:r>
              <a:rPr lang="zh-CN" altLang="zh-CN" kern="100" spc="-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促进和而不同</a:t>
            </a:r>
            <a:r>
              <a:rPr lang="zh-CN" altLang="zh-CN" kern="100" dirty="0">
                <a:latin typeface="宋体" panose="02010600030101010101" pitchFamily="2" charset="-122"/>
                <a:cs typeface="Times New Roman" panose="02020603050405020304" pitchFamily="18" charset="0"/>
              </a:rPr>
              <a:t>、</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a:t>
            </a:r>
            <a:r>
              <a:rPr lang="zh-CN" altLang="zh-CN" kern="100" dirty="0">
                <a:latin typeface="Times New Roman" panose="02020603050405020304" pitchFamily="18" charset="0"/>
                <a:cs typeface="Times New Roman" panose="02020603050405020304" pitchFamily="18" charset="0"/>
              </a:rPr>
              <a:t>的文明交流，推动世界的和平与发展。</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4140080" y="1514031"/>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世界文化</a:t>
            </a:r>
            <a:endParaRPr lang="zh-CN" altLang="en-US" dirty="0"/>
          </a:p>
        </p:txBody>
      </p:sp>
      <p:sp>
        <p:nvSpPr>
          <p:cNvPr id="4" name="文本框 3"/>
          <p:cNvSpPr txBox="1"/>
          <p:nvPr/>
        </p:nvSpPr>
        <p:spPr>
          <a:xfrm>
            <a:off x="4644913" y="2159967"/>
            <a:ext cx="1980029"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社会信息化</a:t>
            </a:r>
            <a:endParaRPr lang="zh-CN" altLang="en-US" dirty="0"/>
          </a:p>
        </p:txBody>
      </p:sp>
      <p:sp>
        <p:nvSpPr>
          <p:cNvPr id="5" name="文本框 4"/>
          <p:cNvSpPr txBox="1"/>
          <p:nvPr/>
        </p:nvSpPr>
        <p:spPr>
          <a:xfrm>
            <a:off x="8080091" y="4718387"/>
            <a:ext cx="2698175"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世界文化多样性</a:t>
            </a:r>
            <a:endParaRPr lang="zh-CN" altLang="en-US" dirty="0"/>
          </a:p>
        </p:txBody>
      </p:sp>
      <p:sp>
        <p:nvSpPr>
          <p:cNvPr id="6" name="文本框 5"/>
          <p:cNvSpPr txBox="1"/>
          <p:nvPr/>
        </p:nvSpPr>
        <p:spPr>
          <a:xfrm>
            <a:off x="3023956" y="5364323"/>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兼收并蓄</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9302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【思维拓展】误认为两极格局瓦解后，世界多极格局就已经形成</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世界多极化是一种趋势和方向，两极格局虽然瓦解，但</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世界</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多极格局并未形成，而是处于向多极格局演进的过程中，这是一个动态发展过程。</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【概念阐释】跨国公司</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跨国公司是指具有全球性经营动机和一体化经营战略，在多个国家拥有从事生产经营活动的分支机构，并将它们置于统一的全球性经营计划之下的大型企业。</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3767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【图解历史】经济全球化的推动因素</a:t>
            </a:r>
            <a:endParaRPr lang="zh-CN" altLang="zh-CN" sz="1050" kern="100" dirty="0">
              <a:latin typeface="宋体" panose="02010600030101010101" pitchFamily="2" charset="-122"/>
              <a:cs typeface="Courier New" panose="02070309020205020404" pitchFamily="49" charset="0"/>
            </a:endParaRPr>
          </a:p>
        </p:txBody>
      </p:sp>
      <p:pic>
        <p:nvPicPr>
          <p:cNvPr id="5122" name="Picture 2" descr="2025LS10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4713" y="1691915"/>
            <a:ext cx="5832648" cy="3943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323987"/>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【概念阐释】区域经济集团化</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区域经济集团化指在一定的区域范围内，地理位置相邻的国家或地区建立经贸合作组织，通过契约或协定，促使资本</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技术</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劳动</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力</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信息和商品的自由流动和有效配置，维护共同的经济利益，从而形成相对固定的</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制度化的一体化经济区。</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315040"/>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【教材开发】</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阅读材料</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P138</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历史纵横</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。概括指出社会信息化的利与弊。</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2052046"/>
            <a:ext cx="10692000" cy="1384995"/>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利</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带给人们便利的生活。弊</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泄露个人隐私，影响个人生命财产安全；出现网络犯罪的问题；冲击传统文化。</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546694"/>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【视野拓展】</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经济全球化的迅速发展，当然会对各个民族和地区的文化带来冲击，在相当程度上改变它们原有的面貌，但不同民族的各自特点包括文化差异依然存在，呈现出百花齐放</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丰富多彩的繁荣局面。它们之间应该和谐共处，相互取长补短。</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经济全球化越深化，越需要重视全球各个成员之间的平等和互相尊重，包括尊重文化多样性，这也是中华优秀传统文化中所说的</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和而不同</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783084"/>
            <a:ext cx="10692000" cy="63767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材料反映了什么观点？</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2431156"/>
            <a:ext cx="10692000" cy="1315040"/>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在经济全球化进程中，应保持各国民族文化的特点，</a:t>
            </a:r>
            <a:r>
              <a:rPr lang="en-US"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和而不同</a:t>
            </a:r>
            <a:r>
              <a:rPr lang="en-US"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，经济全球化和文化多样性应该协调统一。</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619026"/>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任务型课堂</a:t>
            </a:r>
          </a:p>
        </p:txBody>
      </p:sp>
      <p:sp>
        <p:nvSpPr>
          <p:cNvPr id="2" name="矩形 1"/>
          <p:cNvSpPr/>
          <p:nvPr/>
        </p:nvSpPr>
        <p:spPr>
          <a:xfrm>
            <a:off x="422275" y="1547946"/>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a:t>
            </a:r>
            <a:r>
              <a:rPr lang="en-US" altLang="zh-CN" b="1" kern="100" dirty="0">
                <a:solidFill>
                  <a:schemeClr val="tx1"/>
                </a:solidFill>
                <a:ea typeface="黑体" panose="02010609060101010101" pitchFamily="49" charset="-122"/>
                <a:cs typeface="Times New Roman" panose="02020603050405020304" pitchFamily="18" charset="0"/>
              </a:rPr>
              <a:t>1</a:t>
            </a:r>
            <a:r>
              <a:rPr lang="zh-CN" altLang="en-US" b="1" kern="100" dirty="0">
                <a:solidFill>
                  <a:schemeClr val="tx1"/>
                </a:solidFill>
                <a:ea typeface="黑体" panose="02010609060101010101" pitchFamily="49" charset="-122"/>
                <a:cs typeface="Times New Roman" panose="02020603050405020304" pitchFamily="18" charset="0"/>
              </a:rPr>
              <a:t>　世界多极化发展趋势</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4" name="副标题 3"/>
          <p:cNvSpPr>
            <a:spLocks noGrp="1"/>
          </p:cNvSpPr>
          <p:nvPr>
            <p:ph type="subTitle" idx="1"/>
          </p:nvPr>
        </p:nvSpPr>
        <p:spPr>
          <a:xfrm>
            <a:off x="415037" y="2220476"/>
            <a:ext cx="10692000" cy="3964996"/>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1.</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史料探究</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史料一</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在冷战结束初期，多极化曾表现出较好的发展势头。</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事实上，从</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90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年代中期以来，多极化的发展趋势出现了一些反转，其中一个重要的表现就是，</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当时</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世界上实力最强大的美国与其他多数世界主要力量之间的差距被拉大，而且越来越倾向于奉行单边主义的政策，甚至一些美国人认为现在是一个单极世界。</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3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摘编自倪峰《关于多极化的一些思考》</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1930337"/>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根据史料一并结合所学知识，举例说明冷战结束初期多极化</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较好的发展势头</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的表现，并分析</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a:t>
            </a:r>
            <a:r>
              <a:rPr lang="en-US" altLang="zh-CN" kern="100" dirty="0">
                <a:latin typeface="Times New Roman" panose="02020603050405020304" pitchFamily="18" charset="0"/>
                <a:cs typeface="Courier New" panose="02070309020205020404" pitchFamily="49" charset="0"/>
              </a:rPr>
              <a:t>90</a:t>
            </a:r>
            <a:r>
              <a:rPr lang="zh-CN" altLang="zh-CN" kern="100" dirty="0">
                <a:latin typeface="Times New Roman" panose="02020603050405020304" pitchFamily="18" charset="0"/>
                <a:cs typeface="Times New Roman" panose="02020603050405020304" pitchFamily="18" charset="0"/>
              </a:rPr>
              <a:t>年代以来</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美国与其他多数世界主要力量之间的差距被拉大</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的原因。</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2684926"/>
            <a:ext cx="10692000" cy="2031325"/>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表现</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欧盟成立；中国的</a:t>
            </a:r>
            <a:r>
              <a:rPr lang="zh-CN" altLang="en-US" b="1" kern="100" dirty="0">
                <a:solidFill>
                  <a:schemeClr val="tx1"/>
                </a:solidFill>
                <a:ea typeface="华文楷体" panose="02010600040101010101" pitchFamily="2" charset="-122"/>
                <a:cs typeface="Times New Roman" panose="02020603050405020304" pitchFamily="18" charset="0"/>
              </a:rPr>
              <a:t>和平发展</a:t>
            </a:r>
            <a:r>
              <a:rPr lang="zh-CN" altLang="zh-CN" b="1" kern="100" dirty="0">
                <a:solidFill>
                  <a:schemeClr val="tx1"/>
                </a:solidFill>
                <a:ea typeface="华文楷体" panose="02010600040101010101" pitchFamily="2" charset="-122"/>
                <a:cs typeface="Times New Roman" panose="02020603050405020304" pitchFamily="18" charset="0"/>
              </a:rPr>
              <a:t>；日本谋求政治大国地位。原因</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美国经济快速增长；</a:t>
            </a:r>
            <a:r>
              <a:rPr lang="zh-CN" altLang="en-US" b="1" kern="100" dirty="0">
                <a:solidFill>
                  <a:schemeClr val="tx1"/>
                </a:solidFill>
                <a:ea typeface="华文楷体" panose="02010600040101010101" pitchFamily="2" charset="-122"/>
                <a:cs typeface="Times New Roman" panose="02020603050405020304" pitchFamily="18" charset="0"/>
              </a:rPr>
              <a:t>美国</a:t>
            </a:r>
            <a:r>
              <a:rPr lang="zh-CN" altLang="zh-CN" b="1" kern="100" dirty="0">
                <a:solidFill>
                  <a:schemeClr val="tx1"/>
                </a:solidFill>
                <a:ea typeface="华文楷体" panose="02010600040101010101" pitchFamily="2" charset="-122"/>
                <a:cs typeface="Times New Roman" panose="02020603050405020304" pitchFamily="18" charset="0"/>
              </a:rPr>
              <a:t>综合国力增强；美国成为唯一的超级大国；等等。</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7031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史料二</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世界新秩序之所以不同于旧秩序，就是因为它不</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是</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由超级大国主宰，</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将</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有很多权力中心，每一个都独立活动</a:t>
            </a:r>
            <a:r>
              <a:rPr lang="en-US" altLang="zh-CN"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美国既是超级大国，也不是超级大国。美国是唯一的军事超级大国，但靠军事力量能解决的问题越来越少。至于其他问题，如经济力量，美国仅仅是一个大国，还有可与美国匹敌的其他国家。</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基辛格</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55030"/>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任务目标</a:t>
            </a:r>
          </a:p>
        </p:txBody>
      </p:sp>
      <p:sp>
        <p:nvSpPr>
          <p:cNvPr id="3" name="副标题 2"/>
          <p:cNvSpPr>
            <a:spLocks noGrp="1"/>
          </p:cNvSpPr>
          <p:nvPr>
            <p:ph type="subTitle" idx="1"/>
          </p:nvPr>
        </p:nvSpPr>
        <p:spPr>
          <a:xfrm>
            <a:off x="415037" y="1655911"/>
            <a:ext cx="10692000" cy="259147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通过学习欧盟的形成</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俄罗斯的崛起</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日本经济发展</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中国的崛起和发展中国家发展的史实，认识世界格局多极化的趋势</a:t>
            </a:r>
            <a:endParaRPr lang="zh-CN" altLang="zh-CN" sz="1050" kern="100" dirty="0">
              <a:latin typeface="宋体" panose="02010600030101010101" pitchFamily="2" charset="-122"/>
              <a:cs typeface="Courier New" panose="02070309020205020404" pitchFamily="49" charset="0"/>
            </a:endParaRPr>
          </a:p>
          <a:p>
            <a:r>
              <a:rPr lang="en-US" altLang="zh-CN" dirty="0">
                <a:latin typeface="Times New Roman" panose="02020603050405020304" pitchFamily="18" charset="0"/>
              </a:rPr>
              <a:t>2.</a:t>
            </a:r>
            <a:r>
              <a:rPr lang="zh-CN" altLang="zh-CN" dirty="0">
                <a:latin typeface="Times New Roman" panose="02020603050405020304" pitchFamily="18" charset="0"/>
                <a:cs typeface="Times New Roman" panose="02020603050405020304" pitchFamily="18" charset="0"/>
              </a:rPr>
              <a:t>分析世界多极化发展趋势和经济全球化进程加快的主要史实，从历史解释的角度认识当今世界政治</a:t>
            </a:r>
            <a:r>
              <a:rPr lang="zh-CN" altLang="zh-CN" dirty="0">
                <a:cs typeface="Times New Roman" panose="02020603050405020304" pitchFamily="18" charset="0"/>
              </a:rPr>
              <a:t>、</a:t>
            </a:r>
            <a:r>
              <a:rPr lang="zh-CN" altLang="zh-CN" dirty="0">
                <a:latin typeface="Times New Roman" panose="02020603050405020304" pitchFamily="18" charset="0"/>
                <a:cs typeface="Times New Roman" panose="02020603050405020304" pitchFamily="18" charset="0"/>
              </a:rPr>
              <a:t>经济发展的特点</a:t>
            </a:r>
            <a:endParaRPr lang="zh-CN" altLang="en-US" dirty="0"/>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28400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根据史料二并结合所学知识，说明基辛格的观点是否正确，并说明理由。</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2004332"/>
            <a:ext cx="10692000" cy="3254032"/>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基辛格的观点是正确的。理由</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当今世界政治格局呈现多极化的趋势。基辛格</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美国既是超级大国，也不是超级大国</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这一</a:t>
            </a:r>
            <a:r>
              <a:rPr lang="zh-CN" altLang="zh-CN" b="1" kern="100" spc="-100" dirty="0">
                <a:solidFill>
                  <a:schemeClr val="tx1"/>
                </a:solidFill>
                <a:ea typeface="华文楷体" panose="02010600040101010101" pitchFamily="2" charset="-122"/>
                <a:cs typeface="Times New Roman" panose="02020603050405020304" pitchFamily="18" charset="0"/>
              </a:rPr>
              <a:t>观点是合理的，因为从综合国力和军事力量上来看，美国确实为超级大国。但如果从经济上讲，美国与其他</a:t>
            </a:r>
            <a:r>
              <a:rPr lang="zh-CN" altLang="en-US" b="1" kern="100" spc="-100" dirty="0">
                <a:solidFill>
                  <a:schemeClr val="tx1"/>
                </a:solidFill>
                <a:ea typeface="华文楷体" panose="02010600040101010101" pitchFamily="2" charset="-122"/>
                <a:cs typeface="Times New Roman" panose="02020603050405020304" pitchFamily="18" charset="0"/>
              </a:rPr>
              <a:t>大</a:t>
            </a:r>
            <a:r>
              <a:rPr lang="zh-CN" altLang="zh-CN" b="1" kern="100" spc="-100" dirty="0">
                <a:solidFill>
                  <a:schemeClr val="tx1"/>
                </a:solidFill>
                <a:ea typeface="华文楷体" panose="02010600040101010101" pitchFamily="2" charset="-122"/>
                <a:cs typeface="Times New Roman" panose="02020603050405020304" pitchFamily="18" charset="0"/>
              </a:rPr>
              <a:t>国</a:t>
            </a:r>
            <a:r>
              <a:rPr lang="zh-CN" altLang="en-US" b="1" kern="100" spc="-100" dirty="0">
                <a:solidFill>
                  <a:schemeClr val="tx1"/>
                </a:solidFill>
                <a:ea typeface="华文楷体" panose="02010600040101010101" pitchFamily="2" charset="-122"/>
                <a:cs typeface="Times New Roman" panose="02020603050405020304" pitchFamily="18" charset="0"/>
              </a:rPr>
              <a:t>或某些</a:t>
            </a:r>
            <a:r>
              <a:rPr lang="zh-CN" altLang="zh-CN" b="1" kern="100" spc="-100" dirty="0">
                <a:solidFill>
                  <a:schemeClr val="tx1"/>
                </a:solidFill>
                <a:ea typeface="华文楷体" panose="02010600040101010101" pitchFamily="2" charset="-122"/>
                <a:cs typeface="Times New Roman" panose="02020603050405020304" pitchFamily="18" charset="0"/>
              </a:rPr>
              <a:t>组织的差距并不算太大。</a:t>
            </a:r>
            <a:endParaRPr lang="zh-CN" altLang="zh-CN" sz="1050" kern="100" spc="-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515660"/>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史论拓展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世界多极化的原因</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特点和影响</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特点</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是在没有发生世界大战的情况下出现的。</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这种格局的变动不是通过战胜国将自己的意志强加给战败国，导致各国国际地位的变化而实现的。</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宋体" panose="02010600030101010101" pitchFamily="2" charset="-122"/>
                <a:cs typeface="Times New Roman" panose="02020603050405020304" pitchFamily="18" charset="0"/>
              </a:rPr>
              <a:t>③</a:t>
            </a:r>
            <a:r>
              <a:rPr lang="zh-CN" altLang="zh-CN" kern="100" dirty="0">
                <a:latin typeface="Times New Roman" panose="02020603050405020304" pitchFamily="18" charset="0"/>
                <a:cs typeface="Times New Roman" panose="02020603050405020304" pitchFamily="18" charset="0"/>
              </a:rPr>
              <a:t>多极化是指一种趋势，也是一个动态发展过程。迄今为止，多极化并没有定型为某一基本的世界新格局。</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677656"/>
          </a:xfrm>
        </p:spPr>
        <p:txBody>
          <a:bodyPr/>
          <a:lstStyle/>
          <a:p>
            <a:pPr lvl="0" algn="just" hangingPunct="0">
              <a:lnSpc>
                <a:spcPct val="150000"/>
              </a:lnSpc>
              <a:spcAft>
                <a:spcPts val="0"/>
              </a:spcAft>
              <a:tabLst>
                <a:tab pos="4770755" algn="l"/>
              </a:tabLst>
            </a:pPr>
            <a:r>
              <a:rPr lang="zh-CN" altLang="zh-CN" kern="100" dirty="0">
                <a:solidFill>
                  <a:prstClr val="black"/>
                </a:solidFill>
                <a:latin typeface="宋体" panose="02010600030101010101" pitchFamily="2" charset="-122"/>
                <a:cs typeface="Times New Roman" panose="02020603050405020304" pitchFamily="18" charset="0"/>
              </a:rPr>
              <a:t>④</a:t>
            </a:r>
            <a:r>
              <a:rPr lang="zh-CN" altLang="zh-CN" kern="100" dirty="0">
                <a:solidFill>
                  <a:prstClr val="black"/>
                </a:solidFill>
                <a:latin typeface="Times New Roman" panose="02020603050405020304" pitchFamily="18" charset="0"/>
                <a:cs typeface="Times New Roman" panose="02020603050405020304" pitchFamily="18" charset="0"/>
              </a:rPr>
              <a:t>新的国际格局的确立需要一个复杂漫长的过程，多极化趋势不可避免。</a:t>
            </a:r>
            <a:endParaRPr lang="zh-CN" altLang="zh-CN" sz="1050" kern="100" dirty="0">
              <a:solidFill>
                <a:prstClr val="black"/>
              </a:solidFill>
              <a:latin typeface="宋体" panose="02010600030101010101" pitchFamily="2" charset="-122"/>
              <a:cs typeface="Courier New" panose="02070309020205020404" pitchFamily="49" charset="0"/>
            </a:endParaRPr>
          </a:p>
          <a:p>
            <a:pPr lvl="0" algn="just" hangingPunct="0">
              <a:lnSpc>
                <a:spcPct val="150000"/>
              </a:lnSpc>
              <a:spcAft>
                <a:spcPts val="0"/>
              </a:spcAft>
              <a:tabLst>
                <a:tab pos="4770755" algn="l"/>
              </a:tabLst>
            </a:pPr>
            <a:r>
              <a:rPr lang="zh-CN" altLang="zh-CN" kern="100" dirty="0">
                <a:solidFill>
                  <a:prstClr val="black"/>
                </a:solidFill>
                <a:latin typeface="宋体" panose="02010600030101010101" pitchFamily="2" charset="-122"/>
                <a:cs typeface="Times New Roman" panose="02020603050405020304" pitchFamily="18" charset="0"/>
              </a:rPr>
              <a:t>⑤</a:t>
            </a:r>
            <a:r>
              <a:rPr lang="zh-CN" altLang="zh-CN" kern="100" dirty="0">
                <a:solidFill>
                  <a:prstClr val="black"/>
                </a:solidFill>
                <a:latin typeface="Times New Roman" panose="02020603050405020304" pitchFamily="18" charset="0"/>
                <a:cs typeface="Times New Roman" panose="02020603050405020304" pitchFamily="18" charset="0"/>
              </a:rPr>
              <a:t>世界多极化趋势下，多元的力量结构在政治</a:t>
            </a:r>
            <a:r>
              <a:rPr lang="zh-CN"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cs typeface="Times New Roman" panose="02020603050405020304" pitchFamily="18" charset="0"/>
              </a:rPr>
              <a:t>经济</a:t>
            </a:r>
            <a:r>
              <a:rPr lang="zh-CN"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cs typeface="Times New Roman" panose="02020603050405020304" pitchFamily="18" charset="0"/>
              </a:rPr>
              <a:t>军事</a:t>
            </a:r>
            <a:r>
              <a:rPr lang="zh-CN"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cs typeface="Times New Roman" panose="02020603050405020304" pitchFamily="18" charset="0"/>
              </a:rPr>
              <a:t>外交上的关系更加错综复杂，体现了国际中心舞台多元化的特点。</a:t>
            </a:r>
            <a:endParaRPr lang="zh-CN" altLang="en-US" dirty="0"/>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61991"/>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影响</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世界多极化趋势发展有利于体现各国和各国人民的共同意愿和利益，有利于世界的和平与发展。</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多极化趋势的发展，有利于抑制或削弱霸权主义和强权政治，符合国际关系民主化的潮流，有利于世界和平</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稳定与发展。</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宋体" panose="02010600030101010101" pitchFamily="2" charset="-122"/>
                <a:cs typeface="Times New Roman" panose="02020603050405020304" pitchFamily="18" charset="0"/>
              </a:rPr>
              <a:t>③</a:t>
            </a:r>
            <a:r>
              <a:rPr lang="zh-CN" altLang="zh-CN" kern="100" dirty="0">
                <a:latin typeface="Times New Roman" panose="02020603050405020304" pitchFamily="18" charset="0"/>
                <a:cs typeface="Times New Roman" panose="02020603050405020304" pitchFamily="18" charset="0"/>
              </a:rPr>
              <a:t>有利于推动建立公正合理的国际政治经济新秩序，有利于促进世界政治</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经济</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文化的协调平衡发展。对发展中国家而言，既提供了发展机遇，又提出了挑战。</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81162"/>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3.</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迁移运用</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(1)20</a:t>
            </a:r>
            <a:r>
              <a:rPr lang="zh-CN" altLang="zh-CN" kern="100" dirty="0">
                <a:latin typeface="Times New Roman" panose="02020603050405020304" pitchFamily="18" charset="0"/>
                <a:cs typeface="Times New Roman" panose="02020603050405020304" pitchFamily="18" charset="0"/>
              </a:rPr>
              <a:t>世纪</a:t>
            </a:r>
            <a:r>
              <a:rPr lang="en-US" altLang="zh-CN" kern="100" dirty="0">
                <a:latin typeface="Times New Roman" panose="02020603050405020304" pitchFamily="18" charset="0"/>
                <a:cs typeface="Courier New" panose="02070309020205020404" pitchFamily="49" charset="0"/>
              </a:rPr>
              <a:t>70</a:t>
            </a:r>
            <a:r>
              <a:rPr lang="zh-CN" altLang="zh-CN" kern="100" dirty="0">
                <a:latin typeface="Times New Roman" panose="02020603050405020304" pitchFamily="18" charset="0"/>
                <a:cs typeface="Times New Roman" panose="02020603050405020304" pitchFamily="18" charset="0"/>
              </a:rPr>
              <a:t>年代后，随着经济实力的增强，西欧和日本在外交上的独立自主倾向日益明显，美国再也不能像</a:t>
            </a:r>
            <a:r>
              <a:rPr lang="zh-CN" altLang="en-US" kern="100" dirty="0">
                <a:latin typeface="Times New Roman" panose="02020603050405020304" pitchFamily="18" charset="0"/>
                <a:cs typeface="Times New Roman" panose="02020603050405020304" pitchFamily="18" charset="0"/>
              </a:rPr>
              <a:t>第二次世界大</a:t>
            </a:r>
            <a:r>
              <a:rPr lang="zh-CN" altLang="zh-CN" kern="100" dirty="0">
                <a:latin typeface="Times New Roman" panose="02020603050405020304" pitchFamily="18" charset="0"/>
                <a:cs typeface="Times New Roman" panose="02020603050405020304" pitchFamily="18" charset="0"/>
              </a:rPr>
              <a:t>战后初期那样，在西方阵营颐指气使</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发号施令了。这说明</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．第二次世界大战后两极格局已瓦解</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．美国的霸主地位已经被取代</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a:t>
            </a:r>
            <a:r>
              <a:rPr lang="zh-CN" altLang="en-US" kern="100" dirty="0">
                <a:latin typeface="Times New Roman" panose="02020603050405020304" pitchFamily="18" charset="0"/>
                <a:cs typeface="Times New Roman" panose="02020603050405020304" pitchFamily="18" charset="0"/>
              </a:rPr>
              <a:t>西欧和日本</a:t>
            </a:r>
            <a:r>
              <a:rPr lang="zh-CN" altLang="zh-CN" kern="100" dirty="0">
                <a:latin typeface="Times New Roman" panose="02020603050405020304" pitchFamily="18" charset="0"/>
                <a:cs typeface="Times New Roman" panose="02020603050405020304" pitchFamily="18" charset="0"/>
              </a:rPr>
              <a:t>完全摆脱美国控制</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．世界正朝着多极化趋势发展</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288429" y="5319217"/>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323987"/>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西欧和日本在外交上的独立自主倾向日益明显</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并结合所学知识可知，随着西欧</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日本等国的崛起，世界正朝着多极化趋势发展，故选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项；两极格局瓦解是在</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1991</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年，与材料时间不符，排除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项；美国的霸主地位至今尚未被取代，排除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完全摆脱美国控制</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与史实不符，排除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第二次世界大战后，新兴民族独立国家除了加强区域合作，还经常一起召开会议呼吁解决国际争端，反对霸权主义。</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世纪末，越来越多的国家致力于构建新的国际秩序，联合起来反对强权政治。这些现象</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．反映了世界格局多极化趋势</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．说明</a:t>
            </a:r>
            <a:r>
              <a:rPr lang="zh-CN" altLang="en-US" kern="100" dirty="0">
                <a:latin typeface="宋体" panose="02010600030101010101" pitchFamily="2" charset="-122"/>
                <a:cs typeface="Times New Roman" panose="02020603050405020304" pitchFamily="18" charset="0"/>
              </a:rPr>
              <a:t>当今</a:t>
            </a:r>
            <a:r>
              <a:rPr lang="zh-CN" altLang="zh-CN" kern="100" dirty="0">
                <a:latin typeface="Times New Roman" panose="02020603050405020304" pitchFamily="18" charset="0"/>
                <a:cs typeface="Times New Roman" panose="02020603050405020304" pitchFamily="18" charset="0"/>
              </a:rPr>
              <a:t>世界</a:t>
            </a:r>
            <a:r>
              <a:rPr lang="zh-CN" altLang="en-US" kern="100" dirty="0">
                <a:latin typeface="Times New Roman" panose="02020603050405020304" pitchFamily="18" charset="0"/>
                <a:cs typeface="Times New Roman" panose="02020603050405020304" pitchFamily="18" charset="0"/>
              </a:rPr>
              <a:t>已不存在超级大国</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．表明霸权主义威胁已经解除</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．标志着发展中国家登上国际政治舞台</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24433" y="3398942"/>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70318"/>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材料</a:t>
            </a:r>
            <a:r>
              <a:rPr lang="en-US"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世纪末，越来越多的国家致力于构建新的国际秩序，联合起来反对强权政治</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说明世界不再由一个或几个大国主导，反映出世界格局多极化趋势加强，故选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r>
              <a:rPr lang="zh-CN" altLang="en-US" kern="100" dirty="0">
                <a:latin typeface="华文楷体" panose="02010600040101010101" pitchFamily="2" charset="-122"/>
                <a:ea typeface="华文楷体" panose="02010600040101010101" pitchFamily="2" charset="-122"/>
                <a:cs typeface="Times New Roman" panose="02020603050405020304" pitchFamily="18" charset="0"/>
              </a:rPr>
              <a:t>当今世界超级大国</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仍然存在，排除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项；霸权主义威胁仍然存在，排除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1955</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年，万隆会议的召开标志着发展中国家作为一支新兴独立的政治力量登上国际舞台，排除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50379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a:t>
            </a:r>
            <a:r>
              <a:rPr lang="en-US" altLang="zh-CN" b="1" kern="100" dirty="0">
                <a:solidFill>
                  <a:schemeClr val="tx1"/>
                </a:solidFill>
                <a:ea typeface="黑体" panose="02010609060101010101" pitchFamily="49" charset="-122"/>
                <a:cs typeface="Times New Roman" panose="02020603050405020304" pitchFamily="18" charset="0"/>
              </a:rPr>
              <a:t>2</a:t>
            </a:r>
            <a:r>
              <a:rPr lang="zh-CN" altLang="en-US" b="1" kern="100" dirty="0">
                <a:solidFill>
                  <a:schemeClr val="tx1"/>
                </a:solidFill>
                <a:ea typeface="黑体" panose="02010609060101010101" pitchFamily="49" charset="-122"/>
                <a:cs typeface="Times New Roman" panose="02020603050405020304" pitchFamily="18" charset="0"/>
              </a:rPr>
              <a:t>　经济全球化</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1176360"/>
            <a:ext cx="10692000" cy="1315040"/>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1.</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史料探究</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en-US" kern="100" dirty="0">
                <a:latin typeface="Times New Roman" panose="02020603050405020304" pitchFamily="18" charset="0"/>
                <a:ea typeface="黑体" panose="02010609060101010101" pitchFamily="49" charset="-122"/>
                <a:cs typeface="Times New Roman" panose="02020603050405020304" pitchFamily="18" charset="0"/>
              </a:rPr>
              <a:t>史</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料</a:t>
            </a:r>
            <a:r>
              <a:rPr lang="zh-CN" altLang="en-US" kern="100" dirty="0">
                <a:latin typeface="Times New Roman" panose="02020603050405020304" pitchFamily="18" charset="0"/>
                <a:ea typeface="黑体" panose="02010609060101010101" pitchFamily="49" charset="-122"/>
                <a:cs typeface="Times New Roman" panose="02020603050405020304" pitchFamily="18" charset="0"/>
              </a:rPr>
              <a:t>一   </a:t>
            </a:r>
            <a:r>
              <a:rPr lang="en-US" altLang="zh-CN" kern="100" dirty="0">
                <a:latin typeface="+mn-ea"/>
                <a:cs typeface="Times New Roman" panose="02020603050405020304" pitchFamily="18" charset="0"/>
              </a:rPr>
              <a:t>21</a:t>
            </a:r>
            <a:r>
              <a:rPr lang="zh-CN" altLang="en-US" kern="100" dirty="0">
                <a:latin typeface="+mn-ea"/>
                <a:cs typeface="Times New Roman" panose="02020603050405020304" pitchFamily="18" charset="0"/>
              </a:rPr>
              <a:t>世纪世界经济大事记</a:t>
            </a:r>
            <a:r>
              <a:rPr lang="zh-CN" altLang="zh-CN" kern="100" dirty="0">
                <a:latin typeface="+mn-ea"/>
                <a:cs typeface="Times New Roman" panose="02020603050405020304" pitchFamily="18" charset="0"/>
              </a:rPr>
              <a:t>　</a:t>
            </a:r>
            <a:endParaRPr lang="zh-CN" altLang="zh-CN" sz="1050" kern="100" dirty="0">
              <a:latin typeface="+mn-ea"/>
              <a:cs typeface="Courier New" panose="02070309020205020404" pitchFamily="49" charset="0"/>
            </a:endParaRPr>
          </a:p>
        </p:txBody>
      </p:sp>
      <p:pic>
        <p:nvPicPr>
          <p:cNvPr id="4" name="图片 3">
            <a:extLst>
              <a:ext uri="{FF2B5EF4-FFF2-40B4-BE49-F238E27FC236}">
                <a16:creationId xmlns:a16="http://schemas.microsoft.com/office/drawing/2014/main" id="{8839465A-EEE1-305F-74AC-DD93DB4114AC}"/>
              </a:ext>
            </a:extLst>
          </p:cNvPr>
          <p:cNvPicPr>
            <a:picLocks noChangeAspect="1"/>
          </p:cNvPicPr>
          <p:nvPr/>
        </p:nvPicPr>
        <p:blipFill>
          <a:blip r:embed="rId3"/>
          <a:stretch>
            <a:fillRect/>
          </a:stretch>
        </p:blipFill>
        <p:spPr>
          <a:xfrm>
            <a:off x="3180946" y="2497618"/>
            <a:ext cx="5185581" cy="3827142"/>
          </a:xfrm>
          <a:prstGeom prst="rect">
            <a:avLst/>
          </a:prstGeom>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1284006"/>
          </a:xfrm>
        </p:spPr>
        <p:txBody>
          <a:bodyPr/>
          <a:lstStyle/>
          <a:p>
            <a:pPr algn="just" hangingPunct="0">
              <a:lnSpc>
                <a:spcPct val="150000"/>
              </a:lnSpc>
              <a:spcAft>
                <a:spcPts val="0"/>
              </a:spcAft>
              <a:tabLst>
                <a:tab pos="4770755" algn="l"/>
              </a:tabLst>
            </a:pPr>
            <a:r>
              <a:rPr lang="zh-CN" altLang="en-US"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1</a:t>
            </a:r>
            <a:r>
              <a:rPr lang="zh-CN" altLang="en-US" kern="100" dirty="0">
                <a:latin typeface="Times New Roman" panose="02020603050405020304" pitchFamily="18" charset="0"/>
                <a:cs typeface="Times New Roman" panose="02020603050405020304" pitchFamily="18" charset="0"/>
              </a:rPr>
              <a:t>）根据材料一并结合所学知识，概括指出</a:t>
            </a:r>
            <a:r>
              <a:rPr lang="en-US" altLang="zh-CN" kern="100" dirty="0">
                <a:latin typeface="Times New Roman" panose="02020603050405020304" pitchFamily="18" charset="0"/>
                <a:cs typeface="Times New Roman" panose="02020603050405020304" pitchFamily="18" charset="0"/>
              </a:rPr>
              <a:t>21</a:t>
            </a:r>
            <a:r>
              <a:rPr lang="zh-CN" altLang="en-US" kern="100" dirty="0">
                <a:latin typeface="Times New Roman" panose="02020603050405020304" pitchFamily="18" charset="0"/>
                <a:cs typeface="Times New Roman" panose="02020603050405020304" pitchFamily="18" charset="0"/>
              </a:rPr>
              <a:t>世纪全球经济发展的趋势并说明其原因。</a:t>
            </a:r>
            <a:endParaRPr lang="zh-CN" altLang="zh-CN" sz="1050" kern="100" dirty="0">
              <a:latin typeface="宋体" panose="02010600030101010101" pitchFamily="2" charset="-122"/>
              <a:cs typeface="Courier New" panose="02070309020205020404" pitchFamily="49" charset="0"/>
            </a:endParaRPr>
          </a:p>
        </p:txBody>
      </p:sp>
      <p:sp>
        <p:nvSpPr>
          <p:cNvPr id="5" name="矩形 4"/>
          <p:cNvSpPr/>
          <p:nvPr/>
        </p:nvSpPr>
        <p:spPr>
          <a:xfrm>
            <a:off x="415037" y="2013038"/>
            <a:ext cx="10692000" cy="1961371"/>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en-US" b="1" kern="100" dirty="0">
                <a:solidFill>
                  <a:schemeClr val="tx1"/>
                </a:solidFill>
                <a:ea typeface="华文楷体" panose="02010600040101010101" pitchFamily="2" charset="-122"/>
                <a:cs typeface="Times New Roman" panose="02020603050405020304" pitchFamily="18" charset="0"/>
              </a:rPr>
              <a:t>趋势：世界经济新旧秩序交替；经济全球化在曲折中发展。原因：世界多极化、各国经济发展不平衡；中国经济实力增强；国际经济旧秩序存在不足；贸易保护主义</a:t>
            </a:r>
            <a:r>
              <a:rPr lang="en-US" altLang="zh-CN" b="1" kern="100" dirty="0">
                <a:solidFill>
                  <a:schemeClr val="tx1"/>
                </a:solidFill>
                <a:ea typeface="华文楷体" panose="02010600040101010101" pitchFamily="2" charset="-122"/>
                <a:cs typeface="Times New Roman" panose="02020603050405020304" pitchFamily="18" charset="0"/>
              </a:rPr>
              <a:t>(</a:t>
            </a:r>
            <a:r>
              <a:rPr lang="zh-CN" altLang="en-US" b="1" kern="100" dirty="0">
                <a:solidFill>
                  <a:schemeClr val="tx1"/>
                </a:solidFill>
                <a:ea typeface="华文楷体" panose="02010600040101010101" pitchFamily="2" charset="-122"/>
                <a:cs typeface="Times New Roman" panose="02020603050405020304" pitchFamily="18" charset="0"/>
              </a:rPr>
              <a:t>霸权主义</a:t>
            </a:r>
            <a:r>
              <a:rPr lang="en-US" altLang="zh-CN" b="1" kern="100" dirty="0">
                <a:solidFill>
                  <a:schemeClr val="tx1"/>
                </a:solidFill>
                <a:ea typeface="华文楷体" panose="02010600040101010101" pitchFamily="2" charset="-122"/>
                <a:cs typeface="Times New Roman" panose="02020603050405020304" pitchFamily="18" charset="0"/>
              </a:rPr>
              <a:t>)</a:t>
            </a:r>
            <a:r>
              <a:rPr lang="zh-CN" altLang="en-US" b="1" kern="100" dirty="0">
                <a:solidFill>
                  <a:schemeClr val="tx1"/>
                </a:solidFill>
                <a:ea typeface="华文楷体" panose="02010600040101010101" pitchFamily="2" charset="-122"/>
                <a:cs typeface="Times New Roman" panose="02020603050405020304" pitchFamily="18" charset="0"/>
              </a:rPr>
              <a:t>的影响。</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55030"/>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时空坐标</a:t>
            </a:r>
          </a:p>
        </p:txBody>
      </p:sp>
      <p:pic>
        <p:nvPicPr>
          <p:cNvPr id="3" name="图片 2">
            <a:extLst>
              <a:ext uri="{FF2B5EF4-FFF2-40B4-BE49-F238E27FC236}">
                <a16:creationId xmlns:a16="http://schemas.microsoft.com/office/drawing/2014/main" id="{CA9342BB-D427-9940-0BA5-04AFD2BBEEA5}"/>
              </a:ext>
            </a:extLst>
          </p:cNvPr>
          <p:cNvPicPr>
            <a:picLocks noChangeAspect="1"/>
          </p:cNvPicPr>
          <p:nvPr/>
        </p:nvPicPr>
        <p:blipFill>
          <a:blip r:embed="rId3"/>
          <a:stretch>
            <a:fillRect/>
          </a:stretch>
        </p:blipFill>
        <p:spPr>
          <a:xfrm>
            <a:off x="378240" y="3227847"/>
            <a:ext cx="10765593" cy="1571620"/>
          </a:xfrm>
          <a:prstGeom prst="rect">
            <a:avLst/>
          </a:prstGeom>
        </p:spPr>
      </p:pic>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656846"/>
          </a:xfrm>
        </p:spPr>
        <p:txBody>
          <a:bodyPr/>
          <a:lstStyle/>
          <a:p>
            <a:pPr algn="just" hangingPunct="0">
              <a:lnSpc>
                <a:spcPct val="150000"/>
              </a:lnSpc>
              <a:spcAft>
                <a:spcPts val="0"/>
              </a:spcAft>
              <a:tabLst>
                <a:tab pos="4770755" algn="l"/>
              </a:tabLst>
            </a:pPr>
            <a:r>
              <a:rPr lang="zh-CN" altLang="en-US" kern="100" dirty="0">
                <a:latin typeface="Times New Roman" panose="02020603050405020304" pitchFamily="18" charset="0"/>
                <a:ea typeface="黑体" panose="02010609060101010101" pitchFamily="49" charset="-122"/>
                <a:cs typeface="Times New Roman" panose="02020603050405020304" pitchFamily="18" charset="0"/>
              </a:rPr>
              <a:t>史</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料</a:t>
            </a:r>
            <a:r>
              <a:rPr lang="zh-CN" altLang="en-US" kern="100" dirty="0">
                <a:latin typeface="Times New Roman" panose="02020603050405020304" pitchFamily="18" charset="0"/>
                <a:ea typeface="黑体" panose="02010609060101010101" pitchFamily="49" charset="-122"/>
                <a:cs typeface="Times New Roman" panose="02020603050405020304" pitchFamily="18" charset="0"/>
              </a:rPr>
              <a:t>二   </a:t>
            </a:r>
            <a:r>
              <a:rPr lang="zh-CN" altLang="en-US" kern="100" dirty="0">
                <a:latin typeface="+mn-ea"/>
                <a:cs typeface="Times New Roman" panose="02020603050405020304" pitchFamily="18" charset="0"/>
              </a:rPr>
              <a:t>发展中国家与发达国家人均国内生产总值比较表</a:t>
            </a:r>
            <a:endParaRPr lang="zh-CN" altLang="zh-CN" sz="1050" kern="100" dirty="0">
              <a:latin typeface="+mn-ea"/>
              <a:cs typeface="Courier New" panose="02070309020205020404" pitchFamily="49" charset="0"/>
            </a:endParaRPr>
          </a:p>
        </p:txBody>
      </p:sp>
      <p:pic>
        <p:nvPicPr>
          <p:cNvPr id="4" name="图片 3">
            <a:extLst>
              <a:ext uri="{FF2B5EF4-FFF2-40B4-BE49-F238E27FC236}">
                <a16:creationId xmlns:a16="http://schemas.microsoft.com/office/drawing/2014/main" id="{1B365AB9-19F0-77B6-6872-B7CB4D1F95A0}"/>
              </a:ext>
            </a:extLst>
          </p:cNvPr>
          <p:cNvPicPr>
            <a:picLocks noChangeAspect="1"/>
          </p:cNvPicPr>
          <p:nvPr/>
        </p:nvPicPr>
        <p:blipFill>
          <a:blip r:embed="rId3"/>
          <a:stretch>
            <a:fillRect/>
          </a:stretch>
        </p:blipFill>
        <p:spPr>
          <a:xfrm>
            <a:off x="1979612" y="2287587"/>
            <a:ext cx="7562850" cy="1905000"/>
          </a:xfrm>
          <a:prstGeom prst="rect">
            <a:avLst/>
          </a:prstGeom>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F846C6-6892-2698-0EF2-88D8FE75521C}"/>
            </a:ext>
          </a:extLst>
        </p:cNvPr>
        <p:cNvGrpSpPr/>
        <p:nvPr/>
      </p:nvGrpSpPr>
      <p:grpSpPr>
        <a:xfrm>
          <a:off x="0" y="0"/>
          <a:ext cx="0" cy="0"/>
          <a:chOff x="0" y="0"/>
          <a:chExt cx="0" cy="0"/>
        </a:xfrm>
      </p:grpSpPr>
      <p:sp>
        <p:nvSpPr>
          <p:cNvPr id="3" name="副标题 2">
            <a:extLst>
              <a:ext uri="{FF2B5EF4-FFF2-40B4-BE49-F238E27FC236}">
                <a16:creationId xmlns:a16="http://schemas.microsoft.com/office/drawing/2014/main" id="{A262A46A-B8FD-C87D-78D6-C30FAA401A46}"/>
              </a:ext>
            </a:extLst>
          </p:cNvPr>
          <p:cNvSpPr>
            <a:spLocks noGrp="1"/>
          </p:cNvSpPr>
          <p:nvPr>
            <p:ph type="subTitle" idx="1"/>
          </p:nvPr>
        </p:nvSpPr>
        <p:spPr>
          <a:xfrm>
            <a:off x="415037" y="755811"/>
            <a:ext cx="10692000" cy="1303177"/>
          </a:xfrm>
        </p:spPr>
        <p:txBody>
          <a:bodyPr/>
          <a:lstStyle/>
          <a:p>
            <a:pPr algn="just" hangingPunct="0">
              <a:lnSpc>
                <a:spcPct val="150000"/>
              </a:lnSpc>
              <a:spcAft>
                <a:spcPts val="0"/>
              </a:spcAft>
              <a:tabLst>
                <a:tab pos="4770755" algn="l"/>
              </a:tabLst>
            </a:pPr>
            <a:r>
              <a:rPr lang="zh-CN" altLang="en-US"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2</a:t>
            </a:r>
            <a:r>
              <a:rPr lang="zh-CN" altLang="en-US" kern="100" dirty="0">
                <a:latin typeface="Times New Roman" panose="02020603050405020304" pitchFamily="18" charset="0"/>
                <a:cs typeface="Times New Roman" panose="02020603050405020304" pitchFamily="18" charset="0"/>
              </a:rPr>
              <a:t>）材料二反映了什么问题？</a:t>
            </a:r>
            <a:r>
              <a:rPr lang="en-US" altLang="zh-CN" kern="100" dirty="0">
                <a:latin typeface="Times New Roman" panose="02020603050405020304" pitchFamily="18" charset="0"/>
                <a:cs typeface="Times New Roman" panose="02020603050405020304" pitchFamily="18" charset="0"/>
              </a:rPr>
              <a:t> </a:t>
            </a:r>
            <a:r>
              <a:rPr lang="zh-CN" altLang="en-US" kern="100" dirty="0">
                <a:latin typeface="Times New Roman" panose="02020603050405020304" pitchFamily="18" charset="0"/>
                <a:cs typeface="Times New Roman" panose="02020603050405020304" pitchFamily="18" charset="0"/>
              </a:rPr>
              <a:t>作为发展中国家应如何应对经济全球化的趋势？</a:t>
            </a:r>
            <a:endParaRPr lang="zh-CN" altLang="zh-CN" sz="1050" kern="100" dirty="0">
              <a:latin typeface="宋体" panose="02010600030101010101" pitchFamily="2" charset="-122"/>
              <a:cs typeface="Courier New" panose="02070309020205020404" pitchFamily="49" charset="0"/>
            </a:endParaRPr>
          </a:p>
        </p:txBody>
      </p:sp>
      <p:sp>
        <p:nvSpPr>
          <p:cNvPr id="5" name="矩形 4">
            <a:extLst>
              <a:ext uri="{FF2B5EF4-FFF2-40B4-BE49-F238E27FC236}">
                <a16:creationId xmlns:a16="http://schemas.microsoft.com/office/drawing/2014/main" id="{0BDD86AF-EA3A-BC5C-05EB-01FA88C9AFEF}"/>
              </a:ext>
            </a:extLst>
          </p:cNvPr>
          <p:cNvSpPr/>
          <p:nvPr/>
        </p:nvSpPr>
        <p:spPr>
          <a:xfrm>
            <a:off x="415037" y="2013038"/>
            <a:ext cx="10692000" cy="1961371"/>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en-US" b="1" kern="100" dirty="0">
                <a:solidFill>
                  <a:schemeClr val="tx1"/>
                </a:solidFill>
                <a:ea typeface="华文楷体" panose="02010600040101010101" pitchFamily="2" charset="-122"/>
                <a:cs typeface="Times New Roman" panose="02020603050405020304" pitchFamily="18" charset="0"/>
              </a:rPr>
              <a:t>问题：发展中国家与发达国家贫富差距扩大。</a:t>
            </a:r>
          </a:p>
          <a:p>
            <a:pPr algn="just" hangingPunct="0">
              <a:lnSpc>
                <a:spcPct val="150000"/>
              </a:lnSpc>
              <a:spcAft>
                <a:spcPts val="0"/>
              </a:spcAft>
              <a:tabLst>
                <a:tab pos="4770755" algn="l"/>
              </a:tabLst>
            </a:pPr>
            <a:r>
              <a:rPr lang="zh-CN" altLang="en-US" b="1" kern="100" dirty="0">
                <a:solidFill>
                  <a:schemeClr val="tx1"/>
                </a:solidFill>
                <a:ea typeface="华文楷体" panose="02010600040101010101" pitchFamily="2" charset="-122"/>
                <a:cs typeface="Times New Roman" panose="02020603050405020304" pitchFamily="18" charset="0"/>
              </a:rPr>
              <a:t>应对：顺应经济全球化趋势，倡导建立公正合理的国际政治经济新秩序，趋利避害，因势利导，抓住机遇，迎接挑战。</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20757177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61991"/>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史论拓展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经济全球化的原因</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表现及影响</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原因</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根本因素</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生产力发展的结果。</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物质基础</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新科技的发展，特别是信息技术的发展，为经济全球化奠定了物质技术基础。</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③</a:t>
            </a:r>
            <a:r>
              <a:rPr lang="zh-CN" altLang="zh-CN" kern="100" dirty="0">
                <a:latin typeface="Times New Roman" panose="02020603050405020304" pitchFamily="18" charset="0"/>
                <a:cs typeface="Times New Roman" panose="02020603050405020304" pitchFamily="18" charset="0"/>
              </a:rPr>
              <a:t>体制保障</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越来越多的国家发展市场经济，是经济全球化的体制保障。</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④</a:t>
            </a:r>
            <a:r>
              <a:rPr lang="zh-CN" altLang="zh-CN" kern="100" dirty="0">
                <a:latin typeface="Times New Roman" panose="02020603050405020304" pitchFamily="18" charset="0"/>
                <a:cs typeface="Times New Roman" panose="02020603050405020304" pitchFamily="18" charset="0"/>
              </a:rPr>
              <a:t>直接动因</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国际贸易和投资自由化，是经济全球化的直接动因。</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576667"/>
          </a:xfrm>
        </p:spPr>
        <p:txBody>
          <a:bodyPr/>
          <a:lstStyle/>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⑤</a:t>
            </a:r>
            <a:r>
              <a:rPr lang="zh-CN" altLang="zh-CN" kern="100" dirty="0">
                <a:latin typeface="Times New Roman" panose="02020603050405020304" pitchFamily="18" charset="0"/>
                <a:cs typeface="Times New Roman" panose="02020603050405020304" pitchFamily="18" charset="0"/>
              </a:rPr>
              <a:t>推动因素</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企业经营国际化，尤其是跨国公司在全球范围的迅速扩张起到了推动作用。</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宋体" panose="02010600030101010101" pitchFamily="2" charset="-122"/>
                <a:cs typeface="Times New Roman" panose="02020603050405020304" pitchFamily="18" charset="0"/>
              </a:rPr>
              <a:t>⑥</a:t>
            </a:r>
            <a:r>
              <a:rPr lang="zh-CN" altLang="zh-CN" kern="100" dirty="0">
                <a:latin typeface="Times New Roman" panose="02020603050405020304" pitchFamily="18" charset="0"/>
                <a:cs typeface="Times New Roman" panose="02020603050405020304" pitchFamily="18" charset="0"/>
              </a:rPr>
              <a:t>组织机构</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随着世界贸易组织的成立，其成员对本国或本地区市场的控制大大放松，贸易自由化和投资自由化的进程不断加快。</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515660"/>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表现</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贸易全球化</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国际贸易增加，世界市场扩大。</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生产全球化</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国际分工日趋成熟。</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③</a:t>
            </a:r>
            <a:r>
              <a:rPr lang="zh-CN" altLang="zh-CN" kern="100" dirty="0">
                <a:latin typeface="Times New Roman" panose="02020603050405020304" pitchFamily="18" charset="0"/>
                <a:cs typeface="Times New Roman" panose="02020603050405020304" pitchFamily="18" charset="0"/>
              </a:rPr>
              <a:t>资本全球化</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大型跨国公司数量增加。</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④</a:t>
            </a:r>
            <a:r>
              <a:rPr lang="zh-CN" altLang="zh-CN" kern="100" dirty="0">
                <a:latin typeface="Times New Roman" panose="02020603050405020304" pitchFamily="18" charset="0"/>
                <a:cs typeface="Times New Roman" panose="02020603050405020304" pitchFamily="18" charset="0"/>
              </a:rPr>
              <a:t>科技全球化</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各国科技资源在全球范围内的优化配置，具体表现为先进技术和研发能力的大规模跨国界转移及跨国界联合研发的广泛存在。</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323987"/>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影响</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经济全球化是一把双刃剑。</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经济全球化既加速了世界经济的发展和繁荣，又加剧了全球竞争的利益失衡。</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对发达国家来说，它们凭借资金</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技术</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市场和经营管理方面的绝对优势，成为经济全球化的最大受益者。</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lvl="0" algn="just" hangingPunct="0">
              <a:lnSpc>
                <a:spcPct val="150000"/>
              </a:lnSpc>
              <a:spcAft>
                <a:spcPts val="0"/>
              </a:spcAft>
              <a:tabLst>
                <a:tab pos="4770755" algn="l"/>
              </a:tabLst>
            </a:pPr>
            <a:r>
              <a:rPr lang="zh-CN" altLang="zh-CN" kern="100" dirty="0">
                <a:solidFill>
                  <a:prstClr val="black"/>
                </a:solidFill>
                <a:latin typeface="宋体" panose="02010600030101010101" pitchFamily="2" charset="-122"/>
                <a:cs typeface="Times New Roman" panose="02020603050405020304" pitchFamily="18" charset="0"/>
              </a:rPr>
              <a:t>③</a:t>
            </a:r>
            <a:r>
              <a:rPr lang="zh-CN" altLang="zh-CN" kern="100" dirty="0">
                <a:solidFill>
                  <a:prstClr val="black"/>
                </a:solidFill>
                <a:latin typeface="Times New Roman" panose="02020603050405020304" pitchFamily="18" charset="0"/>
                <a:cs typeface="Times New Roman" panose="02020603050405020304" pitchFamily="18" charset="0"/>
              </a:rPr>
              <a:t>对发展中国家来说，既有利于吸引外资</a:t>
            </a:r>
            <a:r>
              <a:rPr lang="zh-CN"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cs typeface="Times New Roman" panose="02020603050405020304" pitchFamily="18" charset="0"/>
              </a:rPr>
              <a:t>技术和先进的管理经验，开拓国际市场；又由于发展资金匮乏</a:t>
            </a:r>
            <a:r>
              <a:rPr lang="zh-CN"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cs typeface="Times New Roman" panose="02020603050405020304" pitchFamily="18" charset="0"/>
              </a:rPr>
              <a:t>债务沉重</a:t>
            </a:r>
            <a:r>
              <a:rPr lang="zh-CN"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cs typeface="Times New Roman" panose="02020603050405020304" pitchFamily="18" charset="0"/>
              </a:rPr>
              <a:t>贸易条件恶化</a:t>
            </a:r>
            <a:r>
              <a:rPr lang="zh-CN"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cs typeface="Times New Roman" panose="02020603050405020304" pitchFamily="18" charset="0"/>
              </a:rPr>
              <a:t>金融风险增加及技术水平落后，在经济竞争中处于不利地位。因此，发展中国家必须保持清醒的头脑，制定合理的对策，在积极主动参与中谋求发展。</a:t>
            </a:r>
            <a:endParaRPr lang="zh-CN" altLang="zh-CN" sz="1050" kern="100" dirty="0">
              <a:solidFill>
                <a:prstClr val="black"/>
              </a:solidFill>
              <a:latin typeface="宋体" panose="02010600030101010101" pitchFamily="2" charset="-122"/>
              <a:cs typeface="Courier New" panose="02070309020205020404" pitchFamily="49" charset="0"/>
            </a:endParaRPr>
          </a:p>
          <a:p>
            <a:pPr lvl="0" algn="just" hangingPunct="0">
              <a:lnSpc>
                <a:spcPct val="150000"/>
              </a:lnSpc>
              <a:spcAft>
                <a:spcPts val="0"/>
              </a:spcAft>
              <a:tabLst>
                <a:tab pos="4770755" algn="l"/>
              </a:tabLst>
            </a:pPr>
            <a:r>
              <a:rPr lang="zh-CN" altLang="zh-CN" kern="100" dirty="0">
                <a:solidFill>
                  <a:prstClr val="black"/>
                </a:solidFill>
                <a:latin typeface="宋体" panose="02010600030101010101" pitchFamily="2" charset="-122"/>
                <a:cs typeface="Times New Roman" panose="02020603050405020304" pitchFamily="18" charset="0"/>
              </a:rPr>
              <a:t>④</a:t>
            </a:r>
            <a:r>
              <a:rPr lang="zh-CN" altLang="zh-CN" kern="100" dirty="0">
                <a:solidFill>
                  <a:prstClr val="black"/>
                </a:solidFill>
                <a:latin typeface="Times New Roman" panose="02020603050405020304" pitchFamily="18" charset="0"/>
                <a:cs typeface="Times New Roman" panose="02020603050405020304" pitchFamily="18" charset="0"/>
              </a:rPr>
              <a:t>在经济全球化过程中，发达国家为了继续获取超额利润，把一些利润低</a:t>
            </a:r>
            <a:r>
              <a:rPr lang="zh-CN"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cs typeface="Times New Roman" panose="02020603050405020304" pitchFamily="18" charset="0"/>
              </a:rPr>
              <a:t>污染重的企业迁至发展中国家，导致当地的自然环境遭到严重破坏，引发全球的生态危机，威胁人类的生存。</a:t>
            </a:r>
            <a:endParaRPr lang="zh-CN" altLang="en-US" dirty="0"/>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algn="just" hangingPunct="0">
              <a:lnSpc>
                <a:spcPct val="150000"/>
              </a:lnSpc>
              <a:spcAft>
                <a:spcPts val="0"/>
              </a:spcAft>
              <a:tabLst>
                <a:tab pos="5198745" algn="l"/>
                <a:tab pos="5562600"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3.</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迁移运用</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5198745" algn="l"/>
                <a:tab pos="5562600"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下表为</a:t>
            </a:r>
            <a:r>
              <a:rPr lang="en-US" altLang="zh-CN" kern="100" dirty="0">
                <a:latin typeface="Times New Roman" panose="02020603050405020304" pitchFamily="18" charset="0"/>
                <a:cs typeface="Courier New" panose="02070309020205020404" pitchFamily="49" charset="0"/>
              </a:rPr>
              <a:t>2000—2020</a:t>
            </a:r>
            <a:r>
              <a:rPr lang="zh-CN" altLang="zh-CN" kern="100" dirty="0">
                <a:latin typeface="Times New Roman" panose="02020603050405020304" pitchFamily="18" charset="0"/>
                <a:cs typeface="Times New Roman" panose="02020603050405020304" pitchFamily="18" charset="0"/>
              </a:rPr>
              <a:t>年</a:t>
            </a:r>
            <a:r>
              <a:rPr lang="zh-CN" altLang="en-US" kern="100" dirty="0">
                <a:latin typeface="Times New Roman" panose="02020603050405020304" pitchFamily="18" charset="0"/>
                <a:cs typeface="Times New Roman" panose="02020603050405020304" pitchFamily="18" charset="0"/>
              </a:rPr>
              <a:t>欧盟和欧元区</a:t>
            </a:r>
            <a:r>
              <a:rPr lang="zh-CN" altLang="zh-CN" kern="100" dirty="0">
                <a:latin typeface="Times New Roman" panose="02020603050405020304" pitchFamily="18" charset="0"/>
                <a:cs typeface="Times New Roman" panose="02020603050405020304" pitchFamily="18" charset="0"/>
              </a:rPr>
              <a:t>内部投资占各自总投资比重表。据表可知，这一时期欧洲</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5198745" algn="l"/>
                <a:tab pos="5562600" algn="l"/>
              </a:tabLst>
            </a:pPr>
            <a:endParaRPr lang="en-US" altLang="zh-CN" kern="100" dirty="0">
              <a:latin typeface="Times New Roman" panose="02020603050405020304" pitchFamily="18" charset="0"/>
              <a:cs typeface="Courier New" panose="02070309020205020404" pitchFamily="49" charset="0"/>
            </a:endParaRPr>
          </a:p>
          <a:p>
            <a:pPr algn="just" hangingPunct="0">
              <a:lnSpc>
                <a:spcPct val="150000"/>
              </a:lnSpc>
              <a:spcAft>
                <a:spcPts val="0"/>
              </a:spcAft>
              <a:tabLst>
                <a:tab pos="5198745" algn="l"/>
                <a:tab pos="5562600" algn="l"/>
              </a:tabLst>
            </a:pPr>
            <a:endParaRPr lang="en-US" altLang="zh-CN" kern="100" dirty="0">
              <a:latin typeface="Times New Roman" panose="02020603050405020304" pitchFamily="18" charset="0"/>
              <a:cs typeface="Courier New" panose="02070309020205020404" pitchFamily="49" charset="0"/>
            </a:endParaRPr>
          </a:p>
          <a:p>
            <a:pPr algn="just" hangingPunct="0">
              <a:lnSpc>
                <a:spcPct val="150000"/>
              </a:lnSpc>
              <a:spcAft>
                <a:spcPts val="0"/>
              </a:spcAft>
              <a:tabLst>
                <a:tab pos="5198745" algn="l"/>
                <a:tab pos="5562600" algn="l"/>
              </a:tabLst>
            </a:pPr>
            <a:endParaRPr lang="en-US" altLang="zh-CN" kern="100" dirty="0">
              <a:latin typeface="Times New Roman" panose="02020603050405020304" pitchFamily="18" charset="0"/>
              <a:cs typeface="Courier New" panose="02070309020205020404" pitchFamily="49" charset="0"/>
            </a:endParaRPr>
          </a:p>
          <a:p>
            <a:pPr algn="just" hangingPunct="0">
              <a:lnSpc>
                <a:spcPct val="150000"/>
              </a:lnSpc>
              <a:spcAft>
                <a:spcPts val="0"/>
              </a:spcAft>
              <a:tabLst>
                <a:tab pos="5198745" algn="l"/>
                <a:tab pos="5562600"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经济一体化程度加深</a:t>
            </a:r>
            <a:r>
              <a:rPr lang="en-US"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．投资风险逐渐降低</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5198745" algn="l"/>
                <a:tab pos="5562600"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．经济增长动力严重不足</a:t>
            </a:r>
            <a:r>
              <a:rPr lang="en-US"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．贫富差距不断缩小</a:t>
            </a:r>
            <a:endParaRPr lang="zh-CN" altLang="zh-CN" sz="105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415038" y="2772035"/>
          <a:ext cx="10691998" cy="1840097"/>
        </p:xfrm>
        <a:graphic>
          <a:graphicData uri="http://schemas.openxmlformats.org/drawingml/2006/table">
            <a:tbl>
              <a:tblPr/>
              <a:tblGrid>
                <a:gridCol w="2954464">
                  <a:extLst>
                    <a:ext uri="{9D8B030D-6E8A-4147-A177-3AD203B41FA5}">
                      <a16:colId xmlns:a16="http://schemas.microsoft.com/office/drawing/2014/main" val="20000"/>
                    </a:ext>
                  </a:extLst>
                </a:gridCol>
                <a:gridCol w="2579178">
                  <a:extLst>
                    <a:ext uri="{9D8B030D-6E8A-4147-A177-3AD203B41FA5}">
                      <a16:colId xmlns:a16="http://schemas.microsoft.com/office/drawing/2014/main" val="20001"/>
                    </a:ext>
                  </a:extLst>
                </a:gridCol>
                <a:gridCol w="2579178">
                  <a:extLst>
                    <a:ext uri="{9D8B030D-6E8A-4147-A177-3AD203B41FA5}">
                      <a16:colId xmlns:a16="http://schemas.microsoft.com/office/drawing/2014/main" val="20002"/>
                    </a:ext>
                  </a:extLst>
                </a:gridCol>
                <a:gridCol w="2579178">
                  <a:extLst>
                    <a:ext uri="{9D8B030D-6E8A-4147-A177-3AD203B41FA5}">
                      <a16:colId xmlns:a16="http://schemas.microsoft.com/office/drawing/2014/main" val="20003"/>
                    </a:ext>
                  </a:extLst>
                </a:gridCol>
              </a:tblGrid>
              <a:tr h="540060">
                <a:tc>
                  <a:txBody>
                    <a:bodyPr/>
                    <a:lstStyle/>
                    <a:p>
                      <a:pPr algn="ctr"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组织名称</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2000</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年</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2010</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年</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2020</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年</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48042">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欧盟</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35.6%</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42.3%</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48.5%</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719957">
                <a:tc>
                  <a:txBody>
                    <a:bodyPr/>
                    <a:lstStyle/>
                    <a:p>
                      <a:pPr algn="ctr"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欧元区</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28.7%</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33.5%</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38.2%</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5" name="矩形 4"/>
          <p:cNvSpPr/>
          <p:nvPr/>
        </p:nvSpPr>
        <p:spPr>
          <a:xfrm>
            <a:off x="324433" y="4734926"/>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6648"/>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根据表格数据可知，欧盟内部投资占各自总投资的比重从</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2000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年的</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35.6%</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上升到</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2010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年的</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42.3%</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，再到</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2020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年的</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48.5%</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；欧元区内部投资占各自总投资的比重也从</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2000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年的</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28.7%</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上升到</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2010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年的</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33.5%</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，再到</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2020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年的</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38.2%</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。内部投资比重的不断上升，说明欧盟和欧元区内部成员国之间的经济联系更加紧密，资源配置更加集中在区域内部，这反映出经济一体化程度加深，</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项正确。</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三项材料中均未体现，排除。</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81162"/>
          </a:xfrm>
        </p:spPr>
        <p:txBody>
          <a:bodyPr/>
          <a:lstStyle/>
          <a:p>
            <a:pPr algn="di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当前，跨国公司控制了全世界约</a:t>
            </a:r>
            <a:r>
              <a:rPr lang="en-US" altLang="zh-CN" kern="100" dirty="0">
                <a:latin typeface="Times New Roman" panose="02020603050405020304" pitchFamily="18" charset="0"/>
                <a:cs typeface="Courier New" panose="02070309020205020404" pitchFamily="49" charset="0"/>
              </a:rPr>
              <a:t>40%</a:t>
            </a:r>
            <a:r>
              <a:rPr lang="zh-CN" altLang="zh-CN" kern="100" dirty="0">
                <a:latin typeface="Times New Roman" panose="02020603050405020304" pitchFamily="18" charset="0"/>
                <a:cs typeface="Times New Roman" panose="02020603050405020304" pitchFamily="18" charset="0"/>
              </a:rPr>
              <a:t>的生产，</a:t>
            </a:r>
            <a:r>
              <a:rPr lang="en-US" altLang="zh-CN" kern="100" dirty="0">
                <a:latin typeface="Times New Roman" panose="02020603050405020304" pitchFamily="18" charset="0"/>
                <a:cs typeface="Courier New" panose="02070309020205020404" pitchFamily="49" charset="0"/>
              </a:rPr>
              <a:t>50%</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60%</a:t>
            </a:r>
            <a:r>
              <a:rPr lang="zh-CN" altLang="zh-CN" kern="100" dirty="0">
                <a:latin typeface="Times New Roman" panose="02020603050405020304" pitchFamily="18" charset="0"/>
                <a:cs typeface="Times New Roman" panose="02020603050405020304" pitchFamily="18" charset="0"/>
              </a:rPr>
              <a:t>的贸易。美国《财富》杂志公布的世界</a:t>
            </a:r>
            <a:r>
              <a:rPr lang="en-US" altLang="zh-CN" kern="100" dirty="0">
                <a:latin typeface="Times New Roman" panose="02020603050405020304" pitchFamily="18" charset="0"/>
                <a:cs typeface="Courier New" panose="02070309020205020404" pitchFamily="49" charset="0"/>
              </a:rPr>
              <a:t>500</a:t>
            </a:r>
            <a:r>
              <a:rPr lang="zh-CN" altLang="zh-CN" kern="100" dirty="0">
                <a:latin typeface="Times New Roman" panose="02020603050405020304" pitchFamily="18" charset="0"/>
                <a:cs typeface="Times New Roman" panose="02020603050405020304" pitchFamily="18" charset="0"/>
              </a:rPr>
              <a:t>家最大跨国公司中，美国和日本占</a:t>
            </a:r>
            <a:r>
              <a:rPr lang="en-US" altLang="zh-CN" kern="100" dirty="0">
                <a:latin typeface="Times New Roman" panose="02020603050405020304" pitchFamily="18" charset="0"/>
                <a:cs typeface="Courier New" panose="02070309020205020404" pitchFamily="49" charset="0"/>
              </a:rPr>
              <a:t>300</a:t>
            </a:r>
            <a:r>
              <a:rPr lang="zh-CN" altLang="zh-CN" kern="100" dirty="0">
                <a:latin typeface="Times New Roman" panose="02020603050405020304" pitchFamily="18" charset="0"/>
                <a:cs typeface="Times New Roman" panose="02020603050405020304" pitchFamily="18" charset="0"/>
              </a:rPr>
              <a:t>多家，英国</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法国</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德国各有</a:t>
            </a:r>
            <a:r>
              <a:rPr lang="en-US" altLang="zh-CN" kern="100" dirty="0">
                <a:latin typeface="Times New Roman" panose="02020603050405020304" pitchFamily="18" charset="0"/>
                <a:cs typeface="Courier New" panose="02070309020205020404" pitchFamily="49" charset="0"/>
              </a:rPr>
              <a:t>30</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40</a:t>
            </a:r>
            <a:r>
              <a:rPr lang="zh-CN" altLang="zh-CN" kern="100" dirty="0">
                <a:latin typeface="Times New Roman" panose="02020603050405020304" pitchFamily="18" charset="0"/>
                <a:cs typeface="Times New Roman" panose="02020603050405020304" pitchFamily="18" charset="0"/>
              </a:rPr>
              <a:t>家。这一现象说明</a:t>
            </a:r>
            <a:endParaRPr lang="en-US" altLang="zh-CN" kern="100" dirty="0">
              <a:latin typeface="Times New Roman" panose="02020603050405020304" pitchFamily="18" charset="0"/>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．科学技术是经济全球化的核心推动力</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．发达国家在经济全球化中占主导地位</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．经济全球化</a:t>
            </a:r>
            <a:r>
              <a:rPr lang="zh-CN" altLang="en-US" kern="100" dirty="0">
                <a:latin typeface="Times New Roman" panose="02020603050405020304" pitchFamily="18" charset="0"/>
                <a:cs typeface="Times New Roman" panose="02020603050405020304" pitchFamily="18" charset="0"/>
              </a:rPr>
              <a:t>对发展中国家无利有弊</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．发展中国家与发达国家的矛盾加剧</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24433" y="410418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655029"/>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a:solidFill>
                  <a:schemeClr val="bg1"/>
                </a:solidFill>
                <a:latin typeface="微软雅黑" panose="020B0503020204020204" pitchFamily="34" charset="-122"/>
                <a:ea typeface="微软雅黑" panose="020B0503020204020204" pitchFamily="34" charset="-122"/>
              </a:rPr>
              <a:t>问题式预习</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 name="副标题 1"/>
          <p:cNvSpPr>
            <a:spLocks noGrp="1"/>
          </p:cNvSpPr>
          <p:nvPr>
            <p:ph type="subTitle" idx="1"/>
          </p:nvPr>
        </p:nvSpPr>
        <p:spPr>
          <a:xfrm>
            <a:off x="415037" y="1655911"/>
            <a:ext cx="10692000" cy="397031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一</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世界多极化发展趋势</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美国企图建立单极世界</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endParaRPr lang="en-US" altLang="zh-CN" kern="100" dirty="0">
              <a:latin typeface="Times New Roman" panose="02020603050405020304" pitchFamily="18" charset="0"/>
              <a:cs typeface="Courier New" panose="02070309020205020404" pitchFamily="49" charset="0"/>
            </a:endParaRPr>
          </a:p>
          <a:p>
            <a:pPr algn="just" hangingPunct="0">
              <a:lnSpc>
                <a:spcPct val="150000"/>
              </a:lnSpc>
              <a:spcAft>
                <a:spcPts val="0"/>
              </a:spcAft>
              <a:tabLst>
                <a:tab pos="4770755" algn="l"/>
              </a:tabLst>
            </a:pPr>
            <a:endParaRPr lang="en-US" altLang="zh-CN" kern="100" dirty="0">
              <a:latin typeface="Times New Roman" panose="02020603050405020304" pitchFamily="18" charset="0"/>
              <a:cs typeface="Courier New" panose="02070309020205020404" pitchFamily="49" charset="0"/>
            </a:endParaRPr>
          </a:p>
          <a:p>
            <a:pPr algn="just" hangingPunct="0">
              <a:lnSpc>
                <a:spcPct val="150000"/>
              </a:lnSpc>
              <a:spcAft>
                <a:spcPts val="0"/>
              </a:spcAft>
              <a:tabLst>
                <a:tab pos="4770755" algn="l"/>
              </a:tabLst>
            </a:pPr>
            <a:endParaRPr lang="en-US" altLang="zh-CN" kern="100" dirty="0">
              <a:latin typeface="Times New Roman" panose="02020603050405020304" pitchFamily="18" charset="0"/>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契机</a:t>
            </a:r>
            <a:r>
              <a:rPr lang="zh-CN" altLang="zh-CN" kern="100" dirty="0">
                <a:latin typeface="宋体" panose="02010600030101010101" pitchFamily="2" charset="-122"/>
                <a:cs typeface="Times New Roman" panose="02020603050405020304" pitchFamily="18" charset="0"/>
              </a:rPr>
              <a:t>：</a:t>
            </a:r>
            <a:r>
              <a:rPr lang="en-US"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9</a:t>
            </a:r>
            <a:r>
              <a:rPr lang="en-US"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11</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事件。</a:t>
            </a:r>
            <a:endParaRPr lang="zh-CN" altLang="zh-CN" sz="1050" kern="100" dirty="0">
              <a:latin typeface="宋体" panose="02010600030101010101" pitchFamily="2" charset="-122"/>
              <a:cs typeface="Courier New" panose="02070309020205020404" pitchFamily="49" charset="0"/>
            </a:endParaRPr>
          </a:p>
        </p:txBody>
      </p:sp>
      <p:pic>
        <p:nvPicPr>
          <p:cNvPr id="2050" name="Picture 2" descr="清换22-1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42635" y="3204083"/>
            <a:ext cx="7236804" cy="145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254032"/>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根据材料可知，世界大多数跨国公司均来自欧美和日本等少数发达国家，说明发达国家在经济全球化中占据主导地位，故选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项；材料主要强调的是跨国公司对经济全球化的影响，排除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项；经济全球化</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对发展中国家有利有弊</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项；材料并未具体说明发展中国家对经济全球化和发达国家的态度和立场，排除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2000" y="836261"/>
            <a:ext cx="7456488"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0" name="Picture 2" descr="2025LS10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58336" y="1645308"/>
            <a:ext cx="7003815" cy="4326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35325" y="4752255"/>
            <a:ext cx="5586413" cy="673100"/>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二十二</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p:txBody>
      </p:sp>
      <p:sp>
        <p:nvSpPr>
          <p:cNvPr id="30" name="矩形 29">
            <a:hlinkClick r:id="rId6" action="ppaction://hlinksldjump"/>
          </p:cNvPr>
          <p:cNvSpPr/>
          <p:nvPr/>
        </p:nvSpPr>
        <p:spPr>
          <a:xfrm>
            <a:off x="3243263" y="5472335"/>
            <a:ext cx="6400800" cy="499367"/>
          </a:xfrm>
          <a:prstGeom prst="rect">
            <a:avLst/>
          </a:prstGeom>
          <a:ln>
            <a:noFill/>
          </a:ln>
        </p:spPr>
        <p:txBody>
          <a:bodyPr wrap="square">
            <a:spAutoFit/>
          </a:bodyPr>
          <a:lstStyle/>
          <a:p>
            <a:pPr defTabSz="913130" eaLnBrk="0" hangingPunct="0">
              <a:defRPr/>
            </a:pPr>
            <a:r>
              <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世界多极化与经济全球化</a:t>
            </a:r>
          </a:p>
        </p:txBody>
      </p:sp>
      <p:sp>
        <p:nvSpPr>
          <p:cNvPr id="33" name="矩形 32">
            <a:hlinkClick r:id="rId7" action="ppaction://hlinkfile"/>
          </p:cNvPr>
          <p:cNvSpPr/>
          <p:nvPr/>
        </p:nvSpPr>
        <p:spPr>
          <a:xfrm>
            <a:off x="-9525" y="-216137"/>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r>
              <a:rPr lang="en-US" altLang="zh-CN" b="1" dirty="0">
                <a:solidFill>
                  <a:prstClr val="white"/>
                </a:solidFill>
              </a:rPr>
              <a:t> 0</a:t>
            </a:r>
            <a:endParaRPr lang="zh-CN" altLang="en-US" b="1" dirty="0">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737235"/>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世界多极化趋势发展</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连线</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p:txBody>
      </p:sp>
      <p:pic>
        <p:nvPicPr>
          <p:cNvPr id="3074" name="Picture 2" descr="练-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94563" y="1662571"/>
            <a:ext cx="8532948" cy="3289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415037" y="4992359"/>
            <a:ext cx="8225726" cy="738664"/>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en-US" altLang="zh-CN" b="1" kern="100" dirty="0">
                <a:solidFill>
                  <a:schemeClr val="tx1"/>
                </a:solidFill>
                <a:latin typeface="宋体" panose="02010600030101010101" pitchFamily="2" charset="-122"/>
                <a:cs typeface="Times New Roman" panose="02020603050405020304" pitchFamily="18" charset="0"/>
              </a:rPr>
              <a:t>①</a:t>
            </a:r>
            <a:r>
              <a:rPr lang="en-US" altLang="zh-CN" b="1" kern="100" dirty="0">
                <a:solidFill>
                  <a:schemeClr val="tx1"/>
                </a:solidFill>
                <a:ea typeface="华文楷体" panose="02010600040101010101" pitchFamily="2" charset="-122"/>
                <a:cs typeface="Courier New" panose="02070309020205020404" pitchFamily="49" charset="0"/>
              </a:rPr>
              <a:t>—</a:t>
            </a:r>
            <a:r>
              <a:rPr lang="en-US" altLang="zh-CN" b="1" kern="100" dirty="0">
                <a:ea typeface="华文楷体" panose="02010600040101010101" pitchFamily="2" charset="-122"/>
                <a:cs typeface="Courier New" panose="02070309020205020404" pitchFamily="49" charset="0"/>
              </a:rPr>
              <a:t>e</a:t>
            </a:r>
            <a:r>
              <a:rPr lang="zh-CN" altLang="zh-CN" b="1" kern="100" dirty="0">
                <a:ea typeface="华文楷体" panose="02010600040101010101" pitchFamily="2" charset="-122"/>
                <a:cs typeface="Times New Roman" panose="02020603050405020304" pitchFamily="18" charset="0"/>
              </a:rPr>
              <a:t>　</a:t>
            </a:r>
            <a:r>
              <a:rPr lang="en-US" altLang="zh-CN" b="1" kern="100" dirty="0">
                <a:solidFill>
                  <a:schemeClr val="tx1"/>
                </a:solidFill>
                <a:latin typeface="宋体" panose="02010600030101010101" pitchFamily="2" charset="-122"/>
                <a:cs typeface="Times New Roman" panose="02020603050405020304" pitchFamily="18" charset="0"/>
              </a:rPr>
              <a:t>②</a:t>
            </a:r>
            <a:r>
              <a:rPr lang="en-US" altLang="zh-CN" b="1" kern="100" dirty="0">
                <a:solidFill>
                  <a:schemeClr val="tx1"/>
                </a:solidFill>
                <a:ea typeface="华文楷体" panose="02010600040101010101" pitchFamily="2" charset="-122"/>
                <a:cs typeface="Courier New" panose="02070309020205020404" pitchFamily="49" charset="0"/>
              </a:rPr>
              <a:t>—</a:t>
            </a:r>
            <a:r>
              <a:rPr lang="en-US" altLang="zh-CN" b="1" kern="100" dirty="0">
                <a:ea typeface="华文楷体" panose="02010600040101010101" pitchFamily="2" charset="-122"/>
                <a:cs typeface="Courier New" panose="02070309020205020404" pitchFamily="49" charset="0"/>
              </a:rPr>
              <a:t>a</a:t>
            </a:r>
            <a:r>
              <a:rPr lang="zh-CN" altLang="zh-CN" b="1" kern="100" dirty="0">
                <a:ea typeface="华文楷体" panose="02010600040101010101" pitchFamily="2" charset="-122"/>
                <a:cs typeface="Times New Roman" panose="02020603050405020304" pitchFamily="18" charset="0"/>
              </a:rPr>
              <a:t>　</a:t>
            </a:r>
            <a:r>
              <a:rPr lang="en-US" altLang="zh-CN" b="1" kern="100" dirty="0">
                <a:solidFill>
                  <a:schemeClr val="tx1"/>
                </a:solidFill>
                <a:latin typeface="宋体" panose="02010600030101010101" pitchFamily="2" charset="-122"/>
                <a:cs typeface="Times New Roman" panose="02020603050405020304" pitchFamily="18" charset="0"/>
              </a:rPr>
              <a:t>③</a:t>
            </a:r>
            <a:r>
              <a:rPr lang="en-US" altLang="zh-CN" b="1" kern="100" dirty="0">
                <a:solidFill>
                  <a:schemeClr val="tx1"/>
                </a:solidFill>
                <a:ea typeface="华文楷体" panose="02010600040101010101" pitchFamily="2" charset="-122"/>
                <a:cs typeface="Courier New" panose="02070309020205020404" pitchFamily="49" charset="0"/>
              </a:rPr>
              <a:t>—</a:t>
            </a:r>
            <a:r>
              <a:rPr lang="en-US" altLang="zh-CN" b="1" kern="100" dirty="0">
                <a:ea typeface="华文楷体" panose="02010600040101010101" pitchFamily="2" charset="-122"/>
                <a:cs typeface="Courier New" panose="02070309020205020404" pitchFamily="49" charset="0"/>
              </a:rPr>
              <a:t>b</a:t>
            </a:r>
            <a:r>
              <a:rPr lang="zh-CN" altLang="zh-CN" b="1" kern="100" dirty="0">
                <a:ea typeface="华文楷体" panose="02010600040101010101" pitchFamily="2" charset="-122"/>
                <a:cs typeface="Times New Roman" panose="02020603050405020304" pitchFamily="18" charset="0"/>
              </a:rPr>
              <a:t>　</a:t>
            </a:r>
            <a:r>
              <a:rPr lang="en-US" altLang="zh-CN" b="1" kern="100" dirty="0">
                <a:solidFill>
                  <a:schemeClr val="tx1"/>
                </a:solidFill>
                <a:latin typeface="宋体" panose="02010600030101010101" pitchFamily="2" charset="-122"/>
                <a:cs typeface="Times New Roman" panose="02020603050405020304" pitchFamily="18" charset="0"/>
              </a:rPr>
              <a:t>④</a:t>
            </a:r>
            <a:r>
              <a:rPr lang="en-US" altLang="zh-CN" b="1" kern="100" dirty="0">
                <a:solidFill>
                  <a:schemeClr val="tx1"/>
                </a:solidFill>
                <a:ea typeface="华文楷体" panose="02010600040101010101" pitchFamily="2" charset="-122"/>
                <a:cs typeface="Courier New" panose="02070309020205020404" pitchFamily="49" charset="0"/>
              </a:rPr>
              <a:t>—</a:t>
            </a:r>
            <a:r>
              <a:rPr lang="en-US" altLang="zh-CN" b="1" kern="100" dirty="0">
                <a:ea typeface="华文楷体" panose="02010600040101010101" pitchFamily="2" charset="-122"/>
                <a:cs typeface="Courier New" panose="02070309020205020404" pitchFamily="49" charset="0"/>
              </a:rPr>
              <a:t>c</a:t>
            </a:r>
            <a:r>
              <a:rPr lang="zh-CN" altLang="zh-CN" b="1" kern="100" dirty="0">
                <a:ea typeface="华文楷体" panose="02010600040101010101" pitchFamily="2" charset="-122"/>
                <a:cs typeface="Times New Roman" panose="02020603050405020304" pitchFamily="18" charset="0"/>
              </a:rPr>
              <a:t>　</a:t>
            </a:r>
            <a:r>
              <a:rPr lang="en-US" altLang="zh-CN" b="1" kern="100" dirty="0">
                <a:solidFill>
                  <a:schemeClr val="tx1"/>
                </a:solidFill>
                <a:latin typeface="宋体" panose="02010600030101010101" pitchFamily="2" charset="-122"/>
                <a:cs typeface="Times New Roman" panose="02020603050405020304" pitchFamily="18" charset="0"/>
              </a:rPr>
              <a:t>⑤</a:t>
            </a:r>
            <a:r>
              <a:rPr lang="en-US" altLang="zh-CN" b="1" kern="100" dirty="0">
                <a:solidFill>
                  <a:schemeClr val="tx1"/>
                </a:solidFill>
                <a:ea typeface="华文楷体" panose="02010600040101010101" pitchFamily="2" charset="-122"/>
                <a:cs typeface="Courier New" panose="02070309020205020404" pitchFamily="49" charset="0"/>
              </a:rPr>
              <a:t>—</a:t>
            </a:r>
            <a:r>
              <a:rPr lang="en-US" altLang="zh-CN" b="1" kern="100" dirty="0">
                <a:ea typeface="华文楷体" panose="02010600040101010101" pitchFamily="2" charset="-122"/>
                <a:cs typeface="Courier New" panose="02070309020205020404" pitchFamily="49" charset="0"/>
              </a:rPr>
              <a:t>d</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303177"/>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二</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经济全球化进程加快</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历史进程</a:t>
            </a:r>
            <a:endParaRPr lang="zh-CN" altLang="zh-CN" sz="1050" kern="100" dirty="0">
              <a:latin typeface="宋体" panose="02010600030101010101" pitchFamily="2" charset="-122"/>
              <a:cs typeface="Courier New" panose="02070309020205020404" pitchFamily="49" charset="0"/>
            </a:endParaRPr>
          </a:p>
        </p:txBody>
      </p:sp>
      <p:pic>
        <p:nvPicPr>
          <p:cNvPr id="4098" name="Picture 2" descr="XJ练-9A"/>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26668" y="2123963"/>
            <a:ext cx="9468738" cy="3926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p:nvPicPr>
        <p:blipFill>
          <a:blip r:embed="rId3"/>
          <a:stretch>
            <a:fillRect/>
          </a:stretch>
        </p:blipFill>
        <p:spPr>
          <a:xfrm>
            <a:off x="6193086" y="2808039"/>
            <a:ext cx="1260140" cy="342900"/>
          </a:xfrm>
          <a:prstGeom prst="rect">
            <a:avLst/>
          </a:prstGeom>
        </p:spPr>
      </p:pic>
      <p:pic>
        <p:nvPicPr>
          <p:cNvPr id="5" name="图片 4"/>
          <p:cNvPicPr>
            <a:picLocks noChangeAspect="1"/>
          </p:cNvPicPr>
          <p:nvPr/>
        </p:nvPicPr>
        <p:blipFill>
          <a:blip r:embed="rId3"/>
          <a:stretch>
            <a:fillRect/>
          </a:stretch>
        </p:blipFill>
        <p:spPr>
          <a:xfrm>
            <a:off x="3672805" y="3456111"/>
            <a:ext cx="2340260" cy="342900"/>
          </a:xfrm>
          <a:prstGeom prst="rect">
            <a:avLst/>
          </a:prstGeom>
        </p:spPr>
      </p:pic>
      <p:pic>
        <p:nvPicPr>
          <p:cNvPr id="6" name="图片 5"/>
          <p:cNvPicPr>
            <a:picLocks noChangeAspect="1"/>
          </p:cNvPicPr>
          <p:nvPr/>
        </p:nvPicPr>
        <p:blipFill>
          <a:blip r:embed="rId3"/>
          <a:stretch>
            <a:fillRect/>
          </a:stretch>
        </p:blipFill>
        <p:spPr>
          <a:xfrm>
            <a:off x="4026514" y="4086488"/>
            <a:ext cx="1158459" cy="342900"/>
          </a:xfrm>
          <a:prstGeom prst="rect">
            <a:avLst/>
          </a:prstGeom>
        </p:spPr>
      </p:pic>
      <p:pic>
        <p:nvPicPr>
          <p:cNvPr id="7" name="图片 6"/>
          <p:cNvPicPr>
            <a:picLocks noChangeAspect="1"/>
          </p:cNvPicPr>
          <p:nvPr/>
        </p:nvPicPr>
        <p:blipFill>
          <a:blip r:embed="rId3"/>
          <a:stretch>
            <a:fillRect/>
          </a:stretch>
        </p:blipFill>
        <p:spPr>
          <a:xfrm>
            <a:off x="3672805" y="4738144"/>
            <a:ext cx="1224136" cy="342900"/>
          </a:xfrm>
          <a:prstGeom prst="rect">
            <a:avLst/>
          </a:prstGeom>
        </p:spPr>
      </p:pic>
      <p:sp>
        <p:nvSpPr>
          <p:cNvPr id="8" name="文本框 7"/>
          <p:cNvSpPr txBox="1"/>
          <p:nvPr/>
        </p:nvSpPr>
        <p:spPr>
          <a:xfrm>
            <a:off x="6201553" y="2774171"/>
            <a:ext cx="1313180" cy="430887"/>
          </a:xfrm>
          <a:prstGeom prst="rect">
            <a:avLst/>
          </a:prstGeom>
          <a:noFill/>
        </p:spPr>
        <p:txBody>
          <a:bodyPr wrap="none" rtlCol="0">
            <a:spAutoFit/>
          </a:bodyPr>
          <a:lstStyle/>
          <a:p>
            <a:r>
              <a:rPr lang="zh-CN" altLang="en-US" sz="2200" b="1" dirty="0">
                <a:ea typeface="华文楷体" panose="02010600040101010101" pitchFamily="2" charset="-122"/>
                <a:cs typeface="Times New Roman" panose="02020603050405020304" pitchFamily="18" charset="0"/>
              </a:rPr>
              <a:t>国家贸易</a:t>
            </a:r>
            <a:endParaRPr lang="zh-CN" altLang="en-US" sz="2200" dirty="0"/>
          </a:p>
        </p:txBody>
      </p:sp>
      <p:sp>
        <p:nvSpPr>
          <p:cNvPr id="9" name="文本框 8"/>
          <p:cNvSpPr txBox="1"/>
          <p:nvPr/>
        </p:nvSpPr>
        <p:spPr>
          <a:xfrm>
            <a:off x="3622088" y="3396842"/>
            <a:ext cx="2441694" cy="430887"/>
          </a:xfrm>
          <a:prstGeom prst="rect">
            <a:avLst/>
          </a:prstGeom>
          <a:noFill/>
        </p:spPr>
        <p:txBody>
          <a:bodyPr wrap="none" rtlCol="0">
            <a:spAutoFit/>
          </a:bodyPr>
          <a:lstStyle/>
          <a:p>
            <a:r>
              <a:rPr lang="zh-CN" altLang="en-US" sz="2200" b="1" dirty="0">
                <a:ea typeface="华文楷体" panose="02010600040101010101" pitchFamily="2" charset="-122"/>
                <a:cs typeface="Times New Roman" panose="02020603050405020304" pitchFamily="18" charset="0"/>
              </a:rPr>
              <a:t>国际货币基金组织</a:t>
            </a:r>
            <a:endParaRPr lang="zh-CN" altLang="en-US" sz="2200" dirty="0"/>
          </a:p>
        </p:txBody>
      </p:sp>
      <p:sp>
        <p:nvSpPr>
          <p:cNvPr id="10" name="文本框 9"/>
          <p:cNvSpPr txBox="1"/>
          <p:nvPr/>
        </p:nvSpPr>
        <p:spPr>
          <a:xfrm>
            <a:off x="3939404" y="4061087"/>
            <a:ext cx="1313180" cy="430887"/>
          </a:xfrm>
          <a:prstGeom prst="rect">
            <a:avLst/>
          </a:prstGeom>
          <a:noFill/>
        </p:spPr>
        <p:txBody>
          <a:bodyPr wrap="none" rtlCol="0">
            <a:spAutoFit/>
          </a:bodyPr>
          <a:lstStyle/>
          <a:p>
            <a:r>
              <a:rPr lang="zh-CN" altLang="en-US" sz="2200" b="1" dirty="0">
                <a:ea typeface="华文楷体" panose="02010600040101010101" pitchFamily="2" charset="-122"/>
                <a:cs typeface="Times New Roman" panose="02020603050405020304" pitchFamily="18" charset="0"/>
              </a:rPr>
              <a:t>信息技术</a:t>
            </a:r>
            <a:endParaRPr lang="zh-CN" altLang="en-US" sz="2200" dirty="0"/>
          </a:p>
        </p:txBody>
      </p:sp>
      <p:sp>
        <p:nvSpPr>
          <p:cNvPr id="11" name="文本框 10"/>
          <p:cNvSpPr txBox="1"/>
          <p:nvPr/>
        </p:nvSpPr>
        <p:spPr>
          <a:xfrm>
            <a:off x="3638120" y="4697078"/>
            <a:ext cx="1313180" cy="430887"/>
          </a:xfrm>
          <a:prstGeom prst="rect">
            <a:avLst/>
          </a:prstGeom>
          <a:noFill/>
        </p:spPr>
        <p:txBody>
          <a:bodyPr wrap="none" rtlCol="0">
            <a:spAutoFit/>
          </a:bodyPr>
          <a:lstStyle/>
          <a:p>
            <a:r>
              <a:rPr lang="zh-CN" altLang="en-US" sz="2200" b="1" dirty="0">
                <a:ea typeface="华文楷体" panose="02010600040101010101" pitchFamily="2" charset="-122"/>
                <a:cs typeface="Times New Roman" panose="02020603050405020304" pitchFamily="18" charset="0"/>
              </a:rPr>
              <a:t>跨国公司</a:t>
            </a:r>
            <a:endParaRPr lang="zh-CN" altLang="en-US" sz="2200" dirty="0"/>
          </a:p>
        </p:txBody>
      </p:sp>
      <p:pic>
        <p:nvPicPr>
          <p:cNvPr id="4" name="图片 3"/>
          <p:cNvPicPr>
            <a:picLocks noChangeAspect="1"/>
          </p:cNvPicPr>
          <p:nvPr/>
        </p:nvPicPr>
        <p:blipFill>
          <a:blip r:embed="rId4"/>
          <a:stretch>
            <a:fillRect/>
          </a:stretch>
        </p:blipFill>
        <p:spPr>
          <a:xfrm>
            <a:off x="5131109" y="5408794"/>
            <a:ext cx="1169987" cy="295275"/>
          </a:xfrm>
          <a:prstGeom prst="rect">
            <a:avLst/>
          </a:prstGeom>
        </p:spPr>
      </p:pic>
      <p:sp>
        <p:nvSpPr>
          <p:cNvPr id="12" name="文本框 11"/>
          <p:cNvSpPr txBox="1"/>
          <p:nvPr/>
        </p:nvSpPr>
        <p:spPr>
          <a:xfrm>
            <a:off x="5059512" y="5349454"/>
            <a:ext cx="1313180" cy="430887"/>
          </a:xfrm>
          <a:prstGeom prst="rect">
            <a:avLst/>
          </a:prstGeom>
          <a:noFill/>
        </p:spPr>
        <p:txBody>
          <a:bodyPr wrap="none" rtlCol="0">
            <a:spAutoFit/>
          </a:bodyPr>
          <a:lstStyle/>
          <a:p>
            <a:r>
              <a:rPr lang="zh-CN" altLang="en-US" sz="2200" b="1" dirty="0">
                <a:ea typeface="华文楷体" panose="02010600040101010101" pitchFamily="2" charset="-122"/>
                <a:cs typeface="Times New Roman" panose="02020603050405020304" pitchFamily="18" charset="0"/>
              </a:rPr>
              <a:t>人工智能</a:t>
            </a:r>
            <a:endParaRPr lang="zh-CN" altLang="en-US" sz="22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222998"/>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问题及应对</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问题</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世界经济发展面临的风险和不确定性增加。</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应对措施</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面对经济全球化带来的机遇和挑战，要坚持经济全球化的正确方向，以诚相待</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普惠共享，充分利用一切机遇，合作应对一切挑战，引导好经济全球化走向。</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区域经济集团化</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判断正误</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欧洲联盟是层级最高</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地域最广</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最具影响力的经济合作机制。</a:t>
            </a:r>
            <a:endParaRPr lang="en-US" altLang="zh-CN" kern="100" dirty="0">
              <a:latin typeface="Times New Roman" panose="02020603050405020304" pitchFamily="18" charset="0"/>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t>
            </a:r>
            <a:r>
              <a:rPr lang="zh-CN" altLang="zh-CN" kern="100" dirty="0">
                <a:solidFill>
                  <a:srgbClr val="FF0000"/>
                </a:solidFill>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东南亚国家联盟是东南亚地区以经济合作为基础的政治</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经济</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安全一体化合作组织。</a:t>
            </a:r>
            <a:r>
              <a:rPr lang="en-US" altLang="zh-CN" kern="100" dirty="0">
                <a:latin typeface="Times New Roman" panose="02020603050405020304" pitchFamily="18" charset="0"/>
                <a:cs typeface="Courier New" panose="02070309020205020404" pitchFamily="49" charset="0"/>
              </a:rPr>
              <a:t>(</a:t>
            </a:r>
            <a:r>
              <a:rPr lang="zh-CN" altLang="zh-CN" kern="100" dirty="0">
                <a:solidFill>
                  <a:srgbClr val="FF0000"/>
                </a:solidFill>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北美自由贸易区是由发达国家和发展中国家组成的区域性经济集团。</a:t>
            </a:r>
            <a:r>
              <a:rPr lang="zh-CN" altLang="zh-CN" kern="100" dirty="0">
                <a:latin typeface="宋体" panose="02010600030101010101" pitchFamily="2" charset="-122"/>
                <a:ea typeface="Times New Roman" panose="02020603050405020304" pitchFamily="18" charset="0"/>
                <a:cs typeface="Courier New" panose="02070309020205020404" pitchFamily="49" charset="0"/>
              </a:rPr>
              <a:t> </a:t>
            </a:r>
            <a:r>
              <a:rPr lang="en-US" altLang="zh-CN" kern="100" dirty="0">
                <a:latin typeface="Times New Roman" panose="02020603050405020304" pitchFamily="18" charset="0"/>
                <a:ea typeface="Times New Roman" panose="02020603050405020304" pitchFamily="18" charset="0"/>
                <a:cs typeface="Times New Roman" panose="02020603050405020304" pitchFamily="18" charset="0"/>
              </a:rPr>
              <a:t>(</a:t>
            </a:r>
            <a:r>
              <a:rPr lang="zh-CN" altLang="zh-CN" kern="100" dirty="0">
                <a:solidFill>
                  <a:srgbClr val="FF0000"/>
                </a:solidFill>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(4)</a:t>
            </a:r>
            <a:r>
              <a:rPr lang="zh-CN" altLang="zh-CN" kern="100" dirty="0">
                <a:latin typeface="Times New Roman" panose="02020603050405020304" pitchFamily="18" charset="0"/>
                <a:cs typeface="Times New Roman" panose="02020603050405020304" pitchFamily="18" charset="0"/>
              </a:rPr>
              <a:t>亚太经合组织是经济一体化程度最高的区域组织。</a:t>
            </a:r>
            <a:r>
              <a:rPr lang="en-US" altLang="zh-CN" kern="100" dirty="0">
                <a:latin typeface="Times New Roman" panose="02020603050405020304" pitchFamily="18" charset="0"/>
                <a:cs typeface="Courier New" panose="02070309020205020404" pitchFamily="49" charset="0"/>
              </a:rPr>
              <a:t>(</a:t>
            </a:r>
            <a:r>
              <a:rPr lang="zh-CN" altLang="zh-CN" kern="100" dirty="0">
                <a:solidFill>
                  <a:srgbClr val="FF0000"/>
                </a:solidFill>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10261537" y="2231975"/>
            <a:ext cx="545342" cy="523220"/>
          </a:xfrm>
          <a:prstGeom prst="rect">
            <a:avLst/>
          </a:prstGeom>
          <a:noFill/>
        </p:spPr>
        <p:txBody>
          <a:bodyPr wrap="none" rtlCol="0">
            <a:spAutoFit/>
          </a:bodyPr>
          <a:lstStyle/>
          <a:p>
            <a:r>
              <a:rPr lang="en-US" altLang="zh-CN" b="1" dirty="0">
                <a:latin typeface="宋体" panose="02010600030101010101" pitchFamily="2" charset="-122"/>
                <a:cs typeface="Times New Roman" panose="02020603050405020304" pitchFamily="18" charset="0"/>
              </a:rPr>
              <a:t>×</a:t>
            </a:r>
            <a:endParaRPr lang="zh-CN" altLang="en-US" dirty="0"/>
          </a:p>
        </p:txBody>
      </p:sp>
      <p:sp>
        <p:nvSpPr>
          <p:cNvPr id="5" name="文本框 4"/>
          <p:cNvSpPr txBox="1"/>
          <p:nvPr/>
        </p:nvSpPr>
        <p:spPr>
          <a:xfrm>
            <a:off x="4284873" y="3492115"/>
            <a:ext cx="545342" cy="523220"/>
          </a:xfrm>
          <a:prstGeom prst="rect">
            <a:avLst/>
          </a:prstGeom>
          <a:noFill/>
        </p:spPr>
        <p:txBody>
          <a:bodyPr wrap="none" rtlCol="0">
            <a:spAutoFit/>
          </a:bodyPr>
          <a:lstStyle/>
          <a:p>
            <a:r>
              <a:rPr lang="en-US" altLang="zh-CN" b="1" dirty="0">
                <a:latin typeface="宋体" panose="02010600030101010101" pitchFamily="2" charset="-122"/>
                <a:cs typeface="Times New Roman" panose="02020603050405020304" pitchFamily="18" charset="0"/>
              </a:rPr>
              <a:t>√</a:t>
            </a:r>
            <a:endParaRPr lang="zh-CN" altLang="en-US" dirty="0"/>
          </a:p>
        </p:txBody>
      </p:sp>
      <p:sp>
        <p:nvSpPr>
          <p:cNvPr id="6" name="文本框 5"/>
          <p:cNvSpPr txBox="1"/>
          <p:nvPr/>
        </p:nvSpPr>
        <p:spPr>
          <a:xfrm>
            <a:off x="1584573" y="4752255"/>
            <a:ext cx="545342" cy="523220"/>
          </a:xfrm>
          <a:prstGeom prst="rect">
            <a:avLst/>
          </a:prstGeom>
          <a:noFill/>
        </p:spPr>
        <p:txBody>
          <a:bodyPr wrap="none" rtlCol="0">
            <a:spAutoFit/>
          </a:bodyPr>
          <a:lstStyle/>
          <a:p>
            <a:r>
              <a:rPr lang="en-US" altLang="zh-CN" b="1" dirty="0">
                <a:latin typeface="宋体" panose="02010600030101010101" pitchFamily="2" charset="-122"/>
                <a:cs typeface="Times New Roman" panose="02020603050405020304" pitchFamily="18" charset="0"/>
              </a:rPr>
              <a:t>√</a:t>
            </a:r>
            <a:endParaRPr lang="zh-CN" altLang="en-US" dirty="0"/>
          </a:p>
        </p:txBody>
      </p:sp>
      <p:sp>
        <p:nvSpPr>
          <p:cNvPr id="7" name="文本框 6"/>
          <p:cNvSpPr txBox="1"/>
          <p:nvPr/>
        </p:nvSpPr>
        <p:spPr>
          <a:xfrm>
            <a:off x="9001397" y="5436331"/>
            <a:ext cx="545342" cy="523220"/>
          </a:xfrm>
          <a:prstGeom prst="rect">
            <a:avLst/>
          </a:prstGeom>
          <a:noFill/>
        </p:spPr>
        <p:txBody>
          <a:bodyPr wrap="none" rtlCol="0">
            <a:spAutoFit/>
          </a:bodyPr>
          <a:lstStyle/>
          <a:p>
            <a:r>
              <a:rPr lang="en-US" altLang="zh-CN" b="1" dirty="0">
                <a:latin typeface="宋体" panose="02010600030101010101" pitchFamily="2" charset="-122"/>
                <a:cs typeface="Times New Roman" panose="02020603050405020304" pitchFamily="18" charset="0"/>
              </a:rPr>
              <a:t>×</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社会信息化和文化多样性</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社会信息化</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含义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指发展以</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a:t>
            </a:r>
            <a:r>
              <a:rPr lang="zh-CN" altLang="zh-CN" kern="100" dirty="0">
                <a:latin typeface="Times New Roman" panose="02020603050405020304" pitchFamily="18" charset="0"/>
                <a:cs typeface="Times New Roman" panose="02020603050405020304" pitchFamily="18" charset="0"/>
              </a:rPr>
              <a:t>为主的智能化工具为代表的新生产力，建立有组织的</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a:t>
            </a:r>
            <a:r>
              <a:rPr lang="zh-CN" altLang="zh-CN" kern="100" dirty="0">
                <a:latin typeface="Times New Roman" panose="02020603050405020304" pitchFamily="18" charset="0"/>
                <a:cs typeface="Times New Roman" panose="02020603050405020304" pitchFamily="18" charset="0"/>
              </a:rPr>
              <a:t>，促进信息交流和知识共享，提高经济增长质量，推动经济社会向高效</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优质发展转型的历史进程。</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影响</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成为不可逆转的时代潮流，正在使人类社会发生极其深刻的变化，但如何保卫自己的</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a:t>
            </a:r>
            <a:r>
              <a:rPr lang="zh-CN" altLang="zh-CN" kern="100" dirty="0">
                <a:latin typeface="Times New Roman" panose="02020603050405020304" pitchFamily="18" charset="0"/>
                <a:cs typeface="Times New Roman" panose="02020603050405020304" pitchFamily="18" charset="0"/>
              </a:rPr>
              <a:t>，也成为各国必须解决的现实问题。</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3528789" y="2159967"/>
            <a:ext cx="1261884"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计算机</a:t>
            </a:r>
            <a:endParaRPr lang="zh-CN" altLang="en-US" dirty="0"/>
          </a:p>
        </p:txBody>
      </p:sp>
      <p:sp>
        <p:nvSpPr>
          <p:cNvPr id="4" name="文本框 3"/>
          <p:cNvSpPr txBox="1"/>
          <p:nvPr/>
        </p:nvSpPr>
        <p:spPr>
          <a:xfrm>
            <a:off x="2736701" y="2808039"/>
            <a:ext cx="2339102"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信息网络体系</a:t>
            </a:r>
            <a:endParaRPr lang="zh-CN" altLang="en-US" dirty="0"/>
          </a:p>
        </p:txBody>
      </p:sp>
      <p:sp>
        <p:nvSpPr>
          <p:cNvPr id="5" name="文本框 4"/>
          <p:cNvSpPr txBox="1"/>
          <p:nvPr/>
        </p:nvSpPr>
        <p:spPr>
          <a:xfrm>
            <a:off x="4950558" y="4716251"/>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信息安全</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19050">
          <a:solidFill>
            <a:srgbClr val="FF0000"/>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TotalTime>
  <Words>2869</Words>
  <Application>Microsoft Office PowerPoint</Application>
  <PresentationFormat>自定义</PresentationFormat>
  <Paragraphs>191</Paragraphs>
  <Slides>43</Slides>
  <Notes>14</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43</vt:i4>
      </vt:variant>
    </vt:vector>
  </HeadingPairs>
  <TitlesOfParts>
    <vt:vector size="57" baseType="lpstr">
      <vt:lpstr>HelveticaNeueLT Pro 67 MdCn</vt:lpstr>
      <vt:lpstr>等线</vt:lpstr>
      <vt:lpstr>等线 Light</vt:lpstr>
      <vt:lpstr>黑体</vt:lpstr>
      <vt:lpstr>华文楷体</vt:lpstr>
      <vt:lpstr>华文细黑</vt:lpstr>
      <vt:lpstr>宋体</vt:lpstr>
      <vt:lpstr>微软雅黑</vt:lpstr>
      <vt:lpstr>Arial</vt:lpstr>
      <vt:lpstr>Calibri</vt:lpstr>
      <vt:lpstr>Calibri Light</vt:lpstr>
      <vt:lpstr>Times New Roman</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星炽 朱</cp:lastModifiedBy>
  <cp:revision>1367</cp:revision>
  <dcterms:created xsi:type="dcterms:W3CDTF">2016-06-29T09:22:00Z</dcterms:created>
  <dcterms:modified xsi:type="dcterms:W3CDTF">2026-03-09T11:01:09Z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2052-12.1.0.23542</vt:lpwstr>
  </property>
</Properties>
</file>