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5"/>
  </p:notesMasterIdLst>
  <p:handoutMasterIdLst>
    <p:handoutMasterId r:id="rId36"/>
  </p:handoutMasterIdLst>
  <p:sldIdLst>
    <p:sldId id="2476" r:id="rId3"/>
    <p:sldId id="3810" r:id="rId4"/>
    <p:sldId id="3781" r:id="rId5"/>
    <p:sldId id="3785" r:id="rId6"/>
    <p:sldId id="3842" r:id="rId7"/>
    <p:sldId id="3843" r:id="rId8"/>
    <p:sldId id="3844" r:id="rId9"/>
    <p:sldId id="3845" r:id="rId10"/>
    <p:sldId id="3846" r:id="rId11"/>
    <p:sldId id="3847" r:id="rId12"/>
    <p:sldId id="3791" r:id="rId13"/>
    <p:sldId id="3848" r:id="rId14"/>
    <p:sldId id="3849" r:id="rId15"/>
    <p:sldId id="3850" r:id="rId16"/>
    <p:sldId id="3851" r:id="rId17"/>
    <p:sldId id="3852" r:id="rId18"/>
    <p:sldId id="3853" r:id="rId19"/>
    <p:sldId id="3811" r:id="rId20"/>
    <p:sldId id="3815" r:id="rId21"/>
    <p:sldId id="3854" r:id="rId22"/>
    <p:sldId id="3819" r:id="rId23"/>
    <p:sldId id="3832" r:id="rId24"/>
    <p:sldId id="3833" r:id="rId25"/>
    <p:sldId id="3834" r:id="rId26"/>
    <p:sldId id="3839" r:id="rId27"/>
    <p:sldId id="3840" r:id="rId28"/>
    <p:sldId id="3841" r:id="rId29"/>
    <p:sldId id="3855" r:id="rId30"/>
    <p:sldId id="3856" r:id="rId31"/>
    <p:sldId id="3857" r:id="rId32"/>
    <p:sldId id="3858" r:id="rId33"/>
    <p:sldId id="2276" r:id="rId34"/>
  </p:sldIdLst>
  <p:sldSz cx="11522075" cy="6480175"/>
  <p:notesSz cx="6858000" cy="9144000"/>
  <p:custDataLst>
    <p:tags r:id="rId3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CC0000"/>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2026/3/4</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88A0345-70FC-4789-A341-470D371549C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31</a:t>
            </a:fld>
            <a:endParaRPr lang="en-US" altLang="zh-CN" sz="120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5.xml"/><Relationship Id="rId1" Type="http://schemas.openxmlformats.org/officeDocument/2006/relationships/slideMaster" Target="../slideMasters/slideMaster1.xml"/><Relationship Id="rId4" Type="http://schemas.openxmlformats.org/officeDocument/2006/relationships/slide" Target="../slides/sl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板块三  工业革命时期的世界</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板块三  工业革命时期的世界</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6136;&#37327;&#35780;&#20272;/06%20&#21333;&#20803;&#36136;&#37327;&#35780;&#20272;(&#20116;).docx" TargetMode="External"/><Relationship Id="rId5" Type="http://schemas.openxmlformats.org/officeDocument/2006/relationships/hyperlink" Target="../3.&#37197;&#22871;&#32451;&#20064;&#39064;/&#21333;&#20803;&#27979;&#35797;&#21367;/06%20&#21333;&#20803;&#27979;&#35797;&#21367;(&#20116;).docx" TargetMode="Externa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板块三  工业革命时期的世界</a:t>
            </a:r>
          </a:p>
        </p:txBody>
      </p:sp>
      <p:sp>
        <p:nvSpPr>
          <p:cNvPr id="17" name="文本框 28"/>
          <p:cNvSpPr txBox="1"/>
          <p:nvPr>
            <p:custDataLst>
              <p:tags r:id="rId9"/>
            </p:custDataLst>
          </p:nvPr>
        </p:nvSpPr>
        <p:spPr>
          <a:xfrm>
            <a:off x="1945037" y="4715767"/>
            <a:ext cx="7714369" cy="825419"/>
          </a:xfrm>
          <a:prstGeom prst="rect">
            <a:avLst/>
          </a:prstGeom>
          <a:noFill/>
        </p:spPr>
        <p:txBody>
          <a:bodyPr wrap="square" rtlCol="0" anchor="ctr" anchorCtr="1">
            <a:spAutoFit/>
          </a:bodyPr>
          <a:lstStyle/>
          <a:p>
            <a:pPr algn="ctr">
              <a:lnSpc>
                <a:spcPct val="150000"/>
              </a:lnSpc>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46744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含义</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时间革新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是指全球统一时间标准的出现和各地时间文化的趋同。条件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世界各地联系的加强；交通运输业的快速发展；西方国家的殖民扩张；资本主义世界市场的形成；近代科学技术的发展；钟表的大规模工业化生产。</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影响</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推动了资本主义世界市场的形成和发展；促进了工业革命的开展和深入；促使人类生活节奏加快；促进了科学技术的发展。</a:t>
            </a:r>
            <a:endParaRPr lang="zh-CN"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49350"/>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活动二    革命与抗争推动了历史的进程</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718556"/>
            <a:ext cx="10692000" cy="66870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近代美</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国</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民主化道路</a:t>
            </a:r>
            <a:endParaRPr lang="zh-CN" altLang="zh-CN" sz="1050" kern="100" dirty="0">
              <a:latin typeface="宋体" panose="02010600030101010101" pitchFamily="2" charset="-122"/>
              <a:cs typeface="Courier New" panose="02070309020205020404" pitchFamily="49"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1309943431"/>
              </p:ext>
            </p:extLst>
          </p:nvPr>
        </p:nvGraphicFramePr>
        <p:xfrm>
          <a:off x="365125" y="2443099"/>
          <a:ext cx="10760075" cy="3679444"/>
        </p:xfrm>
        <a:graphic>
          <a:graphicData uri="http://schemas.openxmlformats.org/drawingml/2006/table">
            <a:tbl>
              <a:tblPr/>
              <a:tblGrid>
                <a:gridCol w="10760075">
                  <a:extLst>
                    <a:ext uri="{9D8B030D-6E8A-4147-A177-3AD203B41FA5}">
                      <a16:colId xmlns:a16="http://schemas.microsoft.com/office/drawing/2014/main" val="20000"/>
                    </a:ext>
                  </a:extLst>
                </a:gridCol>
              </a:tblGrid>
              <a:tr h="228424">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美国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820087">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1775</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年，来克星顿的枪声，标志着美国独立战争爆发</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1776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年，《独立宣言》发表，宣告</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北美殖民地</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独立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1783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年，英国承认美国独立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1787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美国</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制定宪法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1789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年，华盛顿就任美国第一任总统</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101319524"/>
              </p:ext>
            </p:extLst>
          </p:nvPr>
        </p:nvGraphicFramePr>
        <p:xfrm>
          <a:off x="415038" y="755811"/>
          <a:ext cx="10692000" cy="3660458"/>
        </p:xfrm>
        <a:graphic>
          <a:graphicData uri="http://schemas.openxmlformats.org/drawingml/2006/table">
            <a:tbl>
              <a:tblPr/>
              <a:tblGrid>
                <a:gridCol w="10692000">
                  <a:extLst>
                    <a:ext uri="{9D8B030D-6E8A-4147-A177-3AD203B41FA5}">
                      <a16:colId xmlns:a16="http://schemas.microsoft.com/office/drawing/2014/main" val="20000"/>
                    </a:ext>
                  </a:extLst>
                </a:gridCol>
              </a:tblGrid>
              <a:tr h="205581">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德国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468159">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1864</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年，普鲁士联合奥地利向丹麦发动战争，即第一次王朝战争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1866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年，普鲁士对奥地利开战，即第二次王朝战争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1870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年，普法战争爆发，即第三次王朝战争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1871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年，普鲁士国王威廉一世在法国凡尔赛宫加冕称帝，宣告德意志帝国成立，颁布《德意志帝国宪法》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矩形 5"/>
          <p:cNvSpPr/>
          <p:nvPr/>
        </p:nvSpPr>
        <p:spPr>
          <a:xfrm>
            <a:off x="5536282" y="4500227"/>
            <a:ext cx="5570756" cy="668709"/>
          </a:xfrm>
          <a:prstGeom prst="rect">
            <a:avLst/>
          </a:prstGeom>
        </p:spPr>
        <p:txBody>
          <a:bodyPr wrap="none">
            <a:spAutoFit/>
          </a:bodyPr>
          <a:lstStyle/>
          <a:p>
            <a:pPr algn="just" hangingPunct="0">
              <a:lnSpc>
                <a:spcPct val="150000"/>
              </a:lnSpc>
              <a:spcAft>
                <a:spcPts val="0"/>
              </a:spcAft>
              <a:tabLst>
                <a:tab pos="4770755" algn="l"/>
              </a:tabLst>
            </a:pPr>
            <a:r>
              <a:rPr lang="en-US" altLang="zh-CN" b="1" kern="100" dirty="0">
                <a:solidFill>
                  <a:schemeClr val="tx1"/>
                </a:solidFill>
                <a:ea typeface="华文仿宋" panose="02010600040101010101" pitchFamily="2" charset="-122"/>
                <a:cs typeface="Courier New" panose="02070309020205020404" pitchFamily="49" charset="0"/>
              </a:rPr>
              <a:t>——</a:t>
            </a:r>
            <a:r>
              <a:rPr lang="zh-CN" altLang="zh-CN" b="1" kern="100" dirty="0">
                <a:solidFill>
                  <a:schemeClr val="tx1"/>
                </a:solidFill>
                <a:ea typeface="华文仿宋" panose="02010600040101010101" pitchFamily="2" charset="-122"/>
                <a:cs typeface="Times New Roman" panose="02020603050405020304" pitchFamily="18" charset="0"/>
              </a:rPr>
              <a:t>摘编自乔明顺《世界近代史》</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世纪初的亚洲出现了民族忧患意识和民主改革意识的觉醒，无产阶级登上政治舞台。在印度，提拉克建立国大党，提出民族独立的纲领，以建立美国或法国式的民主共和国为政治目标，要求经济独立，以抵制英货</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斗争为手段，以启迪民族意识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建设精神文明为主要内容进行民族教育；在伊朗表现为立宪革命，成为亚洲觉醒时期东方民族民主革命潮流的先声；在中国，辛亥革命是亚洲觉醒运动的顶点，它结束了清朝专制统治，建立了亚洲第一个民主共和国。</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摘编自吴于廑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齐世荣主编《世界史</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现代史编》</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根据材料一并结合所学知识，分别说明美国和德国是如何走上政治近代化道路的，并比较两国道路的不同。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根据材料二并结合所学知识，指出</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世纪初亚洲的觉醒时期亚洲国家的主要诉求，并分析亚非拉民族独立运动的意义。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第一小问，根据材料一中美国和德国</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民主化道路进行概括；第二小问，根据材料一并结合所学知识，从两国战争的性质及建立的政体方面比较分析。</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第一小问，根据材料二所述印度的民族解放运动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伊朗立宪革命和中国辛亥革命的概况及意义概括可知，争取民族独立</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摆脱殖民者的控制和干涉</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发展民族经济，实现经济独立和国家富强。第二小问，根据材料二并结合所学知识，从对本国的影响及对世界历史的推动两个角度分析。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途径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美国通过独立战争赢得民族独立，颁布</a:t>
            </a:r>
            <a:r>
              <a:rPr lang="en-US" altLang="zh-CN" kern="100" dirty="0">
                <a:latin typeface="Times New Roman" panose="02020603050405020304" pitchFamily="18" charset="0"/>
                <a:cs typeface="Courier New" panose="02070309020205020404" pitchFamily="49" charset="0"/>
              </a:rPr>
              <a:t>1787</a:t>
            </a:r>
            <a:r>
              <a:rPr lang="zh-CN" altLang="zh-CN" kern="100" dirty="0">
                <a:latin typeface="Times New Roman" panose="02020603050405020304" pitchFamily="18" charset="0"/>
                <a:cs typeface="Times New Roman" panose="02020603050405020304" pitchFamily="18" charset="0"/>
              </a:rPr>
              <a:t>年宪法，确立民主</a:t>
            </a:r>
            <a:r>
              <a:rPr lang="zh-CN" altLang="en-US" kern="100" dirty="0">
                <a:latin typeface="Times New Roman" panose="02020603050405020304" pitchFamily="18" charset="0"/>
                <a:cs typeface="Times New Roman" panose="02020603050405020304" pitchFamily="18" charset="0"/>
              </a:rPr>
              <a:t>共和</a:t>
            </a:r>
            <a:r>
              <a:rPr lang="zh-CN" altLang="zh-CN" kern="100" dirty="0">
                <a:latin typeface="Times New Roman" panose="02020603050405020304" pitchFamily="18" charset="0"/>
                <a:cs typeface="Times New Roman" panose="02020603050405020304" pitchFamily="18" charset="0"/>
              </a:rPr>
              <a:t>政体。德国通过王朝战争完成国家统一，颁布《德意志帝国宪法》，确立</a:t>
            </a:r>
            <a:r>
              <a:rPr lang="zh-CN" altLang="en-US" kern="100" dirty="0">
                <a:latin typeface="Times New Roman" panose="02020603050405020304" pitchFamily="18" charset="0"/>
                <a:cs typeface="Times New Roman" panose="02020603050405020304" pitchFamily="18" charset="0"/>
              </a:rPr>
              <a:t>君主立宪</a:t>
            </a:r>
            <a:r>
              <a:rPr lang="zh-CN" altLang="zh-CN" kern="100" dirty="0">
                <a:latin typeface="Times New Roman" panose="02020603050405020304" pitchFamily="18" charset="0"/>
                <a:cs typeface="Times New Roman" panose="02020603050405020304" pitchFamily="18" charset="0"/>
              </a:rPr>
              <a:t>政体。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不同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美国独立战争</a:t>
            </a:r>
            <a:r>
              <a:rPr lang="zh-CN" altLang="en-US" kern="100" dirty="0">
                <a:latin typeface="Times New Roman" panose="02020603050405020304" pitchFamily="18" charset="0"/>
                <a:cs typeface="Times New Roman" panose="02020603050405020304" pitchFamily="18" charset="0"/>
              </a:rPr>
              <a:t>既</a:t>
            </a:r>
            <a:r>
              <a:rPr lang="zh-CN" altLang="zh-CN" kern="100" dirty="0">
                <a:latin typeface="Times New Roman" panose="02020603050405020304" pitchFamily="18" charset="0"/>
                <a:cs typeface="Times New Roman" panose="02020603050405020304" pitchFamily="18" charset="0"/>
              </a:rPr>
              <a:t>是一场民族独立运动，也是一场资产阶级革命，确立</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总统共和制。德国通过普鲁士国王领导的王朝统一战争，建立</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君主立宪制。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战争性质不同，建立政体不同</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诉求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争取民族独立，摆脱殖民者的控制和干涉；发展民族经济，实现经济独立和国家富强。意义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亚非拉的民族独立运动打击了帝国主义的侵略势力，削弱了本国的封建势力，推动了民族独立和世界历史的发展。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467779"/>
            <a:ext cx="33337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9068" y="4212195"/>
            <a:ext cx="4769751"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5"/>
          <a:stretch>
            <a:fillRect/>
          </a:stretch>
        </p:blipFill>
        <p:spPr>
          <a:xfrm>
            <a:off x="2557090" y="1079847"/>
            <a:ext cx="6407896" cy="5151516"/>
          </a:xfrm>
          <a:prstGeom prst="rect">
            <a:avLst/>
          </a:prstGeom>
        </p:spPr>
      </p:pic>
      <p:pic>
        <p:nvPicPr>
          <p:cNvPr id="4" name="图片 3"/>
          <p:cNvPicPr>
            <a:picLocks noChangeAspect="1"/>
          </p:cNvPicPr>
          <p:nvPr/>
        </p:nvPicPr>
        <p:blipFill>
          <a:blip r:embed="rId6"/>
          <a:stretch>
            <a:fillRect/>
          </a:stretch>
        </p:blipFill>
        <p:spPr>
          <a:xfrm>
            <a:off x="2365130" y="3041481"/>
            <a:ext cx="226796" cy="2001566"/>
          </a:xfrm>
          <a:prstGeom prst="rect">
            <a:avLst/>
          </a:prstGeom>
        </p:spPr>
      </p:pic>
      <p:pic>
        <p:nvPicPr>
          <p:cNvPr id="5" name="图片 4"/>
          <p:cNvPicPr>
            <a:picLocks noChangeAspect="1"/>
          </p:cNvPicPr>
          <p:nvPr/>
        </p:nvPicPr>
        <p:blipFill>
          <a:blip r:embed="rId7"/>
          <a:stretch>
            <a:fillRect/>
          </a:stretch>
        </p:blipFill>
        <p:spPr>
          <a:xfrm>
            <a:off x="2457077" y="5039516"/>
            <a:ext cx="362728" cy="126091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8DEA0FF-2B66-8A94-6ED0-6F95577EC70E}"/>
              </a:ext>
            </a:extLst>
          </p:cNvPr>
          <p:cNvPicPr>
            <a:picLocks noChangeAspect="1"/>
          </p:cNvPicPr>
          <p:nvPr/>
        </p:nvPicPr>
        <p:blipFill>
          <a:blip r:embed="rId2"/>
          <a:stretch>
            <a:fillRect/>
          </a:stretch>
        </p:blipFill>
        <p:spPr>
          <a:xfrm>
            <a:off x="1188330" y="1079847"/>
            <a:ext cx="9145413" cy="4445155"/>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659420"/>
            <a:ext cx="3333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212364"/>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工业革命</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非革命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对于工业革命，希顿指出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一场持续了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年而且为了准备它至少另外花了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年的革命，看上去需要一个新的名称。</a:t>
            </a:r>
            <a:r>
              <a:rPr lang="en-US" altLang="zh-CN" kern="100" dirty="0">
                <a:latin typeface="宋体" panose="02010600030101010101" pitchFamily="2" charset="-122"/>
                <a:cs typeface="Times New Roman" panose="02020603050405020304" pitchFamily="18" charset="0"/>
              </a:rPr>
              <a:t>”</a:t>
            </a: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摘编自严鹏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陈文佳《工业革命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历史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理论与诠释》</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汤因比在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1880—1881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年的一系列讲座使</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一词流行起来。他要用</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来表达英国经济和社会的质的变化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旧有的秩序由于蒸汽机和动力织机的强大打击而突然地瓦解成碎片，各种经济技术的革新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毁灭了旧世纪，创造了一个新世界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摘编自董正华《世界现代化进程十五讲》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料</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史学界关于工业革命有</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革命说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非革命说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两种观点。你认同哪种观点？请根据史料并结合所学知识进行阐释。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史料一中希顿认为工业革命准备且持续的时间较长；史料二中汤因比认为工业革命带来了根本性的社会变革。</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1256"/>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观点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工业革命对人类社会产生了根本性影响，应该称为革命。</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阐释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生产力方面，实现了由人力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畜力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自然力到蒸汽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化石燃料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电力的转变；生产组织方面，实现了由手工作坊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手工工场到机器工厂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垄断组织的转变；阶级结构方面，社会分裂为资产阶级和无产阶级两大对立阶级；社会生活方面，由相对匮乏到相对丰裕，城市在社会生活中地位日益重要；思想观念方面，由禁欲主义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蒙昧主义到自由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平等思想观念的发展；世界经济联系方面，世界联系逐步加强，资本主义世界经济体系最终形成。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帝国主义是什么？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帝国主义是一个恶魔。</a:t>
            </a:r>
            <a:endParaRPr lang="zh-CN" altLang="zh-CN" sz="1050" kern="100" dirty="0">
              <a:latin typeface="宋体" panose="02010600030101010101" pitchFamily="2" charset="-122"/>
              <a:cs typeface="Courier New" panose="02070309020205020404" pitchFamily="49" charset="0"/>
            </a:endParaRPr>
          </a:p>
          <a:p>
            <a:pPr indent="719455"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它一只手里是算盘，一只手里是武器。</a:t>
            </a:r>
            <a:endParaRPr lang="zh-CN" altLang="zh-CN" sz="1050" kern="100" dirty="0">
              <a:latin typeface="宋体" panose="02010600030101010101" pitchFamily="2" charset="-122"/>
              <a:cs typeface="Courier New" panose="02070309020205020404" pitchFamily="49" charset="0"/>
            </a:endParaRPr>
          </a:p>
          <a:p>
            <a:pPr indent="719455"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它有两副面孔。打算盘的时候，它的面孔好像很和善。但是，使用武器的时候，它的面孔就变得凶恶无比了。原来和善是假的，凶恶才是它的本相。</a:t>
            </a:r>
            <a:endParaRPr lang="zh-CN" altLang="zh-CN" sz="1050" kern="100" dirty="0">
              <a:latin typeface="宋体" panose="02010600030101010101" pitchFamily="2" charset="-122"/>
              <a:cs typeface="Courier New" panose="02070309020205020404" pitchFamily="49" charset="0"/>
            </a:endParaRPr>
          </a:p>
          <a:p>
            <a:pPr indent="719455"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它对人家说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你有农产吗？你有矿产吗？拿来，等我制成了有用的东西还给你。</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它又对人家说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你缺少各种使用的东西吗？你要几件好看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好玩的东西吗？我这里</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什么</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都有，任你挑选。</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它又对人家说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你手头的钱不够用吗？你有许多的事业办不起来吗？我这里有的是钱，我替你办好了。</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这些话何等好听呀！其实呢？它并不</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是</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要帮人家的忙，它只想刮人家的钱，吸人家的血。——它在那里打算盘。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它恐怕人家不如它的意，就想同人家订不平等条约，就想把人家管束起来。又恐怕人家不肯同它订条约，不愿受它的管束，就拿出武器，露出凶恶的本相来，说道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你不肯吗？你不愿吗？我请你吃枪子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炮弹！</a:t>
            </a:r>
            <a:r>
              <a:rPr lang="zh-CN"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它的贪心是没有满足的，它要刮尽人家的钱，吸尽人家的血。</a:t>
            </a:r>
            <a:endParaRPr lang="zh-CN" altLang="zh-CN" sz="1050" kern="100" dirty="0">
              <a:latin typeface="宋体" panose="02010600030101010101" pitchFamily="2" charset="-122"/>
              <a:cs typeface="Courier New" panose="02070309020205020404" pitchFamily="49" charset="0"/>
            </a:endParaRPr>
          </a:p>
          <a:p>
            <a:pPr indent="718820"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有了这样的一个恶魔，世界还能太平吗？所以世界上的人要合起力量来打倒它。</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indent="718820"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仿宋" panose="02010600040101010101" pitchFamily="2" charset="-122"/>
                <a:cs typeface="Courier New" panose="02070309020205020404" pitchFamily="49" charset="0"/>
              </a:rPr>
              <a:t>节</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选自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30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年代初出版的《开明儿童国语读本》</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根据上述史料并结合所学知识，对《开明儿童国语读本》节选的内容进行阐释。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史料是</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30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年代初出版的《开明儿童国语读本》中关于帝国主义的描述。它激烈</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地</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批判</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帝国主义的罪恶，反映</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出</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中国人民反帝爱国的强烈心声。</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9784"/>
          </a:xfrm>
        </p:spPr>
        <p:txBody>
          <a:bodyPr/>
          <a:lstStyle/>
          <a:p>
            <a:pPr algn="just" hangingPunct="0"/>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阐释</a:t>
            </a:r>
            <a:r>
              <a:rPr lang="zh-CN" altLang="zh-CN" dirty="0">
                <a:cs typeface="Times New Roman" panose="02020603050405020304" pitchFamily="18" charset="0"/>
              </a:rPr>
              <a:t>：</a:t>
            </a:r>
            <a:r>
              <a:rPr lang="en-US" altLang="zh-CN" dirty="0">
                <a:latin typeface="Times New Roman" panose="02020603050405020304" pitchFamily="18" charset="0"/>
                <a:ea typeface="华文楷体" panose="02010600040101010101" pitchFamily="2" charset="-122"/>
              </a:rPr>
              <a:t>19 </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世纪中后期，伴随着第二次工业革命浪潮，资本主义开始向帝国主义过渡，西方列强为了独占更大的商品市场</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原料产地和投资场所，掀起了瓜分世界的狂潮。</a:t>
            </a:r>
            <a:r>
              <a:rPr lang="en-US" altLang="zh-CN" dirty="0">
                <a:latin typeface="Times New Roman" panose="02020603050405020304" pitchFamily="18" charset="0"/>
                <a:ea typeface="华文楷体" panose="02010600040101010101" pitchFamily="2" charset="-122"/>
              </a:rPr>
              <a:t>20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dirty="0">
                <a:latin typeface="Times New Roman" panose="02020603050405020304" pitchFamily="18" charset="0"/>
                <a:ea typeface="华文楷体" panose="02010600040101010101" pitchFamily="2" charset="-122"/>
              </a:rPr>
              <a:t>30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年代，中国深陷帝国主义入侵的民族危机之中。</a:t>
            </a:r>
            <a:r>
              <a:rPr lang="en-US" altLang="zh-CN" dirty="0">
                <a:latin typeface="Times New Roman" panose="02020603050405020304" pitchFamily="18" charset="0"/>
                <a:ea typeface="华文楷体" panose="02010600040101010101" pitchFamily="2" charset="-122"/>
              </a:rPr>
              <a:t>1922</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年《九国公约》签订，</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西方</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列强同意将</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门户开放</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机会均等</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作为侵略中国的共同原则。</a:t>
            </a:r>
            <a:r>
              <a:rPr lang="en-US" altLang="zh-CN" dirty="0">
                <a:latin typeface="Times New Roman" panose="02020603050405020304" pitchFamily="18" charset="0"/>
                <a:ea typeface="华文楷体" panose="02010600040101010101" pitchFamily="2" charset="-122"/>
              </a:rPr>
              <a:t>1931</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年，日本侵略者</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制造</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九一八事变，侵占东北三省。</a:t>
            </a:r>
            <a:endParaRPr lang="zh-CN"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22944053"/>
              </p:ext>
            </p:extLst>
          </p:nvPr>
        </p:nvGraphicFramePr>
        <p:xfrm>
          <a:off x="396441" y="1875595"/>
          <a:ext cx="10441160" cy="2380298"/>
        </p:xfrm>
        <a:graphic>
          <a:graphicData uri="http://schemas.openxmlformats.org/drawingml/2006/table">
            <a:tbl>
              <a:tblPr/>
              <a:tblGrid>
                <a:gridCol w="10441160">
                  <a:extLst>
                    <a:ext uri="{9D8B030D-6E8A-4147-A177-3AD203B41FA5}">
                      <a16:colId xmlns:a16="http://schemas.microsoft.com/office/drawing/2014/main" val="20000"/>
                    </a:ext>
                  </a:extLst>
                </a:gridCol>
              </a:tblGrid>
              <a:tr h="266429">
                <a:tc>
                  <a:txBody>
                    <a:bodyPr/>
                    <a:lstStyle/>
                    <a:p>
                      <a:pPr algn="ctr">
                        <a:lnSpc>
                          <a:spcPct val="150000"/>
                        </a:lnSpc>
                        <a:spcAft>
                          <a:spcPts val="0"/>
                        </a:spcAft>
                      </a:pPr>
                      <a:r>
                        <a:rPr lang="zh-CN" sz="2800" b="1"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065719">
                <a:tc>
                  <a:txBody>
                    <a:bodyPr/>
                    <a:lstStyle/>
                    <a:p>
                      <a:pPr algn="just" hangingPunct="0">
                        <a:lnSpc>
                          <a:spcPct val="150000"/>
                        </a:lnSpc>
                        <a:spcAft>
                          <a:spcPts val="0"/>
                        </a:spcAft>
                        <a:tabLst>
                          <a:tab pos="4770755" algn="l"/>
                        </a:tabLst>
                      </a:pPr>
                      <a:r>
                        <a:rPr lang="en-US" altLang="zh-CN" sz="2800" b="1" kern="100" dirty="0">
                          <a:effectLst/>
                          <a:latin typeface="Times New Roman" panose="02020603050405020304" pitchFamily="18" charset="0"/>
                          <a:ea typeface="+mn-ea"/>
                          <a:cs typeface="Courier New" panose="02070309020205020404" pitchFamily="49" charset="0"/>
                        </a:rPr>
                        <a:t>1.</a:t>
                      </a:r>
                      <a:r>
                        <a:rPr lang="zh-CN" altLang="zh-CN" sz="2800" b="1" kern="100" dirty="0">
                          <a:effectLst/>
                          <a:latin typeface="Times New Roman" panose="02020603050405020304" pitchFamily="18" charset="0"/>
                          <a:ea typeface="+mn-ea"/>
                          <a:cs typeface="Times New Roman" panose="02020603050405020304" pitchFamily="18" charset="0"/>
                        </a:rPr>
                        <a:t>从</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时间革新</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的角度，探究工业革命的影响</a:t>
                      </a:r>
                      <a:endParaRPr lang="zh-CN" altLang="zh-CN" sz="1050" kern="100" dirty="0">
                        <a:effectLst/>
                        <a:latin typeface="宋体" panose="02010600030101010101" pitchFamily="2" charset="-122"/>
                        <a:ea typeface="+mn-ea"/>
                        <a:cs typeface="Courier New" panose="02070309020205020404" pitchFamily="49" charset="0"/>
                      </a:endParaRPr>
                    </a:p>
                    <a:p>
                      <a:pPr>
                        <a:lnSpc>
                          <a:spcPct val="150000"/>
                        </a:lnSpc>
                      </a:pPr>
                      <a:r>
                        <a:rPr lang="en-US" altLang="zh-CN" sz="2800" b="1" dirty="0">
                          <a:effectLst/>
                          <a:latin typeface="Times New Roman" panose="02020603050405020304" pitchFamily="18" charset="0"/>
                          <a:ea typeface="+mn-ea"/>
                        </a:rPr>
                        <a:t>2.</a:t>
                      </a:r>
                      <a:r>
                        <a:rPr lang="zh-CN" altLang="zh-CN" sz="2800" b="1" dirty="0">
                          <a:effectLst/>
                          <a:latin typeface="Times New Roman" panose="02020603050405020304" pitchFamily="18" charset="0"/>
                          <a:ea typeface="+mn-ea"/>
                          <a:cs typeface="Times New Roman" panose="02020603050405020304" pitchFamily="18" charset="0"/>
                        </a:rPr>
                        <a:t>根据美国</a:t>
                      </a:r>
                      <a:r>
                        <a:rPr lang="zh-CN" altLang="zh-CN" sz="2800" b="1" dirty="0">
                          <a:effectLst/>
                          <a:ea typeface="+mn-ea"/>
                          <a:cs typeface="Times New Roman" panose="02020603050405020304" pitchFamily="18" charset="0"/>
                        </a:rPr>
                        <a:t>、</a:t>
                      </a:r>
                      <a:r>
                        <a:rPr lang="zh-CN" altLang="zh-CN" sz="2800" b="1" dirty="0">
                          <a:effectLst/>
                          <a:latin typeface="Times New Roman" panose="02020603050405020304" pitchFamily="18" charset="0"/>
                          <a:ea typeface="+mn-ea"/>
                          <a:cs typeface="Times New Roman" panose="02020603050405020304" pitchFamily="18" charset="0"/>
                        </a:rPr>
                        <a:t>德国的民主化道路与亚洲</a:t>
                      </a:r>
                      <a:r>
                        <a:rPr lang="zh-CN" altLang="en-US" sz="2800" b="1" dirty="0">
                          <a:effectLst/>
                          <a:latin typeface="Times New Roman" panose="02020603050405020304" pitchFamily="18" charset="0"/>
                          <a:ea typeface="+mn-ea"/>
                          <a:cs typeface="Times New Roman" panose="02020603050405020304" pitchFamily="18" charset="0"/>
                        </a:rPr>
                        <a:t>的</a:t>
                      </a:r>
                      <a:r>
                        <a:rPr lang="zh-CN" altLang="zh-CN" sz="2800" b="1" dirty="0">
                          <a:effectLst/>
                          <a:latin typeface="Times New Roman" panose="02020603050405020304" pitchFamily="18" charset="0"/>
                          <a:ea typeface="+mn-ea"/>
                          <a:cs typeface="Times New Roman" panose="02020603050405020304" pitchFamily="18" charset="0"/>
                        </a:rPr>
                        <a:t>民族民主斗争，认识革命与抗争对历史进程的作用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《开明儿童国语读本》在这一背景下出版，将帝国主义比喻成恶魔，揭露</a:t>
            </a:r>
            <a:r>
              <a:rPr lang="zh-CN" altLang="en-US"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出</a:t>
            </a: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帝国主义贪婪凶残的本质，以及借助商品倾销</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资本输出</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武力和不平等条约侵略他国的伎俩，号召</a:t>
            </a:r>
            <a:r>
              <a:rPr lang="en-US" altLang="zh-CN"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世界上的人要合起力量来打倒它</a:t>
            </a:r>
            <a:r>
              <a:rPr lang="en-US" altLang="zh-CN"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 </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《开明儿童国语读本》中描述帝国主义的内容，反映了遭受帝国主义入侵的中国人民反帝爱国的强烈心声，以及反帝革命斗争的发展，有利于培养儿童的民族民主意识和爱国救亡意识。</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06173"/>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26485"/>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活动一    时间革新</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572404"/>
            <a:ext cx="10692000" cy="2031325"/>
          </a:xfrm>
        </p:spPr>
        <p:txBody>
          <a:bodyPr/>
          <a:lstStyle/>
          <a:p>
            <a:pPr algn="just" hangingPunct="0">
              <a:lnSpc>
                <a:spcPct val="150000"/>
              </a:lnSpc>
              <a:spcAft>
                <a:spcPts val="0"/>
              </a:spcAft>
              <a:tabLst>
                <a:tab pos="4770755" algn="l"/>
              </a:tabLst>
            </a:pPr>
            <a:r>
              <a:rPr lang="zh-CN" altLang="zh-CN" kern="100">
                <a:latin typeface="Times New Roman" panose="02020603050405020304" pitchFamily="18" charset="0"/>
                <a:ea typeface="黑体" panose="02010609060101010101" pitchFamily="49" charset="-122"/>
                <a:cs typeface="Times New Roman" panose="02020603050405020304" pitchFamily="18" charset="0"/>
              </a:rPr>
              <a:t>材料</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世纪，人类社会经历了一场</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时间革新</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。在此之前，世界各地的时间测量方法和时间文化五花八门，随着各地联系的加强和交通运输业的快速发展，这给人们的生产生活造成很大不便。</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indent="718820" algn="just" hangingPunct="0">
              <a:lnSpc>
                <a:spcPct val="150000"/>
              </a:lnSpc>
              <a:spcAft>
                <a:spcPts val="0"/>
              </a:spcAft>
              <a:tabLst>
                <a:tab pos="4770755" algn="l"/>
              </a:tabLst>
            </a:pP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早在</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世纪，英国海上霸主地位逐渐确立，许多西方航海从业者将英国格林尼治天文台所在经度确定为本初子午线。</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60</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年代后，新西兰</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英国</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美国等先后将格林尼治时间确定为标准时间。</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1884</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25</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个国家的代表在华盛顿达成协议，统一采用格林尼治时间为世界时或称</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标准时</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。然而，没有这一时期科学技术的发展，就不会有世界时制度的出现。在电报传送电子脉冲信号技术发明后，校准时间的难题最终得以解决。由此，世界时制度开始在全球确立。</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45456"/>
          </a:xfrm>
        </p:spPr>
        <p:txBody>
          <a:bodyPr/>
          <a:lstStyle/>
          <a:p>
            <a:pPr indent="718820" algn="just" hangingPunct="0">
              <a:lnSpc>
                <a:spcPct val="13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世纪中叶，人类社会的时间文化也发生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重大变化。伴随钟表的大规模工业化生产和人们生活水平的提高，钟表在西方社会逐渐普及。工业化进程与钟表的普及相互促进，它们共同推动生产生活走向规范化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节奏化，使守时成为人们有条件遵守的美德。随着世界联系的加强，这种新的时间文化很快外溢。明治维新时期，日本政府奖励优秀学生的奖品中就有怀表。在奥斯曼帝国，各大城市于</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世纪最后</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30</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年建造了一座座钟楼。至</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世纪末，无论在世界哪个地方，这种精确到分秒的时间装置都已成为一种新的时间文化的象征。</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indent="718820" algn="just" hangingPunct="0">
              <a:lnSpc>
                <a:spcPct val="130000"/>
              </a:lnSpc>
              <a:spcAft>
                <a:spcPts val="0"/>
              </a:spcAft>
              <a:tabLst>
                <a:tab pos="4770755" algn="l"/>
              </a:tabLst>
            </a:pP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德</a:t>
            </a: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于尔根</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奥斯特哈默《世界的演变</a:t>
            </a:r>
            <a:r>
              <a:rPr lang="zh-CN" altLang="zh-CN" kern="100" spc="-100" dirty="0">
                <a:latin typeface="宋体" panose="02010600030101010101" pitchFamily="2" charset="-122"/>
                <a:cs typeface="Times New Roman" panose="02020603050405020304" pitchFamily="18" charset="0"/>
              </a:rPr>
              <a:t>：</a:t>
            </a: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19</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世纪史》</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9583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根据材料并结合所学知识，概括</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时间革新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的含义，并简析其产生条件。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根据材料并结合所学知识，阐述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时间革新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的历史影响。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0485"/>
          </a:xfrm>
        </p:spPr>
        <p:txBody>
          <a:bodyPr/>
          <a:lstStyle/>
          <a:p>
            <a:pPr algn="just" hangingPunct="0">
              <a:lnSpc>
                <a:spcPct val="130000"/>
              </a:lnSpc>
              <a:spcAft>
                <a:spcPts val="0"/>
              </a:spcAft>
              <a:tabLst>
                <a:tab pos="4770755" algn="l"/>
              </a:tabLst>
            </a:pPr>
            <a:r>
              <a:rPr lang="zh-CN" altLang="zh-CN" sz="2500" kern="100" dirty="0">
                <a:latin typeface="Times New Roman" panose="02020603050405020304" pitchFamily="18" charset="0"/>
                <a:ea typeface="华文仿宋" panose="02010600040101010101" pitchFamily="2" charset="-122"/>
                <a:cs typeface="Times New Roman" panose="02020603050405020304" pitchFamily="18" charset="0"/>
              </a:rPr>
              <a:t>本题是</a:t>
            </a:r>
            <a:r>
              <a:rPr lang="en-US" altLang="zh-CN" sz="2500" kern="100" dirty="0">
                <a:latin typeface="Times New Roman" panose="02020603050405020304" pitchFamily="18" charset="0"/>
                <a:ea typeface="华文仿宋" panose="02010600040101010101" pitchFamily="2" charset="-122"/>
                <a:cs typeface="Courier New" panose="02070309020205020404" pitchFamily="49" charset="0"/>
              </a:rPr>
              <a:t>2024</a:t>
            </a:r>
            <a:r>
              <a:rPr lang="zh-CN" altLang="zh-CN" sz="2500" kern="100" dirty="0">
                <a:latin typeface="Times New Roman" panose="02020603050405020304" pitchFamily="18" charset="0"/>
                <a:ea typeface="华文仿宋" panose="02010600040101010101" pitchFamily="2" charset="-122"/>
                <a:cs typeface="Times New Roman" panose="02020603050405020304" pitchFamily="18" charset="0"/>
              </a:rPr>
              <a:t>年贵州高考</a:t>
            </a:r>
            <a:r>
              <a:rPr lang="zh-CN" altLang="en-US" sz="2500" kern="100" dirty="0">
                <a:latin typeface="Times New Roman" panose="02020603050405020304" pitchFamily="18" charset="0"/>
                <a:ea typeface="华文仿宋" panose="02010600040101010101" pitchFamily="2" charset="-122"/>
                <a:cs typeface="Times New Roman" panose="02020603050405020304" pitchFamily="18" charset="0"/>
              </a:rPr>
              <a:t>历史卷</a:t>
            </a:r>
            <a:r>
              <a:rPr lang="zh-CN" altLang="zh-CN" sz="2500" kern="100" dirty="0">
                <a:latin typeface="Times New Roman" panose="02020603050405020304" pitchFamily="18" charset="0"/>
                <a:ea typeface="华文仿宋" panose="02010600040101010101" pitchFamily="2" charset="-122"/>
                <a:cs typeface="Times New Roman" panose="02020603050405020304" pitchFamily="18" charset="0"/>
              </a:rPr>
              <a:t>第</a:t>
            </a:r>
            <a:r>
              <a:rPr lang="en-US" altLang="zh-CN" sz="2500" kern="100" dirty="0">
                <a:latin typeface="Times New Roman" panose="02020603050405020304" pitchFamily="18" charset="0"/>
                <a:ea typeface="华文仿宋" panose="02010600040101010101" pitchFamily="2" charset="-122"/>
                <a:cs typeface="Courier New" panose="02070309020205020404" pitchFamily="49" charset="0"/>
              </a:rPr>
              <a:t>18</a:t>
            </a:r>
            <a:r>
              <a:rPr lang="zh-CN" altLang="zh-CN" sz="2500" kern="100" dirty="0">
                <a:latin typeface="Times New Roman" panose="02020603050405020304" pitchFamily="18" charset="0"/>
                <a:ea typeface="华文仿宋" panose="02010600040101010101" pitchFamily="2" charset="-122"/>
                <a:cs typeface="Times New Roman" panose="02020603050405020304" pitchFamily="18" charset="0"/>
              </a:rPr>
              <a:t>题。</a:t>
            </a:r>
            <a:endParaRPr lang="zh-CN" altLang="zh-CN" sz="2500" kern="100" dirty="0">
              <a:latin typeface="宋体" panose="02010600030101010101" pitchFamily="2" charset="-122"/>
              <a:cs typeface="Courier New" panose="02070309020205020404" pitchFamily="49" charset="0"/>
            </a:endParaRPr>
          </a:p>
          <a:p>
            <a:pPr>
              <a:lnSpc>
                <a:spcPct val="130000"/>
              </a:lnSpc>
            </a:pPr>
            <a:r>
              <a:rPr lang="en-US" altLang="zh-CN" sz="2500" dirty="0">
                <a:latin typeface="Times New Roman" panose="02020603050405020304" pitchFamily="18" charset="0"/>
                <a:ea typeface="华文仿宋" panose="02010600040101010101" pitchFamily="2" charset="-122"/>
              </a:rPr>
              <a:t>(1)</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第一小问，根据材料</a:t>
            </a:r>
            <a:r>
              <a:rPr lang="en-US" altLang="zh-CN" sz="2500" dirty="0">
                <a:latin typeface="宋体" panose="02010600030101010101" pitchFamily="2" charset="-122"/>
                <a:cs typeface="Times New Roman" panose="02020603050405020304" pitchFamily="18" charset="0"/>
              </a:rPr>
              <a:t>“</a:t>
            </a:r>
            <a:r>
              <a:rPr lang="en-US" altLang="zh-CN" sz="2500" dirty="0">
                <a:latin typeface="Times New Roman" panose="02020603050405020304" pitchFamily="18" charset="0"/>
                <a:ea typeface="华文仿宋" panose="02010600040101010101" pitchFamily="2" charset="-122"/>
              </a:rPr>
              <a:t>19</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世纪</a:t>
            </a:r>
            <a:r>
              <a:rPr lang="en-US" altLang="zh-CN" sz="2500" dirty="0">
                <a:latin typeface="Times New Roman" panose="02020603050405020304" pitchFamily="18" charset="0"/>
                <a:ea typeface="华文仿宋" panose="02010600040101010101" pitchFamily="2" charset="-122"/>
              </a:rPr>
              <a:t>60</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年代后，新西兰</a:t>
            </a:r>
            <a:r>
              <a:rPr lang="zh-CN" altLang="zh-CN" sz="2500" dirty="0">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英国</a:t>
            </a:r>
            <a:r>
              <a:rPr lang="zh-CN" altLang="zh-CN" sz="2500" dirty="0">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美国等先后将格林尼治时间确定为标准时间</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并结合所学知识可知，</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时间革新</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是指全球统一时间标准的出现和各地时间文化的趋同。</a:t>
            </a:r>
            <a:r>
              <a:rPr lang="zh-CN" altLang="zh-CN" sz="2500" dirty="0">
                <a:ea typeface="Times New Roman" panose="02020603050405020304" pitchFamily="18" charset="0"/>
              </a:rPr>
              <a:t> </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第二小问，提取材料中的关键信息，</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随着各地联系的加强和交通运输业的快速发展，这给人们的生产生活造成很大不便</a:t>
            </a:r>
            <a:r>
              <a:rPr lang="zh-CN" altLang="zh-CN" sz="2500" dirty="0">
                <a:cs typeface="Times New Roman" panose="02020603050405020304" pitchFamily="18" charset="0"/>
              </a:rPr>
              <a:t>”</a:t>
            </a:r>
            <a:r>
              <a:rPr lang="zh-CN" altLang="zh-CN" sz="2500" dirty="0">
                <a:latin typeface="Calibri" panose="020F0502020204030204" pitchFamily="34" charset="0"/>
                <a:cs typeface="Times New Roman" panose="02020603050405020304" pitchFamily="18" charset="0"/>
              </a:rPr>
              <a:t>“</a:t>
            </a:r>
            <a:r>
              <a:rPr lang="en-US" altLang="zh-CN" sz="2500" dirty="0">
                <a:latin typeface="Times New Roman" panose="02020603050405020304" pitchFamily="18" charset="0"/>
                <a:ea typeface="华文仿宋" panose="02010600040101010101" pitchFamily="2" charset="-122"/>
              </a:rPr>
              <a:t>1884</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年，</a:t>
            </a:r>
            <a:r>
              <a:rPr lang="en-US" altLang="zh-CN" sz="2500" dirty="0">
                <a:latin typeface="Times New Roman" panose="02020603050405020304" pitchFamily="18" charset="0"/>
                <a:ea typeface="华文仿宋" panose="02010600040101010101" pitchFamily="2" charset="-122"/>
              </a:rPr>
              <a:t>25</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个国家的代表在华盛顿达成协议，统一采用格林尼治时间为世界时或称</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标准时</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在电报传送电子脉冲信号技术发明后，校准时间的难题最终得以解决</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工业化进程与钟表的普及相互促进</a:t>
            </a:r>
            <a:r>
              <a:rPr lang="en-US" altLang="zh-CN" sz="2500" dirty="0">
                <a:latin typeface="宋体" panose="02010600030101010101" pitchFamily="2" charset="-122"/>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等并结合所学知识，从工业革命后交通运输业及科技的发展</a:t>
            </a:r>
            <a:r>
              <a:rPr lang="zh-CN" altLang="zh-CN" sz="2500" dirty="0">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殖民扩张</a:t>
            </a:r>
            <a:r>
              <a:rPr lang="zh-CN" altLang="zh-CN" sz="2500" dirty="0">
                <a:cs typeface="Times New Roman" panose="02020603050405020304" pitchFamily="18" charset="0"/>
              </a:rPr>
              <a:t>、</a:t>
            </a:r>
            <a:r>
              <a:rPr lang="zh-CN" altLang="zh-CN" sz="2500" dirty="0">
                <a:latin typeface="Times New Roman" panose="02020603050405020304" pitchFamily="18" charset="0"/>
                <a:ea typeface="华文仿宋" panose="02010600040101010101" pitchFamily="2" charset="-122"/>
                <a:cs typeface="Times New Roman" panose="02020603050405020304" pitchFamily="18" charset="0"/>
              </a:rPr>
              <a:t>世界各地联系加强与世界市场的形成等角度分析。</a:t>
            </a:r>
            <a:endParaRPr lang="zh-CN" altLang="en-US" sz="25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世界时制度开始在全球确立</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并结合所学知识可知，推动了资本主义世界市场的形成和发展；根据材料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它们共同推动生产生活走向规范化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节奏化，使守时成为人们有条件遵守的美德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并结合所学知识可知，促进了工业革命的开展和深入；使人类</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的生活节奏加快；根据材料</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在电报传送电子脉冲信号技术发明后，校准时间的难题最终得以解决</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可知，促进了科学技术的发展。</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2439</Words>
  <Application>Microsoft Office PowerPoint</Application>
  <PresentationFormat>自定义</PresentationFormat>
  <Paragraphs>100</Paragraphs>
  <Slides>32</Slides>
  <Notes>10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HelveticaNeueLT Pro 67 MdCn</vt:lpstr>
      <vt:lpstr>阿里巴巴普惠体</vt:lpstr>
      <vt:lpstr>等线</vt:lpstr>
      <vt:lpstr>等线 Light</vt:lpstr>
      <vt:lpstr>黑体</vt:lpstr>
      <vt:lpstr>华文仿宋</vt:lpstr>
      <vt:lpstr>华文楷体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1321</cp:revision>
  <dcterms:created xsi:type="dcterms:W3CDTF">2016-06-29T09:22:00Z</dcterms:created>
  <dcterms:modified xsi:type="dcterms:W3CDTF">2026-03-04T10:55:39Z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