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</p:sldMasterIdLst>
  <p:notesMasterIdLst>
    <p:notesMasterId r:id="rId36"/>
  </p:notesMasterIdLst>
  <p:handoutMasterIdLst>
    <p:handoutMasterId r:id="rId37"/>
  </p:handoutMasterIdLst>
  <p:sldIdLst>
    <p:sldId id="2476" r:id="rId3"/>
    <p:sldId id="3800" r:id="rId4"/>
    <p:sldId id="3815" r:id="rId5"/>
    <p:sldId id="2478" r:id="rId6"/>
    <p:sldId id="3838" r:id="rId7"/>
    <p:sldId id="3865" r:id="rId8"/>
    <p:sldId id="3866" r:id="rId9"/>
    <p:sldId id="3867" r:id="rId10"/>
    <p:sldId id="3868" r:id="rId11"/>
    <p:sldId id="3869" r:id="rId12"/>
    <p:sldId id="3870" r:id="rId13"/>
    <p:sldId id="3871" r:id="rId14"/>
    <p:sldId id="3872" r:id="rId15"/>
    <p:sldId id="3873" r:id="rId16"/>
    <p:sldId id="3664" r:id="rId17"/>
    <p:sldId id="3671" r:id="rId18"/>
    <p:sldId id="3878" r:id="rId19"/>
    <p:sldId id="3879" r:id="rId20"/>
    <p:sldId id="3880" r:id="rId21"/>
    <p:sldId id="3881" r:id="rId22"/>
    <p:sldId id="3882" r:id="rId23"/>
    <p:sldId id="3883" r:id="rId24"/>
    <p:sldId id="3849" r:id="rId25"/>
    <p:sldId id="3860" r:id="rId26"/>
    <p:sldId id="3861" r:id="rId27"/>
    <p:sldId id="3885" r:id="rId28"/>
    <p:sldId id="3886" r:id="rId29"/>
    <p:sldId id="3887" r:id="rId30"/>
    <p:sldId id="3888" r:id="rId31"/>
    <p:sldId id="3889" r:id="rId32"/>
    <p:sldId id="3784" r:id="rId33"/>
    <p:sldId id="3780" r:id="rId34"/>
    <p:sldId id="2276" r:id="rId35"/>
  </p:sldIdLst>
  <p:sldSz cx="11522075" cy="6480175"/>
  <p:notesSz cx="6858000" cy="9144000"/>
  <p:custDataLst>
    <p:tags r:id="rId38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4268" autoAdjust="0"/>
  </p:normalViewPr>
  <p:slideViewPr>
    <p:cSldViewPr showGuides="1">
      <p:cViewPr varScale="1">
        <p:scale>
          <a:sx n="117" d="100"/>
          <a:sy n="117" d="100"/>
        </p:scale>
        <p:origin x="834" y="90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2026/2/26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4C63FE7-E350-4F14-972C-D83E3A26A349}" type="slidenum">
              <a:rPr lang="zh-CN" altLang="en-US" sz="1200" smtClean="0">
                <a:latin typeface="Calibri" panose="020F0502020204030204" pitchFamily="34" charset="0"/>
              </a:rPr>
              <a:t>31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32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33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15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24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3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3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3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3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905326"/>
            <a:ext cx="10980000" cy="66486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1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　古代非洲与美洲</a:t>
            </a:r>
            <a:endParaRPr lang="zh-CN" altLang="en-US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b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b="1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　古代非洲与美洲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pn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hyperlink" Target="../3.&#37197;&#22871;&#32451;&#20064;&#39064;/&#35838;&#21518;&#32032;&#20859;&#35780;&#20215;/05%20&#35838;&#21518;&#32032;&#20859;&#35780;&#20215;(&#20116;)%20%20%20&#21476;&#20195;&#38750;&#27954;&#19982;&#32654;&#27954;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1"/>
          <a:stretch>
            <a:fillRect/>
          </a:stretch>
        </p:blipFill>
        <p:spPr>
          <a:xfrm>
            <a:off x="-29757" y="0"/>
            <a:ext cx="11561992" cy="4895726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5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15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16" name="梯形 15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5"/>
          <p:cNvSpPr/>
          <p:nvPr>
            <p:custDataLst>
              <p:tags r:id="rId6"/>
            </p:custDataLst>
          </p:nvPr>
        </p:nvSpPr>
        <p:spPr>
          <a:xfrm>
            <a:off x="-4962" y="4754899"/>
            <a:ext cx="11522074" cy="628108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   </a:t>
            </a: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反应热  焓变（基础课）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-29757" y="3600127"/>
            <a:ext cx="11561992" cy="288004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24000">
                <a:srgbClr val="0070C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梯形 22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副标题 1"/>
          <p:cNvSpPr txBox="1"/>
          <p:nvPr/>
        </p:nvSpPr>
        <p:spPr>
          <a:xfrm>
            <a:off x="-25057" y="4205339"/>
            <a:ext cx="11522075" cy="164352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第二单元　中古时期的世界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　古代非洲与美洲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8"/>
          <p:cNvSpPr txBox="1"/>
          <p:nvPr>
            <p:custDataLst>
              <p:tags r:id="rId8"/>
            </p:custDataLst>
          </p:nvPr>
        </p:nvSpPr>
        <p:spPr>
          <a:xfrm>
            <a:off x="1945037" y="3108024"/>
            <a:ext cx="7714369" cy="830997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板块一　古代世界的文明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900363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【概念阐释】班图人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班图人是非洲最大的民族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群体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占非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洲总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人口的三分之一，分布在赤道以南非洲大陆的广大地区。班图人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迁徙大致分为东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南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西三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线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他们</a:t>
            </a:r>
            <a:r>
              <a:rPr lang="zh-CN" altLang="zh-CN" kern="100" spc="-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给撒哈拉以南的非洲带去了先进的铁器锄耕技术。生产技术的进步和生产工具的优化，促进了当地农业生产的发展，推动了</a:t>
            </a:r>
            <a:r>
              <a:rPr lang="zh-CN" altLang="en-US" kern="100" spc="-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非洲</a:t>
            </a:r>
            <a:r>
              <a:rPr lang="zh-CN" altLang="zh-CN" kern="100" spc="-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文明的进步。</a:t>
            </a:r>
            <a:endParaRPr lang="zh-CN" altLang="zh-CN" sz="1050" kern="100" spc="-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781343"/>
            <a:ext cx="10692000" cy="1315040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【教材开发】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观察教材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P28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图片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古代非洲的国家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。思考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古代非洲国家在地理位置的分布上有何特点？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3041483"/>
            <a:ext cx="68041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主要分布在沿河和沿海地区。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32398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【认知升华】古代非洲文明的基本特点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起源早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世界上最早的文明起源地之一。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区域性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东非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西非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南非各有特点。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发展缓慢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受地理环境相对封闭的限制，非洲文明相对孤立封闭，且社会发展程度相对落后。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61664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【视野拓展】特诺奇蒂特兰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阿兹特克人在建筑方面的成就举世闻名。其都城特诺奇蒂特兰的建筑美观别致，全城分为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区，每区分为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5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街，这可能与部落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氏族的驻地有关。城内有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40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座金字塔形的坛庙，最大的一座高达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35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米，有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114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级台阶。堤坝和湖岸之间用吊桥连接，必要时可以拆毁吊桥防止敌人进攻。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根据材料，概述特诺奇蒂特兰的特点。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5201723"/>
            <a:ext cx="96304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建筑美观别致；是政治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宗教中心；具有军事功能。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927229"/>
          </a:xfrm>
        </p:spPr>
        <p:txBody>
          <a:bodyPr/>
          <a:lstStyle/>
          <a:p>
            <a:pPr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【认知升华】美洲玛雅文明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阿兹特克文明与印加文明的相似点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都发源于美洲大陆。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以农业经济为基础。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处于石器时代向青铜时代过渡的阶段。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(4)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奴隶制度发展。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华文楷体" panose="02010600040101010101" pitchFamily="2" charset="-122"/>
              </a:rPr>
              <a:t>(5)</a:t>
            </a:r>
            <a:r>
              <a:rPr lang="zh-CN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出现了强大的王权，社会等级分化明显。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2" name="矩形 1"/>
          <p:cNvSpPr/>
          <p:nvPr/>
        </p:nvSpPr>
        <p:spPr>
          <a:xfrm>
            <a:off x="422275" y="1547946"/>
            <a:ext cx="10702925" cy="738664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古代非洲文明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415037" y="2220476"/>
            <a:ext cx="10692000" cy="3964996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史料探究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德国古典哲学家黑格尔曾在其《历史哲学》中提到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非洲是一个仍处于幼年时代的地方，还笼罩在夜的黑幕里，看不见自觉的历史的光明。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之后不少欧洲学者以此为依据，认为非洲文明属于外来文明，认为非洲文明是由含米特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或闪米特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人所创造的，而含米特人属于欧罗巴人种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或称白种人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高加索人种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摘编自汪二款《非洲古代文明历史的探讨》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37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>
                <a:latin typeface="Times New Roman" panose="02020603050405020304" pitchFamily="18" charset="0"/>
                <a:cs typeface="Times New Roman" panose="02020603050405020304" pitchFamily="18" charset="0"/>
              </a:rPr>
              <a:t>概括史料中的观点，并结合所学知识对该观点进行评述。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5037" y="1367879"/>
            <a:ext cx="1069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示例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观点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非洲文明属于外来文明，是由欧罗巴人种创造的。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评述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我不赞同这一观点。公元前</a:t>
            </a:r>
            <a:r>
              <a:rPr lang="en-US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Courier New" panose="02070309020205020404" pitchFamily="49" charset="0"/>
              </a:rPr>
              <a:t>3500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年左右，北非的埃及文明兴起。埃及作为古代文明的发祥地之一，在政治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经济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文化等方面取得了辉煌成就，对古希腊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罗马文明产生了重要影响。埃及人制定了世界上第一部太阳历，创造了古老的象形文字。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444294"/>
          </a:xfrm>
        </p:spPr>
        <p:txBody>
          <a:bodyPr/>
          <a:lstStyle/>
          <a:p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非洲是古代农业发源地之一，西非班图人培育出不少农作物，并将其传播到撒哈拉沙漠以南地区；东非沿海地区诞生了阿克苏姆王国等一系列国家；西非先后兴起了加纳</a:t>
            </a:r>
            <a:r>
              <a:rPr lang="zh-CN" altLang="zh-CN" kern="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马里和桑海等国家，这些国家控制着穿越撒哈拉沙漠的商路和黄金</a:t>
            </a:r>
            <a:r>
              <a:rPr lang="zh-CN" altLang="en-US" kern="100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贸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易，城市和文化繁荣。</a:t>
            </a:r>
            <a:endParaRPr lang="en-US" altLang="zh-CN" kern="100" dirty="0">
              <a:solidFill>
                <a:prstClr val="black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综上所述，非洲地区很早就创造了辉煌的文明成就，并为古代人类文明的发展作出了重要贡献。因此，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非洲文明属于外来文明，是由欧罗巴人种创造的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这一观点错误。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5684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史论拓展</a:t>
            </a: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古代非洲文明的特点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538797"/>
              </p:ext>
            </p:extLst>
          </p:nvPr>
        </p:nvGraphicFramePr>
        <p:xfrm>
          <a:off x="415037" y="1507851"/>
          <a:ext cx="10691999" cy="3020378"/>
        </p:xfrm>
        <a:graphic>
          <a:graphicData uri="http://schemas.openxmlformats.org/drawingml/2006/table">
            <a:tbl>
              <a:tblPr/>
              <a:tblGrid>
                <a:gridCol w="2285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06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684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8948" marR="489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依据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8948" marR="489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6101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地理环境对文明影响巨大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8948" marR="489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非洲东高西低及高原众多的地形，难以形成大的冲积平原，限制了非洲农业的发展。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很多非洲国家依靠丰富的黄金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象牙等资源进行商业贸易，对外贸易发达，城市繁荣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8948" marR="489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8" y="662597"/>
          <a:ext cx="10692000" cy="5400600"/>
        </p:xfrm>
        <a:graphic>
          <a:graphicData uri="http://schemas.openxmlformats.org/drawingml/2006/table">
            <a:tbl>
              <a:tblPr/>
              <a:tblGrid>
                <a:gridCol w="19616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0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684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7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8948" marR="489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依据</a:t>
                      </a:r>
                      <a:endParaRPr lang="zh-CN" sz="27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8948" marR="489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30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具有明显的区域延续性和一定的扩散性</a:t>
                      </a:r>
                      <a:endParaRPr lang="zh-CN" sz="27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sz="27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从阿克苏姆文明到桑给巴尔</a:t>
                      </a:r>
                      <a:r>
                        <a:rPr lang="zh-CN" sz="27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7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蒙巴萨和摩加迪沙，既体现了东非文明的延续性，也体现了东非文明从北向南的扩散性。</a:t>
                      </a:r>
                      <a:endParaRPr lang="zh-CN" sz="27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 spc="-1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sz="27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西非的加纳</a:t>
                      </a:r>
                      <a:r>
                        <a:rPr lang="zh-CN" sz="2700" b="1" kern="100" spc="-1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7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马里和桑海等国家先后兴起，既体现了西非文明的延续性，也体现了西非文明从西向东的扩散性</a:t>
                      </a:r>
                      <a:endParaRPr lang="zh-CN" sz="2700" kern="100" spc="-100" baseline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0888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发展进程相对缓慢</a:t>
                      </a:r>
                      <a:endParaRPr lang="zh-CN" sz="27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由于交通不便，古代非洲一般通过东北非与外界进行联系，因此，大多数古代文明部族往往处于孤立封闭的状态，社会发展进程相对缓慢</a:t>
                      </a:r>
                      <a:endParaRPr lang="zh-CN" sz="27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4530471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了解非洲撒哈拉沙漠以南地区古代文明的遗迹，从历史解释的角度认识古代非洲文明的成就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通过美洲印第安人的三大文明中心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玛雅文明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阿兹特克文明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印加文明的主要成就，从时空观念和历史解释的角度认识古代美洲文明的特点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</a:rPr>
              <a:t>3.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结合古代非洲文明和古代美洲文明的成就，从唯物史观和家国情怀的角度认识世界文明的多元性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073440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迁移运用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斯塔夫里阿诺斯认为</a:t>
            </a:r>
            <a:r>
              <a:rPr lang="zh-CN" altLang="en-US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撒哈拉沙漠是一大屏障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一大分隔者，而地中海却是一条连接的大道。所以，历史上的北非人与地中海盆地周围诸民族的相互影响超过了他们与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撒哈拉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沙漠以南诸民族的相互影响。作者意在强调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kern="100" dirty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．沙漠阻断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非洲文明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内部交流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．地理环境影响非洲文明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．古代欧洲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非洲已经连为整体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．北非文明比南非文明更优越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41401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262979"/>
          </a:xfrm>
        </p:spPr>
        <p:txBody>
          <a:bodyPr/>
          <a:lstStyle/>
          <a:p>
            <a:pPr algn="di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公元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11</a:t>
            </a:r>
            <a:r>
              <a:rPr lang="zh-CN" altLang="en-US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世纪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，西非桑海国的君主迪亚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科索伊将首都迁至商业重镇加奥。下图所示是在该地发现的桑海统治者的墓碑，墓碑上面刻着阿拉伯文，墓碑的石料来自西班牙。该墓碑可用于说明，桑海国</a:t>
            </a:r>
            <a:endParaRPr lang="en-US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．实行中央集权政治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  	</a:t>
            </a: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．对外贸易范围较广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．政权凸显神权色彩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  	</a:t>
            </a: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．重视对外文化交流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8194" name="Picture 2" descr="2025LS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993" y="2844042"/>
            <a:ext cx="2556284" cy="303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24433" y="41041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61664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由材料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墓碑上面刻着阿拉伯文，墓碑的石料来自西班牙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可知，桑海与阿拉伯地区和西班牙均有一定的交流往来，故选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项；材料仅说明该国有君主，但无法判断是否实行中央集权政治，排除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项；材料未涉及墓碑文字内容，无法判断当时政权是否与神权相关联，排除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项；由材料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将首都迁至商业重镇加奥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可知，当时该国十分重视商业发展，但无法据此判断是否重视文化交流，排除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275" y="503793"/>
            <a:ext cx="10702925" cy="738664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 kern="1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古代美洲文明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176360"/>
            <a:ext cx="10692000" cy="396938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史料探究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玛雅人给后世留下了宝贵的文化遗产。由于农业生产的需要，他们观测天象，制定了精确的历法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玛雅文字被视作神的创造，使用文字的权力均为祭司垄断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尤其是他们的建筑工程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水平在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古代世界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已达到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很高的水平。</a:t>
            </a:r>
            <a:endParaRPr lang="en-US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摘编自王斯德《世界通史》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819088"/>
            <a:ext cx="10692000" cy="637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根据史料并结合所学知识，指出玛雅文明的主要成就。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2431156"/>
            <a:ext cx="1069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建立了独特的历法体系；发明了独特的文字；修筑了壮观的金字塔庙宇。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5684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史论拓展</a:t>
            </a: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古代美洲文明的特点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7" y="1547899"/>
          <a:ext cx="10692000" cy="3560446"/>
        </p:xfrm>
        <a:graphic>
          <a:graphicData uri="http://schemas.openxmlformats.org/drawingml/2006/table">
            <a:tbl>
              <a:tblPr/>
              <a:tblGrid>
                <a:gridCol w="296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22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63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依据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416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地理环境封闭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作为山地高原型的古代文明，古代美洲印第安文明几乎处于孤立封闭状态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206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农业成就与生产工具存在巨大反差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印第安人培育了数量众多的农作物，农业生产技术也达到相当高的水平。但是，其创造农业奇迹依赖的是极为简陋落后的石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木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骨等生产工具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849993"/>
              </p:ext>
            </p:extLst>
          </p:nvPr>
        </p:nvGraphicFramePr>
        <p:xfrm>
          <a:off x="415037" y="831767"/>
          <a:ext cx="10692000" cy="2920366"/>
        </p:xfrm>
        <a:graphic>
          <a:graphicData uri="http://schemas.openxmlformats.org/drawingml/2006/table">
            <a:tbl>
              <a:tblPr/>
              <a:tblGrid>
                <a:gridCol w="2285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0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63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依据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416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科技发展畸形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印第安人在天文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历法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建筑等诸多方面取得了巨大成就，但在物质生产方面却相对匮乏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608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社会演进缓慢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美洲的几大著名文明，都产生于氏族制度向国家过渡的时期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262979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迁移运用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中古时期美洲印第安人的农业生产有许多创举。他们不仅发明了适合高原地形的梯田和水渠，还首创农作物间作技术，将玉米和豆类等不同作物进行套种。这可以用来说明美洲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．农业土地资源丰富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．注重对土地资源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．民众生活水平较高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．借鉴了亚洲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农耕技术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8429" y="40681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61664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根据材料可知，古代美洲人发明了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适合高原地形的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梯田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水渠</a:t>
            </a:r>
            <a:r>
              <a:rPr lang="zh-CN" altLang="en-US" kern="100" dirty="0">
                <a:latin typeface="宋体" panose="0201060003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，还创造了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套种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这一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农业耕作技术，提高了土地利用效率，说明他们注重对土地资源的优化利用，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项正确；材料仅仅强调了印第安人针对现有土地的利用情况，并不能得出美洲农业土地资源丰富的结论，排除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项；仅从农业生产创举不能直接推断出民众生活水平情况，排除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项；此时的美洲大陆与亚洲地区处于隔绝状态，不可能吸收亚洲的农耕技术，排除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97031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某学者认为，美洲阿兹特克人在军队的支持下，向被征服的臣民征收赋税与索要贡物，但维系各部落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各地区联系的只有纳贡，没有共同认同的价值观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文化观和经济基础，整个社会看上去管理有序，实质上却十分松散。该学者意在强调阿兹特克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．文明发展落后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  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．实行专制统治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．社会结构脆弱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  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．阶级矛盾尖锐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40797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时空坐标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A40867C-898F-8821-6063-BFA97789F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574" y="2664023"/>
            <a:ext cx="9686925" cy="146685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961371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虽然阿兹特克人在军事支持下能够征收赋税和管理臣民，但缺乏共同认同的价值观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文化观和经济基础，实质上十分松散。因此，该学者意在强调阿兹特克社会结构的脆弱性，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项正确。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836261"/>
            <a:ext cx="7456488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2025LS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928" y="1727919"/>
            <a:ext cx="5688632" cy="4215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52255"/>
            <a:ext cx="5586413" cy="67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五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472335"/>
            <a:ext cx="6400800" cy="49936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古代非洲与美洲</a:t>
            </a:r>
          </a:p>
        </p:txBody>
      </p:sp>
      <p:sp>
        <p:nvSpPr>
          <p:cNvPr id="33" name="矩形 32">
            <a:hlinkClick r:id="rId7" action="ppaction://hlinkfile"/>
          </p:cNvPr>
          <p:cNvSpPr/>
          <p:nvPr/>
        </p:nvSpPr>
        <p:spPr>
          <a:xfrm>
            <a:off x="-9525" y="-252301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461664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古代非洲文明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西非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班图文明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文明成果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农业方面有</a:t>
            </a:r>
            <a:r>
              <a:rPr lang="en-US" altLang="zh-CN" sz="2700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；畜牧业方面有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；手工业方面有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掌握了冶铁技术　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种植玉米和粟　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驯养了牛　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培育出甜高粱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西瓜和棉花等重要农作物　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引进了绵羊和山羊等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活动区域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由西非逐渐扩展到撒哈拉沙漠以南地区。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1639" y="30346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cs typeface="Times New Roman" panose="02020603050405020304" pitchFamily="18" charset="0"/>
              </a:rPr>
              <a:t>④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957281" y="30346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cs typeface="Times New Roman" panose="02020603050405020304" pitchFamily="18" charset="0"/>
              </a:rPr>
              <a:t>③</a:t>
            </a:r>
            <a:r>
              <a:rPr lang="zh-CN" altLang="zh-CN" b="1" dirty="0">
                <a:latin typeface="Calibri" panose="020F0502020204030204" pitchFamily="34" charset="0"/>
                <a:cs typeface="Times New Roman" panose="02020603050405020304" pitchFamily="18" charset="0"/>
              </a:rPr>
              <a:t>⑤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36501" y="368569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cs typeface="Times New Roman" panose="02020603050405020304" pitchFamily="18" charset="0"/>
              </a:rPr>
              <a:t>①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5684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古代非洲区域文明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8" y="1487831"/>
          <a:ext cx="10691999" cy="4200526"/>
        </p:xfrm>
        <a:graphic>
          <a:graphicData uri="http://schemas.openxmlformats.org/drawingml/2006/table">
            <a:tbl>
              <a:tblPr/>
              <a:tblGrid>
                <a:gridCol w="1257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5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85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899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116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区域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国家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存在时间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特征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217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东非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阿克苏姆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公元前后兴起；</a:t>
                      </a: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4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世纪进入鼎盛时期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一度成为地区强国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42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桑给巴尔</a:t>
                      </a:r>
                      <a:r>
                        <a:rPr lang="zh-CN" sz="28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蒙巴萨和摩加迪沙等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10—15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沿海国家；广泛使用奴隶，经济上以种植瓜果蔬菜的园艺业为主，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发达，城市繁荣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4053" marR="44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389329" y="446912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对外贸易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7" y="692662"/>
          <a:ext cx="10691999" cy="5284916"/>
        </p:xfrm>
        <a:graphic>
          <a:graphicData uri="http://schemas.openxmlformats.org/drawingml/2006/table">
            <a:tbl>
              <a:tblPr/>
              <a:tblGrid>
                <a:gridCol w="80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40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780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158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区域</a:t>
                      </a:r>
                      <a:endParaRPr lang="zh-CN" sz="27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国家</a:t>
                      </a:r>
                      <a:endParaRPr lang="zh-CN" sz="27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存在时间</a:t>
                      </a:r>
                      <a:endParaRPr lang="zh-CN" sz="27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特征</a:t>
                      </a:r>
                      <a:endParaRPr lang="zh-CN" sz="27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330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西非</a:t>
                      </a:r>
                      <a:endParaRPr lang="zh-CN" sz="27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加纳</a:t>
                      </a:r>
                      <a:r>
                        <a:rPr lang="zh-CN" sz="2700" b="1" kern="100" spc="-1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7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马里和桑海等</a:t>
                      </a:r>
                      <a:endParaRPr lang="zh-CN" sz="2700" kern="100" spc="-100" baseline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7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8—15</a:t>
                      </a:r>
                      <a:r>
                        <a:rPr lang="zh-CN" sz="27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</a:t>
                      </a:r>
                      <a:endParaRPr lang="zh-CN" sz="27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拥有丰富的</a:t>
                      </a:r>
                      <a:r>
                        <a:rPr lang="en-US" sz="27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altLang="zh-CN" sz="27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sz="27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zh-CN" sz="27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资源，控制着穿越撒哈拉沙漠的商路和黄金贸易。马里征服加纳后，进一步扩张，成为西非最强大的国家；桑海实行</a:t>
                      </a:r>
                      <a:r>
                        <a:rPr lang="en-US" sz="27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</a:t>
                      </a:r>
                      <a:r>
                        <a:rPr lang="en-US" altLang="zh-CN" sz="27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sz="27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</a:t>
                      </a:r>
                      <a:r>
                        <a:rPr lang="zh-CN" sz="27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，扩大对外贸易，鼓励文化发展</a:t>
                      </a:r>
                      <a:endParaRPr lang="zh-CN" sz="27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786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南非</a:t>
                      </a:r>
                      <a:endParaRPr lang="zh-CN" sz="27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7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津巴布韦</a:t>
                      </a:r>
                      <a:endParaRPr lang="zh-CN" sz="27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7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11</a:t>
                      </a:r>
                      <a:r>
                        <a:rPr lang="zh-CN" sz="27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世纪末建立，</a:t>
                      </a:r>
                      <a:r>
                        <a:rPr lang="en-US" sz="27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14—15</a:t>
                      </a:r>
                      <a:r>
                        <a:rPr lang="zh-CN" sz="27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世纪进入鼎盛时期</a:t>
                      </a:r>
                      <a:endParaRPr lang="zh-CN" sz="2700" kern="100" spc="-100" baseline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7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zh-CN" sz="27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人建立，鼎盛时期包括今南非的部分地区都被纳入它的统治之下</a:t>
                      </a:r>
                      <a:endParaRPr lang="zh-CN" sz="27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78" marR="209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037401" y="319561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中央集权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256981" y="457223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班图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057181" y="136787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黄金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152367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古代美洲文明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玛雅文明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7" y="1979947"/>
          <a:ext cx="10692000" cy="3947806"/>
        </p:xfrm>
        <a:graphic>
          <a:graphicData uri="http://schemas.openxmlformats.org/drawingml/2006/table">
            <a:tbl>
              <a:tblPr/>
              <a:tblGrid>
                <a:gridCol w="845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6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882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发展了以种植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为主的农业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475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建立了众多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。氏族首领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贵族和祭司构成统治阶级；一般氏族成员成为平民，从事农业和手工业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37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城市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城市建筑精美，城内有用于祭祀的金字塔庙宇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208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文化创造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eaLnBrk="1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制造陶器，发明文字，用历法纪年，并采用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，知道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零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的概念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00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衰落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15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世纪中期，玛雅文明衰落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467" marR="3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323368" y="204562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玉米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016266" y="265992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城市国家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533345" y="4392215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ea typeface="华文楷体" panose="02010600040101010101" pitchFamily="2" charset="-122"/>
              </a:rPr>
              <a:t>20</a:t>
            </a:r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进制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5684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阿兹特克文明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7" y="1489211"/>
          <a:ext cx="10692000" cy="4271156"/>
        </p:xfrm>
        <a:graphic>
          <a:graphicData uri="http://schemas.openxmlformats.org/drawingml/2006/table">
            <a:tbl>
              <a:tblPr/>
              <a:tblGrid>
                <a:gridCol w="1541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27906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发展概况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533" marR="275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14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世纪，兴起于今墨西哥地区。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16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世纪初，进入鼎盛时期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533" marR="275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4883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国家治理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533" marR="275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上层阶级垄断官职，掌握军队。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被征服者由原来的部落首领管理，但需向阿兹特克人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533" marR="275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06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经济基础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533" marR="275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发明了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，扩大了耕地面积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533" marR="275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093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都城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533" marR="275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特诺奇蒂特兰面积广阔，人口众多，建筑技术高超，全城水渠和道路纵横交错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533" marR="275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872605" y="362478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缴纳贡赋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330173" y="414018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浮动园地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7624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sz="2400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印加文明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7" y="1439887"/>
          <a:ext cx="10692000" cy="4430433"/>
        </p:xfrm>
        <a:graphic>
          <a:graphicData uri="http://schemas.openxmlformats.org/drawingml/2006/table">
            <a:tbl>
              <a:tblPr/>
              <a:tblGrid>
                <a:gridCol w="665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26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7568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4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发展历史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024" marR="200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12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世纪，印加人以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</a:t>
                      </a:r>
                      <a:r>
                        <a:rPr lang="en-US" altLang="zh-CN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为都城建立国家；</a:t>
                      </a:r>
                      <a:r>
                        <a:rPr lang="en-US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13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世纪，逐渐崛起；</a:t>
                      </a:r>
                      <a:r>
                        <a:rPr lang="en-US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15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世纪末</a:t>
                      </a:r>
                      <a:r>
                        <a:rPr lang="en-US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16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世纪初，发展到鼎盛时期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024" marR="200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476">
                <a:tc rowSpan="2"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4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统治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024" marR="200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政治方面</a:t>
                      </a:r>
                      <a:r>
                        <a:rPr lang="en-US" altLang="zh-CN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_________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，社会经济方面</a:t>
                      </a:r>
                      <a:r>
                        <a:rPr lang="en-US" altLang="zh-CN" sz="2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 </a:t>
                      </a:r>
                      <a:r>
                        <a:rPr lang="en-US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填序号</a:t>
                      </a:r>
                      <a:r>
                        <a:rPr lang="en-US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024" marR="200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02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最高统治者是国王，世袭继承，拥有行政</a:t>
                      </a: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立法和军事大权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土地</a:t>
                      </a: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矿藏和牲畜归国家所有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将全国划分为四大政区，每个政区设一个长官，由贵族充任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为征税和征兵，政府编制了详细的人口调查表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400" b="1" kern="100" spc="-100" baseline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⑤</a:t>
                      </a:r>
                      <a:r>
                        <a:rPr lang="zh-CN" sz="24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帝国修建了完善的道路系统，用于传递政府的命令和情报，以及调动军队</a:t>
                      </a:r>
                      <a:endParaRPr lang="zh-CN" sz="2400" kern="100" spc="-100" baseline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⑥</a:t>
                      </a: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将征服地区的部分或全部居民迁移到新地区，以防止他们反抗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024" marR="200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672805" y="143633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库斯科</a:t>
            </a:r>
            <a:endParaRPr lang="zh-CN" altLang="en-US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2306789" y="2422598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cs typeface="Times New Roman" panose="02020603050405020304" pitchFamily="18" charset="0"/>
              </a:rPr>
              <a:t>①③</a:t>
            </a:r>
            <a:r>
              <a:rPr lang="zh-CN" altLang="zh-CN" sz="2400" b="1" dirty="0">
                <a:latin typeface="Calibri" panose="020F0502020204030204" pitchFamily="34" charset="0"/>
                <a:cs typeface="Times New Roman" panose="02020603050405020304" pitchFamily="18" charset="0"/>
              </a:rPr>
              <a:t>⑤⑥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6057536" y="2421924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cs typeface="宋体" panose="02010600030101010101" pitchFamily="2" charset="-122"/>
              </a:rPr>
              <a:t>②④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2482</Words>
  <Application>Microsoft Office PowerPoint</Application>
  <PresentationFormat>自定义</PresentationFormat>
  <Paragraphs>206</Paragraphs>
  <Slides>33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HelveticaNeueLT Pro 67 MdCn</vt:lpstr>
      <vt:lpstr>等线</vt:lpstr>
      <vt:lpstr>等线 Light</vt:lpstr>
      <vt:lpstr>黑体</vt:lpstr>
      <vt:lpstr>华文楷体</vt:lpstr>
      <vt:lpstr>华文细黑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星炽 朱</cp:lastModifiedBy>
  <cp:revision>1351</cp:revision>
  <dcterms:created xsi:type="dcterms:W3CDTF">2016-06-29T09:22:00Z</dcterms:created>
  <dcterms:modified xsi:type="dcterms:W3CDTF">2026-02-26T02:19:53Z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2052-12.1.0.23542</vt:lpwstr>
  </property>
</Properties>
</file>