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9"/>
  </p:notesMasterIdLst>
  <p:handoutMasterIdLst>
    <p:handoutMasterId r:id="rId40"/>
  </p:handoutMasterIdLst>
  <p:sldIdLst>
    <p:sldId id="2476" r:id="rId3"/>
    <p:sldId id="3810" r:id="rId4"/>
    <p:sldId id="3781" r:id="rId5"/>
    <p:sldId id="3785" r:id="rId6"/>
    <p:sldId id="3842" r:id="rId7"/>
    <p:sldId id="3843" r:id="rId8"/>
    <p:sldId id="3844" r:id="rId9"/>
    <p:sldId id="3845" r:id="rId10"/>
    <p:sldId id="3846" r:id="rId11"/>
    <p:sldId id="3847" r:id="rId12"/>
    <p:sldId id="3856" r:id="rId13"/>
    <p:sldId id="3857" r:id="rId14"/>
    <p:sldId id="3858" r:id="rId15"/>
    <p:sldId id="3859" r:id="rId16"/>
    <p:sldId id="3791" r:id="rId17"/>
    <p:sldId id="3848" r:id="rId18"/>
    <p:sldId id="3849" r:id="rId19"/>
    <p:sldId id="3850" r:id="rId20"/>
    <p:sldId id="3851" r:id="rId21"/>
    <p:sldId id="3852" r:id="rId22"/>
    <p:sldId id="3853" r:id="rId23"/>
    <p:sldId id="3811" r:id="rId24"/>
    <p:sldId id="3815" r:id="rId25"/>
    <p:sldId id="3860" r:id="rId26"/>
    <p:sldId id="3819" r:id="rId27"/>
    <p:sldId id="3832" r:id="rId28"/>
    <p:sldId id="3833" r:id="rId29"/>
    <p:sldId id="3834" r:id="rId30"/>
    <p:sldId id="3839" r:id="rId31"/>
    <p:sldId id="3840" r:id="rId32"/>
    <p:sldId id="3841" r:id="rId33"/>
    <p:sldId id="3861" r:id="rId34"/>
    <p:sldId id="3862" r:id="rId35"/>
    <p:sldId id="3864" r:id="rId36"/>
    <p:sldId id="3865" r:id="rId37"/>
    <p:sldId id="2276" r:id="rId38"/>
  </p:sldIdLst>
  <p:sldSz cx="11522075" cy="6480175"/>
  <p:notesSz cx="6858000" cy="9144000"/>
  <p:custDataLst>
    <p:tags r:id="rId4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CC0000"/>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35</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36</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88A0345-70FC-4789-A341-470D371549C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15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25</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34</a:t>
            </a:fld>
            <a:endParaRPr lang="en-US" altLang="zh-CN" sz="120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5.xml"/><Relationship Id="rId1" Type="http://schemas.openxmlformats.org/officeDocument/2006/relationships/slideMaster" Target="../slideMasters/slideMaster1.xml"/><Relationship Id="rId4" Type="http://schemas.openxmlformats.org/officeDocument/2006/relationships/slide" Target="../slides/sl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6.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板块五  第二次世界大战后的世界</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板块五  第二次世界大战后的世界</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6136;&#37327;&#35780;&#20272;/09%20&#21333;&#20803;&#36136;&#37327;&#35780;&#20272;(&#20843;).docx" TargetMode="External"/><Relationship Id="rId5" Type="http://schemas.openxmlformats.org/officeDocument/2006/relationships/hyperlink" Target="../3.&#37197;&#22871;&#32451;&#20064;&#39064;/&#21333;&#20803;&#27979;&#35797;&#21367;/09%20&#21333;&#20803;&#27979;&#35797;&#21367;(&#20843;).docx" TargetMode="Externa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8.xml"/><Relationship Id="rId6" Type="http://schemas.openxmlformats.org/officeDocument/2006/relationships/hyperlink" Target="../3.&#37197;&#22871;&#32451;&#20064;&#39064;/&#21333;&#20803;&#36136;&#37327;&#35780;&#20272;/10%20&#26399;&#26411;&#36136;&#37327;&#35780;&#20272;.docx" TargetMode="External"/><Relationship Id="rId5" Type="http://schemas.openxmlformats.org/officeDocument/2006/relationships/hyperlink" Target="../3.&#37197;&#22871;&#32451;&#20064;&#39064;/&#21333;&#20803;&#27979;&#35797;&#21367;/10%20&#26399;&#26411;&#27979;&#35797;&#21367;.docx" TargetMode="Externa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
        <p:nvSpPr>
          <p:cNvPr id="17" name="文本框 28"/>
          <p:cNvSpPr txBox="1"/>
          <p:nvPr>
            <p:custDataLst>
              <p:tags r:id="rId9"/>
            </p:custDataLst>
          </p:nvPr>
        </p:nvSpPr>
        <p:spPr>
          <a:xfrm>
            <a:off x="1945037" y="4715767"/>
            <a:ext cx="7714369" cy="825419"/>
          </a:xfrm>
          <a:prstGeom prst="rect">
            <a:avLst/>
          </a:prstGeom>
          <a:noFill/>
        </p:spPr>
        <p:txBody>
          <a:bodyPr wrap="square" rtlCol="0" anchor="ctr" anchorCtr="1">
            <a:spAutoFit/>
          </a:bodyPr>
          <a:lstStyle/>
          <a:p>
            <a:pPr algn="ctr">
              <a:lnSpc>
                <a:spcPct val="150000"/>
              </a:lnSpc>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r>
              <a:rPr lang="zh-CN" altLang="zh-CN" dirty="0">
                <a:latin typeface="Times New Roman" panose="02020603050405020304" pitchFamily="18" charset="0"/>
                <a:ea typeface="华文仿宋" panose="02010600040101010101" pitchFamily="2" charset="-122"/>
                <a:cs typeface="Times New Roman" panose="02020603050405020304" pitchFamily="18" charset="0"/>
              </a:rPr>
              <a:t>非洲获得独立；根据材料一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特别易受这种思想意识影响的中产阶级的兴起</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可知，非洲中产阶级的崛起；根据材料一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由于欧洲民族主义思想意识的传播</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可知，欧洲民族主义思想的传播；根据材料二</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第二次世界大战后的民族主义者则发展出政治党派，并通过这些党派来表达抗议</a:t>
            </a:r>
            <a:r>
              <a:rPr lang="zh-CN" altLang="zh-CN" dirty="0">
                <a:cs typeface="Times New Roman" panose="02020603050405020304" pitchFamily="18" charset="0"/>
              </a:rPr>
              <a:t>”</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南非</a:t>
            </a:r>
            <a:r>
              <a:rPr lang="zh-CN" altLang="zh-CN" dirty="0">
                <a:cs typeface="Times New Roman" panose="02020603050405020304" pitchFamily="18" charset="0"/>
              </a:rPr>
              <a:t>、</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“中非联邦”</a:t>
            </a:r>
            <a:r>
              <a:rPr lang="en-US" altLang="zh-CN"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今津巴布韦地区</a:t>
            </a:r>
            <a:r>
              <a:rPr lang="en-US" altLang="zh-CN"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阿尔及利亚</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莫桑比克和安哥拉爆发了武装斗争，最终非洲赢得了独立</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可知，非洲人民坚持不懈地开展各种形式的民族解放斗争；根据所学知识可知，非洲人民经历过反法西斯战争的锻炼，提高了民族觉悟</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增加了战斗意识</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9511"/>
          </a:xfrm>
        </p:spPr>
        <p:txBody>
          <a:bodyPr/>
          <a:lstStyle/>
          <a:p>
            <a:r>
              <a:rPr lang="en-US" altLang="zh-CN" dirty="0">
                <a:solidFill>
                  <a:prstClr val="black"/>
                </a:solidFill>
                <a:latin typeface="Times New Roman" panose="02020603050405020304" pitchFamily="18" charset="0"/>
                <a:ea typeface="华文仿宋" panose="02010600040101010101" pitchFamily="2" charset="-122"/>
              </a:rPr>
              <a:t>(2)</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根据材料二</a:t>
            </a:r>
            <a:r>
              <a:rPr lang="en-US" altLang="zh-CN"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在</a:t>
            </a:r>
            <a:r>
              <a:rPr lang="en-US" altLang="zh-CN" dirty="0">
                <a:solidFill>
                  <a:prstClr val="black"/>
                </a:solidFill>
                <a:latin typeface="Times New Roman" panose="02020603050405020304" pitchFamily="18" charset="0"/>
                <a:ea typeface="华文仿宋" panose="02010600040101010101" pitchFamily="2" charset="-122"/>
              </a:rPr>
              <a:t>20</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世纪五六十年代，南非</a:t>
            </a:r>
            <a:r>
              <a:rPr lang="zh-CN" altLang="zh-CN" dirty="0">
                <a:solidFill>
                  <a:prstClr val="black"/>
                </a:solidFill>
                <a:cs typeface="Times New Roman" panose="02020603050405020304" pitchFamily="18" charset="0"/>
              </a:rPr>
              <a:t>、</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“中非联邦”</a:t>
            </a:r>
            <a:r>
              <a:rPr lang="en-US" altLang="zh-CN"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今津巴布韦地区</a:t>
            </a:r>
            <a:r>
              <a:rPr lang="en-US" altLang="zh-CN" dirty="0">
                <a:latin typeface="Times New Roman" panose="02020603050405020304" pitchFamily="18" charset="0"/>
                <a:ea typeface="华文仿宋" panose="02010600040101010101" pitchFamily="2" charset="-122"/>
                <a:cs typeface="Times New Roman" panose="02020603050405020304" pitchFamily="18" charset="0"/>
              </a:rPr>
              <a:t>) </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阿尔及利亚</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莫桑比克和安哥拉爆发了武装斗争，最终非洲</a:t>
            </a:r>
            <a:r>
              <a:rPr lang="zh-CN" altLang="en-US"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各国家</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赢得了独立，至少在政治上获得了独立，但它们未必有一个稳定和持久的政治秩序</a:t>
            </a:r>
            <a:r>
              <a:rPr lang="en-US" altLang="zh-CN" dirty="0">
                <a:solidFill>
                  <a:prstClr val="black"/>
                </a:solidFill>
                <a:latin typeface="宋体" panose="02010600030101010101" pitchFamily="2" charset="-122"/>
                <a:cs typeface="Times New Roman" panose="02020603050405020304" pitchFamily="18" charset="0"/>
              </a:rPr>
              <a:t>……</a:t>
            </a:r>
            <a:r>
              <a:rPr lang="zh-CN" altLang="en-US" dirty="0">
                <a:solidFill>
                  <a:prstClr val="black"/>
                </a:solidFill>
                <a:latin typeface="宋体" panose="0201060003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非殖民化</a:t>
            </a:r>
            <a:r>
              <a:rPr lang="zh-CN" altLang="en-US"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最终只代表着持续之中的政治</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经济乃至文化斗争的一个最新阶段，这些斗争并未真正结束</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可知，在</a:t>
            </a:r>
            <a:r>
              <a:rPr lang="zh-CN" altLang="zh-CN" dirty="0">
                <a:solidFill>
                  <a:prstClr val="black"/>
                </a:solidFill>
                <a:latin typeface="Calibri" panose="020F0502020204030204" pitchFamily="34" charset="0"/>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非殖民化</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秩序下，非洲国家虽然赢得了独立，但仍然与原宗主国保持着密切的经济</a:t>
            </a:r>
            <a:r>
              <a:rPr lang="zh-CN" altLang="zh-CN" dirty="0">
                <a:solidFill>
                  <a:prstClr val="black"/>
                </a:solidFill>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政治和军事联系，这说明非洲的</a:t>
            </a:r>
            <a:r>
              <a:rPr lang="zh-CN" altLang="en-US"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非殖民化</a:t>
            </a:r>
            <a:r>
              <a:rPr lang="zh-CN" altLang="en-US"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斗争还未真正结束，要最终摆脱殖民</a:t>
            </a:r>
            <a:r>
              <a:rPr lang="zh-CN" altLang="en-US"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主义</a:t>
            </a:r>
            <a:r>
              <a:rPr lang="zh-CN" altLang="zh-CN"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的影响，非洲国家还要进行长期不懈的努力。</a:t>
            </a:r>
            <a:endParaRPr lang="zh-CN" alt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非殖民化</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为非洲新兴独立国家登上世界政治舞台奠定了基础；</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非殖民化</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推动非洲国家民族独立运动，</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使</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它们成为广大发展中国家中的一支重要力量，</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对</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于建立公正合理的世界政治经济新秩序，</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推动</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世界格局的演变起到了重要的作用。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新变化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出现了政党运动这一方式；有新的政治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社会力量参与；摧毁了帝国主义在非洲的殖民体系。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成因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第二次世界大战削弱了帝国主义的实力；国际上民族解放浪潮的推动；非洲中产阶级的崛起；欧洲民族主义思想的传播；非洲人民坚持不懈地开展各种形式的民族解放斗争；非洲人民经历了反法西斯战争的锻炼。</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简评</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在</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非殖民化</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秩序下，非洲国家虽然赢得了独立，但仍然与原宗主国保持着密切的经济</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政治和军事联系，这说明非洲的</a:t>
            </a:r>
            <a:r>
              <a:rPr lang="zh-CN" altLang="en-US"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非殖民化</a:t>
            </a:r>
            <a:r>
              <a:rPr lang="zh-CN" altLang="en-US"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斗争还未真正结束，要最终摆脱殖民</a:t>
            </a:r>
            <a:r>
              <a:rPr lang="zh-CN" altLang="en-US" dirty="0">
                <a:latin typeface="Times New Roman" panose="02020603050405020304" pitchFamily="18" charset="0"/>
                <a:cs typeface="Times New Roman" panose="02020603050405020304" pitchFamily="18" charset="0"/>
              </a:rPr>
              <a:t>主义</a:t>
            </a:r>
            <a:r>
              <a:rPr lang="zh-CN" altLang="zh-CN" dirty="0">
                <a:latin typeface="Times New Roman" panose="02020603050405020304" pitchFamily="18" charset="0"/>
                <a:cs typeface="Times New Roman" panose="02020603050405020304" pitchFamily="18" charset="0"/>
              </a:rPr>
              <a:t>的影响，非洲国家还要进行长期不懈的努力。</a:t>
            </a:r>
            <a:r>
              <a:rPr lang="zh-CN" altLang="en-US"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非殖民化</a:t>
            </a:r>
            <a:r>
              <a:rPr lang="zh-CN" altLang="en-US"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为非洲新兴独立国家登上世界政治舞台奠定了基础；</a:t>
            </a:r>
            <a:r>
              <a:rPr lang="zh-CN" altLang="en-US" dirty="0">
                <a:latin typeface="Times New Roman" panose="02020603050405020304" pitchFamily="18" charset="0"/>
                <a:cs typeface="Times New Roman" panose="02020603050405020304" pitchFamily="18" charset="0"/>
              </a:rPr>
              <a:t>使</a:t>
            </a:r>
            <a:r>
              <a:rPr lang="zh-CN" altLang="zh-CN" dirty="0">
                <a:latin typeface="Times New Roman" panose="02020603050405020304" pitchFamily="18" charset="0"/>
                <a:cs typeface="Times New Roman" panose="02020603050405020304" pitchFamily="18" charset="0"/>
              </a:rPr>
              <a:t>它们成为广大发展中国家中的一支重要力量，</a:t>
            </a:r>
            <a:r>
              <a:rPr lang="zh-CN" altLang="en-US" dirty="0">
                <a:latin typeface="Times New Roman" panose="02020603050405020304" pitchFamily="18" charset="0"/>
                <a:cs typeface="Times New Roman" panose="02020603050405020304" pitchFamily="18" charset="0"/>
              </a:rPr>
              <a:t>对</a:t>
            </a:r>
            <a:r>
              <a:rPr lang="zh-CN" altLang="zh-CN" dirty="0">
                <a:latin typeface="Times New Roman" panose="02020603050405020304" pitchFamily="18" charset="0"/>
                <a:cs typeface="Times New Roman" panose="02020603050405020304" pitchFamily="18" charset="0"/>
              </a:rPr>
              <a:t>于建立公正合理的世界政治经济新秩序，</a:t>
            </a:r>
            <a:r>
              <a:rPr lang="zh-CN" altLang="en-US" dirty="0">
                <a:latin typeface="Times New Roman" panose="02020603050405020304" pitchFamily="18" charset="0"/>
                <a:cs typeface="Times New Roman" panose="02020603050405020304" pitchFamily="18" charset="0"/>
              </a:rPr>
              <a:t>推动</a:t>
            </a:r>
            <a:r>
              <a:rPr lang="zh-CN" altLang="zh-CN" dirty="0">
                <a:latin typeface="Times New Roman" panose="02020603050405020304" pitchFamily="18" charset="0"/>
                <a:cs typeface="Times New Roman" panose="02020603050405020304" pitchFamily="18" charset="0"/>
              </a:rPr>
              <a:t>世界格局的演变起到了重要作用。</a:t>
            </a:r>
            <a:endParaRPr lang="zh-CN"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49350"/>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活动二 </a:t>
            </a:r>
            <a:r>
              <a:rPr lang="en-US" altLang="zh-CN" b="1" dirty="0">
                <a:solidFill>
                  <a:schemeClr val="tx1"/>
                </a:solidFill>
                <a:latin typeface="宋体" panose="02010600030101010101" pitchFamily="2" charset="-122"/>
                <a:cs typeface="Times New Roman" panose="02020603050405020304" pitchFamily="18" charset="0"/>
              </a:rPr>
              <a:t>“</a:t>
            </a:r>
            <a:r>
              <a:rPr lang="zh-CN" altLang="zh-CN" b="1" dirty="0">
                <a:solidFill>
                  <a:schemeClr val="tx1"/>
                </a:solidFill>
                <a:latin typeface="黑体" panose="02010609060101010101" pitchFamily="49" charset="-122"/>
                <a:ea typeface="黑体" panose="02010609060101010101" pitchFamily="49" charset="-122"/>
                <a:cs typeface="Times New Roman" panose="02020603050405020304" pitchFamily="18" charset="0"/>
              </a:rPr>
              <a:t>全球南方</a:t>
            </a:r>
            <a:r>
              <a:rPr lang="en-US" altLang="zh-CN" b="1" dirty="0">
                <a:solidFill>
                  <a:schemeClr val="tx1"/>
                </a:solidFill>
                <a:latin typeface="宋体" panose="02010600030101010101" pitchFamily="2"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的崛起</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752424"/>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近年来，国内外学术界和媒体对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的兴趣和关注达到了前所未有的高度。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并非单纯的地理概念或经济概念，而是新兴市场国家和发展中国家基于相似</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历史境遇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现实发展阶段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共同发展目标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相同政治诉求而形成的身份认同。在世界百年未有之大变局加速演进的背景下，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热潮的涌现</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是广大发展中国家在世界政治变迁中的整体性觉醒。</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的崛起不是一种偶然现象，而是发展中国家群体性崛起的必然结果。</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正在成为一股重塑世界秩序的关键力量，其崛起是一种不可逆转的历史趋势，预示着全球地缘经济和地缘政治的重心从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转向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。随着共建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倡议的持续推进，凝聚发展共识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创造发展机遇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共享发展成果将为南南合作注入新动力。与此同时，美国等西方国家出于维护霸权的需要，对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全球南方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国家的争夺和拉拢也将日趋激烈。</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摘编自江时学《如何认识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根据材料一指出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的内涵，并结合所学知识分析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崛起的背景。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根据材料二并结合所学知识，评价</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崛起的影响。</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6135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第一小问，根据材料一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并非单纯的地理概念或经济概念，而是新兴市场国家和发展中国家基于相似</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历史境遇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现实发展阶段</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共同发展目标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相同政治诉求而形成的身份认同</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并结合所学知识可知，相似</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历史境遇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现实发展阶段</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共同发展目标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相同政治诉求而形成的身份认同；根据材料一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热潮的涌现是广大发展中国家在世界政治变迁中的整体性觉醒</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代表一种整体性崛起。</a:t>
            </a:r>
            <a:endParaRPr lang="zh-CN"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66269"/>
          </a:xfrm>
        </p:spPr>
        <p:txBody>
          <a:bodyPr/>
          <a:lstStyle/>
          <a:p>
            <a:pPr algn="just"/>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第二小问，根据材料一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近年来，国内外学术界和媒体对</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的兴趣和关注达到了前所未有的高度</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并结合所学知识可知，冷战后相对和平稳定的国际环境；根据材料一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是新兴市场国家和发展中国家基于相似</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历史境遇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现实发展阶段</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共同发展目标</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相同政治诉求而形成的身份认同</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可知，共同的发展目标和</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国际</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合作</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的加强</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在世界百年未有之大变局加速演进的背景下</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并结合所学知识可知，世界多极化趋势以及经济全球化</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趋势</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的不断发展。</a:t>
            </a:r>
            <a:endParaRPr lang="zh-CN"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64545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根据材料二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预示着全球地缘经济和地缘政治的重心从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转向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并结合所学知识可知，推动全球地缘经济和政治的重心从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转向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；根据材料二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随着共建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倡议的持续推进，凝聚发展共识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创造发展机遇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共享发展成果将为南南合作注入新动力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并结合所学知识可知，有利于构建公正合理的国际政治经济新秩序，也有利于世界和平与稳定以及与南方国家的合作；根据材料二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美国等西方国家出于维护霸权的需要，对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国家的争夺和拉拢也将日趋激烈</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并结合所学知识可知，客观上加剧了美国等西方国家对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全球南方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的争夺。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内涵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相似</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历史境遇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现实发展阶段</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共同发展目标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相同政治诉求而形成的身份认同；代表一种整体性崛起。背景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冷战后相对和平稳定的国际环境；世界多极化趋势</a:t>
            </a:r>
            <a:r>
              <a:rPr lang="zh-CN" altLang="en-US" kern="100" dirty="0">
                <a:latin typeface="Times New Roman" panose="02020603050405020304" pitchFamily="18" charset="0"/>
                <a:cs typeface="Times New Roman" panose="02020603050405020304" pitchFamily="18" charset="0"/>
              </a:rPr>
              <a:t>和</a:t>
            </a:r>
            <a:r>
              <a:rPr lang="zh-CN" altLang="zh-CN" kern="100" dirty="0">
                <a:latin typeface="Times New Roman" panose="02020603050405020304" pitchFamily="18" charset="0"/>
                <a:cs typeface="Times New Roman" panose="02020603050405020304" pitchFamily="18" charset="0"/>
              </a:rPr>
              <a:t>经济全球化</a:t>
            </a:r>
            <a:r>
              <a:rPr lang="zh-CN" altLang="en-US" kern="100" dirty="0">
                <a:latin typeface="Times New Roman" panose="02020603050405020304" pitchFamily="18" charset="0"/>
                <a:cs typeface="Times New Roman" panose="02020603050405020304" pitchFamily="18" charset="0"/>
              </a:rPr>
              <a:t>趋势</a:t>
            </a:r>
            <a:r>
              <a:rPr lang="zh-CN" altLang="zh-CN" kern="100" dirty="0">
                <a:latin typeface="Times New Roman" panose="02020603050405020304" pitchFamily="18" charset="0"/>
                <a:cs typeface="Times New Roman" panose="02020603050405020304" pitchFamily="18" charset="0"/>
              </a:rPr>
              <a:t>的不断发展；共同的发展目标和</a:t>
            </a:r>
            <a:r>
              <a:rPr lang="zh-CN" altLang="en-US" kern="100" dirty="0">
                <a:latin typeface="Times New Roman" panose="02020603050405020304" pitchFamily="18" charset="0"/>
                <a:cs typeface="Times New Roman" panose="02020603050405020304" pitchFamily="18" charset="0"/>
              </a:rPr>
              <a:t>国际</a:t>
            </a:r>
            <a:r>
              <a:rPr lang="zh-CN" altLang="zh-CN" kern="100" dirty="0">
                <a:latin typeface="Times New Roman" panose="02020603050405020304" pitchFamily="18" charset="0"/>
                <a:cs typeface="Times New Roman" panose="02020603050405020304" pitchFamily="18" charset="0"/>
              </a:rPr>
              <a:t>合作</a:t>
            </a:r>
            <a:r>
              <a:rPr lang="zh-CN" altLang="en-US" kern="100" dirty="0">
                <a:latin typeface="Times New Roman" panose="02020603050405020304" pitchFamily="18" charset="0"/>
                <a:cs typeface="Times New Roman" panose="02020603050405020304" pitchFamily="18" charset="0"/>
              </a:rPr>
              <a:t>的加强</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评价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推动全球地缘经济和政治的重心从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转向</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，有利于</a:t>
            </a:r>
            <a:r>
              <a:rPr lang="zh-CN" altLang="en-US" kern="100" dirty="0">
                <a:latin typeface="Times New Roman" panose="02020603050405020304" pitchFamily="18" charset="0"/>
                <a:cs typeface="Times New Roman" panose="02020603050405020304" pitchFamily="18" charset="0"/>
              </a:rPr>
              <a:t>发展中</a:t>
            </a:r>
            <a:r>
              <a:rPr lang="zh-CN" altLang="zh-CN" kern="100" dirty="0">
                <a:latin typeface="Times New Roman" panose="02020603050405020304" pitchFamily="18" charset="0"/>
                <a:cs typeface="Times New Roman" panose="02020603050405020304" pitchFamily="18" charset="0"/>
              </a:rPr>
              <a:t>国家的合作，有利于构建公正合理的国际政治经济新秩序，有利于世界和平与稳定；客观上加剧了美国等西方国家对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全球南方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的争夺。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467779"/>
            <a:ext cx="33337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9068" y="4212195"/>
            <a:ext cx="4769751"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5"/>
          <a:stretch>
            <a:fillRect/>
          </a:stretch>
        </p:blipFill>
        <p:spPr>
          <a:xfrm>
            <a:off x="530111" y="1006628"/>
            <a:ext cx="465868" cy="5204235"/>
          </a:xfrm>
          <a:prstGeom prst="rect">
            <a:avLst/>
          </a:prstGeom>
        </p:spPr>
      </p:pic>
      <p:pic>
        <p:nvPicPr>
          <p:cNvPr id="5" name="图片 4">
            <a:extLst>
              <a:ext uri="{FF2B5EF4-FFF2-40B4-BE49-F238E27FC236}">
                <a16:creationId xmlns:a16="http://schemas.microsoft.com/office/drawing/2014/main" id="{710CA357-36F1-D59B-9C36-DD893EA258F3}"/>
              </a:ext>
            </a:extLst>
          </p:cNvPr>
          <p:cNvPicPr>
            <a:picLocks noChangeAspect="1"/>
          </p:cNvPicPr>
          <p:nvPr/>
        </p:nvPicPr>
        <p:blipFill>
          <a:blip r:embed="rId6"/>
          <a:stretch>
            <a:fillRect/>
          </a:stretch>
        </p:blipFill>
        <p:spPr>
          <a:xfrm>
            <a:off x="984967" y="1006628"/>
            <a:ext cx="10055774" cy="520423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967827" y="1763923"/>
            <a:ext cx="10059834" cy="3883320"/>
          </a:xfrm>
          <a:prstGeom prst="rect">
            <a:avLst/>
          </a:prstGeom>
        </p:spPr>
      </p:pic>
      <p:pic>
        <p:nvPicPr>
          <p:cNvPr id="4" name="图片 3"/>
          <p:cNvPicPr>
            <a:picLocks noChangeAspect="1"/>
          </p:cNvPicPr>
          <p:nvPr/>
        </p:nvPicPr>
        <p:blipFill>
          <a:blip r:embed="rId3"/>
          <a:stretch>
            <a:fillRect/>
          </a:stretch>
        </p:blipFill>
        <p:spPr>
          <a:xfrm>
            <a:off x="468449" y="647799"/>
            <a:ext cx="499378" cy="5591717"/>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608618"/>
            <a:ext cx="3333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161562"/>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20</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世纪下半叶资本主义国家的新变化有哪些？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第二次世界大战结束后初期，美国为了加强军备，西欧各国和日本为了医治战争创伤，</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纷纷</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恢复和发展经济并使经济现代化，国家垄断资本主义进一步发展起来。特别是在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年代以后，随着第三次科技革命的到来，生产高度社会化同私人垄断占有形式这一基本矛盾进一步加深，推动了国家垄断资本主义更加广泛和持续地发展起来。</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摘编自王斯德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钱洪主编《世界当代史》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根据史料并结合所学知识，概括指出第二次世界大战后初期国家垄断资本主义发展的原因及表现。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第二次世界大战后初期，各国吸取教训，推动了国家垄断资本主义的进一步发展。</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年代后，第三次科技革命推动了国家垄断资本主义更加广泛和持续的发展。</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提示</a:t>
            </a:r>
            <a:r>
              <a:rPr lang="zh-CN" altLang="zh-CN" kern="100" dirty="0">
                <a:solidFill>
                  <a:srgbClr val="7030A0"/>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冷战和局部战争的推动；经济危机的教训；罗斯福新政的影响；凯恩斯主义的指导；苏联建设社会主义的经验；战后重建的需要；第三次科技革命的推动；现代化大生产的需要。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表现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实行国有化，建立国营企业；制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定</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经济计划；扩大政府开支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政府直接采购以及利用税收等财政政策调节社会生产。</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6135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当今世界政治格局的发展走向是怎样的？</a:t>
            </a:r>
            <a:endParaRPr lang="zh-CN" altLang="zh-CN" sz="1050" kern="100" dirty="0">
              <a:latin typeface="宋体" panose="02010600030101010101" pitchFamily="2" charset="-122"/>
              <a:cs typeface="Courier New" panose="02070309020205020404" pitchFamily="49" charset="0"/>
            </a:endParaRPr>
          </a:p>
          <a:p>
            <a:r>
              <a:rPr lang="zh-CN" altLang="zh-CN"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dirty="0">
                <a:latin typeface="Times New Roman" panose="02020603050405020304" pitchFamily="18" charset="0"/>
                <a:ea typeface="华文楷体" panose="02010600040101010101" pitchFamily="2" charset="-122"/>
              </a:rPr>
              <a:t>20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dirty="0">
                <a:latin typeface="Times New Roman" panose="02020603050405020304" pitchFamily="18" charset="0"/>
                <a:ea typeface="华文楷体" panose="02010600040101010101" pitchFamily="2" charset="-122"/>
              </a:rPr>
              <a:t>80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年代末</a:t>
            </a:r>
            <a:r>
              <a:rPr lang="en-US" altLang="zh-CN" dirty="0">
                <a:latin typeface="Times New Roman" panose="02020603050405020304" pitchFamily="18" charset="0"/>
                <a:ea typeface="华文楷体" panose="02010600040101010101" pitchFamily="2" charset="-122"/>
              </a:rPr>
              <a:t>90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年代初，随着东欧剧变</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两德统一</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华约组织解散和苏联解体，以东西方冷战对峙为核心的两极格局宣告终结。冷战的结束加速了世界政治多极化发展趋势。与此同时，随着新科技革命的迅猛发展和经济相互依赖的加深，经济全球化的趋势更加明显。</a:t>
            </a:r>
            <a:r>
              <a:rPr lang="en-US" altLang="zh-CN" dirty="0">
                <a:latin typeface="Times New Roman" panose="02020603050405020304" pitchFamily="18" charset="0"/>
                <a:ea typeface="华文楷体" panose="02010600040101010101" pitchFamily="2" charset="-122"/>
              </a:rPr>
              <a:t>1999</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年，美国</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英国</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俄罗斯</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中国等世界上最重要的经济体组成了二十国集团，其成员涵盖面广</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代表性强。到</a:t>
            </a:r>
            <a:r>
              <a:rPr lang="en-US" altLang="zh-CN" dirty="0">
                <a:latin typeface="Times New Roman" panose="02020603050405020304" pitchFamily="18" charset="0"/>
                <a:ea typeface="华文楷体" panose="02010600040101010101" pitchFamily="2" charset="-122"/>
              </a:rPr>
              <a:t>2015</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年，二十国集团的经济总量超过全球经济总量的</a:t>
            </a:r>
            <a:r>
              <a:rPr lang="en-US" altLang="zh-CN" dirty="0">
                <a:latin typeface="Times New Roman" panose="02020603050405020304" pitchFamily="18" charset="0"/>
                <a:ea typeface="华文楷体" panose="02010600040101010101" pitchFamily="2" charset="-122"/>
              </a:rPr>
              <a:t>80%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二十国集团是国际经济合作的主要论坛和全球经济治理的新机制，也是世界多极化在经济领域的重要体现。随着经济全球化的发展，传统意义上的主权观念日益受到挑战，在西方纷纷出现了挑战国家主权原则的各种所谓新理论，如</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主权演变论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主权弱化论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，世界的某些地区甚至出现了局部的战争。</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摘编自房乐宪《从政治多极化和经济全球化看冷战后大国关系的调整特点》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652640970"/>
              </p:ext>
            </p:extLst>
          </p:nvPr>
        </p:nvGraphicFramePr>
        <p:xfrm>
          <a:off x="396441" y="1875595"/>
          <a:ext cx="10441160" cy="2399284"/>
        </p:xfrm>
        <a:graphic>
          <a:graphicData uri="http://schemas.openxmlformats.org/drawingml/2006/table">
            <a:tbl>
              <a:tblPr/>
              <a:tblGrid>
                <a:gridCol w="10441160">
                  <a:extLst>
                    <a:ext uri="{9D8B030D-6E8A-4147-A177-3AD203B41FA5}">
                      <a16:colId xmlns:a16="http://schemas.microsoft.com/office/drawing/2014/main" val="20000"/>
                    </a:ext>
                  </a:extLst>
                </a:gridCol>
              </a:tblGrid>
              <a:tr h="266429">
                <a:tc>
                  <a:txBody>
                    <a:bodyPr/>
                    <a:lstStyle/>
                    <a:p>
                      <a:pPr algn="ctr">
                        <a:lnSpc>
                          <a:spcPct val="150000"/>
                        </a:lnSpc>
                        <a:spcAft>
                          <a:spcPts val="0"/>
                        </a:spcAft>
                      </a:pPr>
                      <a:r>
                        <a:rPr lang="zh-CN" sz="2800" b="1"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065719">
                <a:tc>
                  <a:txBody>
                    <a:bodyPr/>
                    <a:lstStyle/>
                    <a:p>
                      <a:pPr algn="just" hangingPunct="0">
                        <a:lnSpc>
                          <a:spcPct val="150000"/>
                        </a:lnSpc>
                        <a:spcAft>
                          <a:spcPts val="0"/>
                        </a:spcAft>
                        <a:tabLst>
                          <a:tab pos="4770755" algn="l"/>
                        </a:tabLst>
                      </a:pPr>
                      <a:r>
                        <a:rPr lang="en-US" altLang="zh-CN" sz="2800" b="1" kern="100" dirty="0">
                          <a:effectLst/>
                          <a:latin typeface="Times New Roman" panose="02020603050405020304" pitchFamily="18" charset="0"/>
                          <a:ea typeface="+mn-ea"/>
                          <a:cs typeface="Courier New" panose="02070309020205020404" pitchFamily="49" charset="0"/>
                        </a:rPr>
                        <a:t>1.</a:t>
                      </a:r>
                      <a:r>
                        <a:rPr lang="zh-CN" altLang="zh-CN" sz="2800" b="1" kern="100" dirty="0">
                          <a:effectLst/>
                          <a:latin typeface="Times New Roman" panose="02020603050405020304" pitchFamily="18" charset="0"/>
                          <a:ea typeface="+mn-ea"/>
                          <a:cs typeface="Times New Roman" panose="02020603050405020304" pitchFamily="18" charset="0"/>
                        </a:rPr>
                        <a:t>通过第二次世界大战后非洲民族解放运动的发展，探究非洲的</a:t>
                      </a:r>
                      <a:r>
                        <a:rPr lang="en-US"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非殖民化</a:t>
                      </a:r>
                      <a:r>
                        <a:rPr lang="zh-CN" altLang="zh-CN" sz="2800" b="1" kern="100" dirty="0">
                          <a:effectLst/>
                          <a:latin typeface="宋体" panose="02010600030101010101" pitchFamily="2" charset="-122"/>
                          <a:ea typeface="+mn-ea"/>
                          <a:cs typeface="Times New Roman" panose="02020603050405020304" pitchFamily="18" charset="0"/>
                        </a:rPr>
                        <a:t>”</a:t>
                      </a:r>
                      <a:r>
                        <a:rPr lang="zh-CN" altLang="zh-CN" sz="2800" b="1" kern="100" dirty="0">
                          <a:effectLst/>
                          <a:latin typeface="Times New Roman" panose="02020603050405020304" pitchFamily="18" charset="0"/>
                          <a:ea typeface="+mn-ea"/>
                          <a:cs typeface="Times New Roman" panose="02020603050405020304" pitchFamily="18" charset="0"/>
                        </a:rPr>
                        <a:t>秩序及战后国际格局</a:t>
                      </a:r>
                      <a:endParaRPr lang="zh-CN" altLang="zh-CN" sz="1050" kern="100" dirty="0">
                        <a:effectLst/>
                        <a:latin typeface="宋体" panose="02010600030101010101" pitchFamily="2" charset="-122"/>
                        <a:ea typeface="+mn-ea"/>
                        <a:cs typeface="Courier New" panose="02070309020205020404" pitchFamily="49" charset="0"/>
                      </a:endParaRPr>
                    </a:p>
                    <a:p>
                      <a:pPr>
                        <a:lnSpc>
                          <a:spcPct val="150000"/>
                        </a:lnSpc>
                      </a:pPr>
                      <a:r>
                        <a:rPr lang="en-US" altLang="zh-CN" sz="2800" b="1" dirty="0">
                          <a:effectLst/>
                          <a:latin typeface="Times New Roman" panose="02020603050405020304" pitchFamily="18" charset="0"/>
                          <a:ea typeface="+mn-ea"/>
                        </a:rPr>
                        <a:t>2.</a:t>
                      </a:r>
                      <a:r>
                        <a:rPr lang="zh-CN" altLang="zh-CN" sz="2800" b="1" dirty="0">
                          <a:effectLst/>
                          <a:latin typeface="Times New Roman" panose="02020603050405020304" pitchFamily="18" charset="0"/>
                          <a:ea typeface="+mn-ea"/>
                          <a:cs typeface="Times New Roman" panose="02020603050405020304" pitchFamily="18" charset="0"/>
                        </a:rPr>
                        <a:t>以</a:t>
                      </a:r>
                      <a:r>
                        <a:rPr lang="en-US" altLang="zh-CN" sz="2800" b="1" dirty="0">
                          <a:effectLst/>
                          <a:latin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mn-ea"/>
                          <a:cs typeface="Times New Roman" panose="02020603050405020304" pitchFamily="18" charset="0"/>
                        </a:rPr>
                        <a:t>全球南方</a:t>
                      </a:r>
                      <a:r>
                        <a:rPr lang="en-US" altLang="zh-CN" sz="2800" b="1" dirty="0">
                          <a:effectLst/>
                          <a:latin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mn-ea"/>
                          <a:cs typeface="Times New Roman" panose="02020603050405020304" pitchFamily="18" charset="0"/>
                        </a:rPr>
                        <a:t>概念为切入点，探究新兴民族国家的发展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根据史料并结合所学知识，谈谈你对冷战后世界政治格局及经济格局的理解。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冷战的结束加速了世界政治多极化发展趋势，新科技革命和经济相互依赖的加深推动经济全球化不断深化。在此背景下，西方国家出现挑战国家主权原则的各种理论，使得传统意义上的主权观念日益受到挑战，世界某些地区甚至出现局部战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9784"/>
          </a:xfrm>
        </p:spPr>
        <p:txBody>
          <a:bodyPr/>
          <a:lstStyle/>
          <a:p>
            <a:r>
              <a:rPr lang="zh-CN" altLang="zh-CN"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提示</a:t>
            </a:r>
            <a:r>
              <a:rPr lang="zh-CN" altLang="zh-CN" dirty="0">
                <a:solidFill>
                  <a:srgbClr val="7030A0"/>
                </a:solidFill>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理解</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冷战结束后，世界各国间的依赖程度日益加深，世界各国通过区域联合或经济区域化壮大了自身实力，促进了世界政治格局的多极化发展。特别是一些发展中国家，它们经过第二次世界大战后的发展，纷纷摆脱殖民主义的压迫，取得独立自主，以地区</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性</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的国家集团在区域协调合作和世界经济政治格局中日益发挥作用，一定程度上冲击了美国的单边主义，增强了世界政治民主化的力量。</a:t>
            </a:r>
            <a:endParaRPr lang="zh-CN"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经济</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全球化使资本</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原料</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技术在全球市场上流通，这在一定程度上缩小了各国间经济</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科技的差距，有利于促进各国</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特别是落后国家的发展。但是，在经济全球化过程中，大部分利润流入西方发达国家，对发展中国家不公平；经济全球化给各国特别是发展中国家带来经济安全问题；经济全球化对发达国家也有影响，特别是</a:t>
            </a:r>
            <a:r>
              <a:rPr lang="en-US" altLang="zh-CN" dirty="0">
                <a:latin typeface="Times New Roman" panose="02020603050405020304" pitchFamily="18" charset="0"/>
                <a:ea typeface="华文楷体" panose="02010600040101010101" pitchFamily="2" charset="-122"/>
              </a:rPr>
              <a:t>2008</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年金融危机后发达国家出现</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逆全球化</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现象。</a:t>
            </a:r>
            <a:endParaRPr lang="zh-CN"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面对世界政治格局的多极化趋势，各国应积极参与国际</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关系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民主化建设，倡导和平处理国际事务；面对经济全球化，各国应积极参与，在参与中维护自身的经济安全，加强协调与合作，</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推动</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构建人类命运共同体。</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八</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期末质量评估</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06173"/>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26485"/>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活动一    第二次世界大战后的</a:t>
            </a:r>
            <a:r>
              <a:rPr lang="en-US" altLang="zh-CN" b="1" dirty="0">
                <a:solidFill>
                  <a:schemeClr val="tx1"/>
                </a:solidFill>
                <a:latin typeface="宋体" panose="02010600030101010101" pitchFamily="2"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非洲非殖民化</a:t>
            </a:r>
            <a:r>
              <a:rPr lang="en-US" altLang="zh-CN" b="1" kern="100" dirty="0">
                <a:solidFill>
                  <a:schemeClr val="tx1"/>
                </a:solidFill>
                <a:latin typeface="宋体" panose="02010600030101010101" pitchFamily="2" charset="-122"/>
                <a:cs typeface="Times New Roman" panose="02020603050405020304" pitchFamily="18" charset="0"/>
              </a:rPr>
              <a:t>”</a:t>
            </a:r>
            <a:endParaRPr lang="zh-CN" altLang="en-US" sz="1050" b="1" kern="100" dirty="0">
              <a:solidFill>
                <a:schemeClr val="tx1"/>
              </a:solidFill>
              <a:latin typeface="宋体" panose="02010600030101010101" pitchFamily="2" charset="-122"/>
              <a:cs typeface="Times New Roman" panose="02020603050405020304" pitchFamily="18" charset="0"/>
            </a:endParaRPr>
          </a:p>
        </p:txBody>
      </p:sp>
      <p:sp>
        <p:nvSpPr>
          <p:cNvPr id="3" name="副标题 2"/>
          <p:cNvSpPr>
            <a:spLocks noGrp="1"/>
          </p:cNvSpPr>
          <p:nvPr>
            <p:ph type="subTitle" idx="1"/>
          </p:nvPr>
        </p:nvSpPr>
        <p:spPr>
          <a:xfrm>
            <a:off x="415037" y="1572404"/>
            <a:ext cx="10692000" cy="3652603"/>
          </a:xfrm>
        </p:spPr>
        <p:txBody>
          <a:bodyPr/>
          <a:lstStyle/>
          <a:p>
            <a:r>
              <a:rPr lang="zh-CN" altLang="zh-CN"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dirty="0">
                <a:latin typeface="Times New Roman" panose="02020603050405020304" pitchFamily="18" charset="0"/>
                <a:ea typeface="华文楷体" panose="02010600040101010101" pitchFamily="2" charset="-122"/>
              </a:rPr>
              <a:t>20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世纪以前，殖民地的诸民族对西欧一直保持着在</a:t>
            </a:r>
            <a:r>
              <a:rPr lang="en-US" altLang="zh-CN" dirty="0">
                <a:latin typeface="Times New Roman" panose="02020603050405020304" pitchFamily="18" charset="0"/>
                <a:ea typeface="华文楷体" panose="02010600040101010101" pitchFamily="2" charset="-122"/>
              </a:rPr>
              <a:t>18</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世纪以前所具有的宗教和地区方面的忠诚。但到</a:t>
            </a:r>
            <a:r>
              <a:rPr lang="en-US" altLang="zh-CN" dirty="0">
                <a:latin typeface="Times New Roman" panose="02020603050405020304" pitchFamily="18" charset="0"/>
                <a:ea typeface="华文楷体" panose="02010600040101010101" pitchFamily="2" charset="-122"/>
              </a:rPr>
              <a:t>20</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世纪时，他们开始具有民族意识，这一方面是对西方统治的一种反应，另一方面是由于欧洲民族主义思想意识的传播，再者是因为特别易受这种思想意识影响的中产阶级的兴起。无论如何，民族主义接连不断地出现在中东</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南亚</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东亚和非洲。</a:t>
            </a:r>
            <a:endParaRPr lang="zh-CN"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这种传播中的思想意识具有不可阻挡的力量，它反映在以下事实中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在第二次世界大战以后的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年中，有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多个国家赢得独立。正如一位历史学家所断言的</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世纪是有史以来整个人类接受同一政治观念，即民族主义观念的第一个时期。</a:t>
            </a:r>
            <a:r>
              <a:rPr lang="en-US" altLang="zh-CN" kern="100" dirty="0">
                <a:latin typeface="宋体" panose="02010600030101010101" pitchFamily="2" charset="-122"/>
                <a:cs typeface="Times New Roman" panose="02020603050405020304" pitchFamily="18" charset="0"/>
              </a:rPr>
              <a:t>”</a:t>
            </a: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非洲抗议自身怎么样了？在第二次世界大战之前，它在不同的地方以不同的方式表现出来，尽管普遍而言有着相似的轨道和行动方式。然而，第二次世界大战后的民族主义者则发展出政治党派，并通过这些党派来表达抗议。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世纪五六十年代，南非</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、“中非联邦”</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今津巴布韦地区</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阿尔及利亚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莫桑比克和安哥拉爆发了武装斗争，最终非洲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各国家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赢得了独立，至少在政治上获得了独立，但它们未必有一个稳定和持久的政治秩序</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en-US"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非殖民化</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应是这样的性质的创建者。</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446119"/>
          </a:xfrm>
        </p:spPr>
        <p:txBody>
          <a:bodyPr/>
          <a:lstStyle/>
          <a:p>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对于原来的殖民地统治者和新的非洲政府来说，</a:t>
            </a:r>
            <a:r>
              <a:rPr lang="zh-CN" altLang="en-US"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非殖民化</a:t>
            </a:r>
            <a:r>
              <a:rPr lang="zh-CN" altLang="en-US"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最终只代表着持续之中的政治</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经济乃至文化斗争的一个最新阶段，这些斗争并未真正结束。</a:t>
            </a:r>
            <a:endParaRPr lang="en-US"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endParaRPr>
          </a:p>
          <a:p>
            <a:pPr algn="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英</a:t>
            </a: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理查德</a:t>
            </a:r>
            <a:r>
              <a:rPr lang="en-US"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雷德《非洲现代史》</a:t>
            </a:r>
            <a:endParaRPr lang="zh-CN"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二，概括</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40</a:t>
            </a:r>
            <a:r>
              <a:rPr lang="zh-CN" altLang="zh-CN" kern="100" dirty="0">
                <a:latin typeface="Times New Roman" panose="02020603050405020304" pitchFamily="18" charset="0"/>
                <a:cs typeface="Times New Roman" panose="02020603050405020304" pitchFamily="18" charset="0"/>
              </a:rPr>
              <a:t>年代后非洲民族解放运动出现的新变化，并结合所学知识分析其成因。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二并结合所学知识，简评第二次世界大战后的非洲</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非殖民化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秩序。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1259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第一小问，根据材料二</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第二次世界大战后的民族主义者则发展出政治党派，并通过这些党派来表达抗议</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可知，出现了政党运动这一方式；根据材料一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特别易受这种思想意识影响的中产阶级的兴起</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可知，有新的政治</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经济</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社会力量参与；第二次世界大战后非洲大陆掀起民族独立运动，摧毁了帝国主义在非洲的殖民体系。第二小问，根据所学知识可知，第二次世界大战削弱了帝国主义的实力，在民族独立风暴的作用下非洲大陆逐渐获得独立；第二次世界大战后，民族解放浪潮空前高涨，在国际民族解放浪潮的推动下，</a:t>
            </a:r>
            <a:endParaRPr lang="zh-CN" altLang="en-US" dirty="0"/>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2873</Words>
  <Application>Microsoft Office PowerPoint</Application>
  <PresentationFormat>自定义</PresentationFormat>
  <Paragraphs>96</Paragraphs>
  <Slides>36</Slides>
  <Notes>11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HelveticaNeueLT Pro 67 MdCn</vt:lpstr>
      <vt:lpstr>阿里巴巴普惠体</vt:lpstr>
      <vt:lpstr>等线</vt:lpstr>
      <vt:lpstr>等线 Light</vt:lpstr>
      <vt:lpstr>黑体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1325</cp:revision>
  <dcterms:created xsi:type="dcterms:W3CDTF">2016-06-29T09:22:00Z</dcterms:created>
  <dcterms:modified xsi:type="dcterms:W3CDTF">2026-03-09T11:24:11Z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