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36"/>
  </p:notesMasterIdLst>
  <p:handoutMasterIdLst>
    <p:handoutMasterId r:id="rId37"/>
  </p:handoutMasterIdLst>
  <p:sldIdLst>
    <p:sldId id="2476" r:id="rId3"/>
    <p:sldId id="3810" r:id="rId4"/>
    <p:sldId id="3781" r:id="rId5"/>
    <p:sldId id="3785" r:id="rId6"/>
    <p:sldId id="3842" r:id="rId7"/>
    <p:sldId id="3843" r:id="rId8"/>
    <p:sldId id="3844" r:id="rId9"/>
    <p:sldId id="3845" r:id="rId10"/>
    <p:sldId id="3846" r:id="rId11"/>
    <p:sldId id="3847" r:id="rId12"/>
    <p:sldId id="3855" r:id="rId13"/>
    <p:sldId id="3856" r:id="rId14"/>
    <p:sldId id="3791" r:id="rId15"/>
    <p:sldId id="3848" r:id="rId16"/>
    <p:sldId id="3849" r:id="rId17"/>
    <p:sldId id="3850" r:id="rId18"/>
    <p:sldId id="3851" r:id="rId19"/>
    <p:sldId id="3852" r:id="rId20"/>
    <p:sldId id="3853" r:id="rId21"/>
    <p:sldId id="3854" r:id="rId22"/>
    <p:sldId id="3811" r:id="rId23"/>
    <p:sldId id="3815" r:id="rId24"/>
    <p:sldId id="3819" r:id="rId25"/>
    <p:sldId id="3832" r:id="rId26"/>
    <p:sldId id="3833" r:id="rId27"/>
    <p:sldId id="3834" r:id="rId28"/>
    <p:sldId id="3839" r:id="rId29"/>
    <p:sldId id="3858" r:id="rId30"/>
    <p:sldId id="3859" r:id="rId31"/>
    <p:sldId id="3861" r:id="rId32"/>
    <p:sldId id="3862" r:id="rId33"/>
    <p:sldId id="3863" r:id="rId34"/>
    <p:sldId id="2276" r:id="rId35"/>
  </p:sldIdLst>
  <p:sldSz cx="11522075" cy="6480175"/>
  <p:notesSz cx="6858000" cy="9144000"/>
  <p:custDataLst>
    <p:tags r:id="rId38"/>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CC0000"/>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2026/3/9</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33</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88A0345-70FC-4789-A341-470D371549C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0BBC308-2D58-4BE4-9658-47EB4A108D09}" type="slidenum">
              <a:rPr lang="zh-CN" altLang="en-US" sz="1200" smtClean="0">
                <a:latin typeface="Calibri" panose="020F0502020204030204" pitchFamily="34" charset="0"/>
              </a:rPr>
              <a:t>13</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7E34706-514A-4D70-984A-C18881001C97}"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7E34706-514A-4D70-984A-C18881001C97}"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32</a:t>
            </a:fld>
            <a:endParaRPr lang="en-US" altLang="zh-CN" sz="1200">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5.xml"/><Relationship Id="rId1" Type="http://schemas.openxmlformats.org/officeDocument/2006/relationships/slideMaster" Target="../slideMasters/slideMaster1.xml"/><Relationship Id="rId4" Type="http://schemas.openxmlformats.org/officeDocument/2006/relationships/slide" Target="../slides/slide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4" Type="http://schemas.openxmlformats.org/officeDocument/2006/relationships/slide" Target="../slides/slide5.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3.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5.xml"/><Relationship Id="rId4" Type="http://schemas.openxmlformats.org/officeDocument/2006/relationships/slide" Target="../slides/slide3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a:solidFill>
                  <a:srgbClr val="F2F2F2"/>
                </a:solidFill>
                <a:latin typeface="微软雅黑" panose="020B0503020204020204" pitchFamily="34" charset="-122"/>
                <a:ea typeface="微软雅黑" panose="020B0503020204020204" pitchFamily="34" charset="-122"/>
              </a:rPr>
              <a:t>板块四  两次世界大战时期的世界</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板块四  两次世界大战时期的世界</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2.xml"/><Relationship Id="rId4"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6.xml"/><Relationship Id="rId4"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hyperlink" Target="../3.&#37197;&#22871;&#32451;&#20064;&#39064;/&#21333;&#20803;&#36136;&#37327;&#35780;&#20272;/07%20&#21333;&#20803;&#36136;&#37327;&#35780;&#20272;(&#20845;).docx" TargetMode="External"/><Relationship Id="rId5" Type="http://schemas.openxmlformats.org/officeDocument/2006/relationships/hyperlink" Target="../3.&#37197;&#22871;&#32451;&#20064;&#39064;/&#21333;&#20803;&#27979;&#35797;&#21367;/07%20&#21333;&#20803;&#27979;&#35797;&#21367;(&#20845;).docx" TargetMode="External"/><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2">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板块四  两次世界大战时期的世界</a:t>
            </a:r>
          </a:p>
        </p:txBody>
      </p:sp>
      <p:sp>
        <p:nvSpPr>
          <p:cNvPr id="17" name="文本框 28"/>
          <p:cNvSpPr txBox="1"/>
          <p:nvPr>
            <p:custDataLst>
              <p:tags r:id="rId9"/>
            </p:custDataLst>
          </p:nvPr>
        </p:nvSpPr>
        <p:spPr>
          <a:xfrm>
            <a:off x="1945037" y="4715767"/>
            <a:ext cx="7714369" cy="825419"/>
          </a:xfrm>
          <a:prstGeom prst="rect">
            <a:avLst/>
          </a:prstGeom>
          <a:noFill/>
        </p:spPr>
        <p:txBody>
          <a:bodyPr wrap="square" rtlCol="0" anchor="ctr" anchorCtr="1">
            <a:spAutoFit/>
          </a:bodyPr>
          <a:lstStyle/>
          <a:p>
            <a:pPr algn="ctr">
              <a:lnSpc>
                <a:spcPct val="150000"/>
              </a:lnSpc>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13071"/>
            <a:ext cx="10692000" cy="325403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根据材料二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帝国主义者认为西方领导者给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劣等民族</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带来了新的启蒙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并结合</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所学知识</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可知，必须摒弃</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劣等民族</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等错误认识，和平共处才是人类的长久生存之道。结合大国责任和大国担当的相关史实可知，大国应有责任担当，</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应</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有弥合国际分歧的责任与能力。</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1566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【问题试答】</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zh-CN" altLang="zh-CN" kern="100" dirty="0">
                <a:solidFill>
                  <a:srgbClr val="FF0000"/>
                </a:solidFill>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评析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生产力与生产关系的矛盾导致国家之间发展的不平衡，而帝国主义的掠夺本质必然导致国际关系的紧张。由于国际关系的普遍脆弱，</a:t>
            </a:r>
            <a:r>
              <a:rPr lang="en-US" altLang="zh-CN" kern="100" dirty="0">
                <a:latin typeface="Times New Roman" panose="02020603050405020304" pitchFamily="18" charset="0"/>
                <a:cs typeface="Courier New" panose="02070309020205020404" pitchFamily="49" charset="0"/>
              </a:rPr>
              <a:t>19</a:t>
            </a:r>
            <a:r>
              <a:rPr lang="zh-CN" altLang="zh-CN" kern="100" dirty="0">
                <a:latin typeface="Times New Roman" panose="02020603050405020304" pitchFamily="18" charset="0"/>
                <a:cs typeface="Times New Roman" panose="02020603050405020304" pitchFamily="18" charset="0"/>
              </a:rPr>
              <a:t>世纪末</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世纪初的欧洲形成两大军事集团；民族主义</a:t>
            </a:r>
            <a:r>
              <a:rPr lang="zh-CN" altLang="en-US" kern="100" dirty="0">
                <a:latin typeface="Times New Roman" panose="02020603050405020304" pitchFamily="18" charset="0"/>
                <a:cs typeface="Times New Roman" panose="02020603050405020304" pitchFamily="18" charset="0"/>
              </a:rPr>
              <a:t>和</a:t>
            </a:r>
            <a:r>
              <a:rPr lang="zh-CN" altLang="zh-CN" kern="100" dirty="0">
                <a:latin typeface="Times New Roman" panose="02020603050405020304" pitchFamily="18" charset="0"/>
                <a:cs typeface="Times New Roman" panose="02020603050405020304" pitchFamily="18" charset="0"/>
              </a:rPr>
              <a:t>军国主义</a:t>
            </a:r>
            <a:r>
              <a:rPr lang="zh-CN" altLang="en-US" kern="100" dirty="0">
                <a:latin typeface="Times New Roman" panose="02020603050405020304" pitchFamily="18" charset="0"/>
                <a:cs typeface="Times New Roman" panose="02020603050405020304" pitchFamily="18" charset="0"/>
              </a:rPr>
              <a:t>推动了</a:t>
            </a:r>
            <a:r>
              <a:rPr lang="zh-CN" altLang="zh-CN" kern="100" dirty="0">
                <a:latin typeface="Times New Roman" panose="02020603050405020304" pitchFamily="18" charset="0"/>
                <a:cs typeface="Times New Roman" panose="02020603050405020304" pitchFamily="18" charset="0"/>
              </a:rPr>
              <a:t>战争的爆发。第一次世界大战的爆发是帝国主义内部矛盾不可调和的产物，表格中的原因没有看到问题的实质；把战争责任</a:t>
            </a:r>
            <a:r>
              <a:rPr lang="zh-CN" altLang="en-US" kern="100" dirty="0">
                <a:latin typeface="Times New Roman" panose="02020603050405020304" pitchFamily="18" charset="0"/>
                <a:cs typeface="Times New Roman" panose="02020603050405020304" pitchFamily="18" charset="0"/>
              </a:rPr>
              <a:t>归咎于</a:t>
            </a:r>
            <a:r>
              <a:rPr lang="zh-CN" altLang="zh-CN" kern="100" dirty="0">
                <a:latin typeface="Times New Roman" panose="02020603050405020304" pitchFamily="18" charset="0"/>
                <a:cs typeface="Times New Roman" panose="02020603050405020304" pitchFamily="18" charset="0"/>
              </a:rPr>
              <a:t>德国是不公平的，各大国均负有重要责任。</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540457" y="2375991"/>
            <a:ext cx="10692000" cy="1839030"/>
          </a:xfrm>
        </p:spPr>
        <p:txBody>
          <a:bodyPr/>
          <a:lstStyle/>
          <a:p>
            <a:r>
              <a:rPr lang="en-US" altLang="zh-CN" kern="100" dirty="0">
                <a:solidFill>
                  <a:prstClr val="black"/>
                </a:solidFill>
                <a:latin typeface="Times New Roman" panose="02020603050405020304" pitchFamily="18" charset="0"/>
                <a:cs typeface="Courier New" panose="02070309020205020404" pitchFamily="49" charset="0"/>
              </a:rPr>
              <a:t>(2)</a:t>
            </a:r>
            <a:r>
              <a:rPr lang="zh-CN" altLang="zh-CN" kern="100" dirty="0">
                <a:solidFill>
                  <a:prstClr val="black"/>
                </a:solidFill>
                <a:latin typeface="Times New Roman" panose="02020603050405020304" pitchFamily="18" charset="0"/>
                <a:cs typeface="Times New Roman" panose="02020603050405020304" pitchFamily="18" charset="0"/>
              </a:rPr>
              <a:t>启示</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必须摒弃</a:t>
            </a:r>
            <a:r>
              <a:rPr lang="en-US"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劣等民族</a:t>
            </a:r>
            <a:r>
              <a:rPr lang="en-US"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等错误认识，和平共处才是人类的长久生存之道；大国应有责任担当，</a:t>
            </a:r>
            <a:r>
              <a:rPr lang="zh-CN" altLang="en-US" kern="100" dirty="0">
                <a:solidFill>
                  <a:prstClr val="black"/>
                </a:solidFill>
                <a:latin typeface="Times New Roman" panose="02020603050405020304" pitchFamily="18" charset="0"/>
                <a:cs typeface="Times New Roman" panose="02020603050405020304" pitchFamily="18" charset="0"/>
              </a:rPr>
              <a:t>应</a:t>
            </a:r>
            <a:r>
              <a:rPr lang="zh-CN" altLang="zh-CN" kern="100" dirty="0">
                <a:solidFill>
                  <a:prstClr val="black"/>
                </a:solidFill>
                <a:latin typeface="Times New Roman" panose="02020603050405020304" pitchFamily="18" charset="0"/>
                <a:cs typeface="Times New Roman" panose="02020603050405020304" pitchFamily="18" charset="0"/>
              </a:rPr>
              <a:t>有弥合国际分歧的责任与能力。</a:t>
            </a:r>
            <a:r>
              <a:rPr lang="en-US" altLang="zh-CN" kern="100" dirty="0">
                <a:solidFill>
                  <a:prstClr val="black"/>
                </a:solidFill>
                <a:latin typeface="Times New Roman" panose="02020603050405020304" pitchFamily="18" charset="0"/>
                <a:cs typeface="Times New Roman" panose="02020603050405020304" pitchFamily="18" charset="0"/>
              </a:rPr>
              <a:t> </a:t>
            </a:r>
            <a:endParaRPr lang="zh-CN" altLang="en-US"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149350"/>
            <a:ext cx="24765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22275" y="469662"/>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活动二     苏联社会主义建设的模式</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1752424"/>
            <a:ext cx="10692000" cy="3711785"/>
          </a:xfrm>
        </p:spPr>
        <p:txBody>
          <a:bodyPr/>
          <a:lstStyle/>
          <a:p>
            <a:r>
              <a:rPr lang="zh-CN" altLang="zh-CN" dirty="0">
                <a:latin typeface="Times New Roman" panose="02020603050405020304" pitchFamily="18" charset="0"/>
                <a:ea typeface="黑体" panose="02010609060101010101" pitchFamily="49" charset="-122"/>
                <a:cs typeface="Times New Roman" panose="02020603050405020304" pitchFamily="18" charset="0"/>
              </a:rPr>
              <a:t>材料一</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　实现国有化是列宁的根本想法，这就决定了国家工业政策</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走向了</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工业生产的军工化和国家经济的军事化，随之而来的国民经济发展的</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战时共产主义</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性质。在粮食和农业领域的国有化中，余粮收集制的实质就是一场对</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富农</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的斗争</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一种广义上</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俄国农村农民的战争。意识形态</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国有化</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是</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一</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个精神问题，它</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是</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人们的信仰</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传统</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习俗</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道德</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文化等诸多方面的统一和集中。</a:t>
            </a:r>
            <a:endParaRPr lang="zh-CN" altLang="en-US"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0770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战时共产主义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时期形成了</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不砸烂旧传统</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旧文化，就不能建设新传统</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新文化，不砸烂旧基础，就无法建设新的高楼大厦</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的思想。</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摘编自闻一《俄罗斯通史</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(1917</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1991)</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在斯大林的发展思路中，五年计划是通过指令性计划贯彻其建立高度集中的国民经济管理体制的意图。经过第一个五年计划，苏联基本上形成了非市场取向的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以指令性计划为操作工具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以中央部门垂直管理为主要形式，建立在国家所有制基础上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高度集权的统制型经济。如果说，这种被简称为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计划经济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的特殊经济体制在一定时段和一定条件下也能取得某些突出的成就，那么，这种体制模式的缺陷也是明显的。</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摘编自王斯德《世界通史》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【问题迁移】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根据材料一并结合所学知识，概括列宁时期苏俄战时共产主义政策的基本内容。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根据材料一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二并结合所学知识，说明列宁时期战时共产主义政策与斯大林时期</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苏联模式</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的共同作用。</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5811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【迁移分析】</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ea typeface="华文仿宋" panose="02010600040101010101" pitchFamily="2" charset="-122"/>
              </a:rPr>
              <a:t>(1)</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根据材料一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实现国有化是列宁的根本想法，这就决定了国家工业政策</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走向了</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工业生产的军工化和国家经济的军事化，随之而来的国民经济发展的</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战时共产主义</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性质</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可知，工业领域实行工业国有化；根据材料一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余粮收集制</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可知，农业领域实行余粮收集制；根据材料一</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意识形态</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国有化</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是个精神问题</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可知，思想领域建立意识形态</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国有化</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a:t>
            </a:r>
            <a:endParaRPr lang="zh-CN" alt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r>
              <a:rPr lang="en-US" altLang="zh-CN" dirty="0">
                <a:latin typeface="Times New Roman" panose="02020603050405020304" pitchFamily="18" charset="0"/>
                <a:ea typeface="华文仿宋" panose="02010600040101010101" pitchFamily="2" charset="-122"/>
              </a:rPr>
              <a:t>(2)</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从积极和消极两方面分析，根据材料一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实现国有化是列宁的根本想法，这就决定了国家工业政策</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走向了</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工业生产的军工化和国家经济的军事化</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和材料二</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五年计划是通过指令性计划贯彻其建立高度集中的国民经济管理体制的意图</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可知，集中全国力量实现了经济目标</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是对社会主义经济建设的探索</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巩固了苏俄</a:t>
            </a:r>
            <a:r>
              <a:rPr lang="en-US" altLang="zh-CN" dirty="0">
                <a:latin typeface="Times New Roman" panose="02020603050405020304" pitchFamily="18" charset="0"/>
                <a:ea typeface="华文仿宋" panose="02010600040101010101" pitchFamily="2" charset="-122"/>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联</a:t>
            </a:r>
            <a:r>
              <a:rPr lang="en-US" altLang="zh-CN" dirty="0">
                <a:latin typeface="Times New Roman" panose="02020603050405020304" pitchFamily="18" charset="0"/>
                <a:ea typeface="华文仿宋" panose="02010600040101010101" pitchFamily="2" charset="-122"/>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政权；根据材料一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余粮收集制的实质就是一场对</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富农</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的斗争</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一种广义上</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的</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俄国农村农民的战争。</a:t>
            </a:r>
            <a:endParaRPr lang="zh-CN" alt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意识形态</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国有化</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是</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一</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个精神问题，它</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是</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人们的信仰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传统</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习俗</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道德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文化等诸多方面的统一和集中</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和材料二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苏联基本上形成了非市场取向的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以指令性计划为操作工具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以中央部门垂直管理为主要形式，建立在国家所有制基础上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高度集权的统制型经济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可知，导致国民经济比例失调</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损害农民</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利益</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不利于农业发展</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致使</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苏俄（联）</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国内消费水平相对较低。</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1566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【问题试答】</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zh-CN" altLang="zh-CN" kern="100" dirty="0">
                <a:solidFill>
                  <a:srgbClr val="FF0000"/>
                </a:solidFill>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基本内容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实行工业国有化；实行余粮收集制；建立意识形态</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国有化</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共同作用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集中全国力量实现了经济目标；是对社会主义经济建设的探索；巩固了苏俄</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联</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政权；导致国民经济比例失调；损害</a:t>
            </a:r>
            <a:r>
              <a:rPr lang="zh-CN" altLang="en-US" kern="100" dirty="0">
                <a:latin typeface="Times New Roman" panose="02020603050405020304" pitchFamily="18" charset="0"/>
                <a:cs typeface="Times New Roman" panose="02020603050405020304" pitchFamily="18" charset="0"/>
              </a:rPr>
              <a:t>了</a:t>
            </a:r>
            <a:r>
              <a:rPr lang="zh-CN" altLang="zh-CN" kern="100" dirty="0">
                <a:latin typeface="Times New Roman" panose="02020603050405020304" pitchFamily="18" charset="0"/>
                <a:cs typeface="Times New Roman" panose="02020603050405020304" pitchFamily="18" charset="0"/>
              </a:rPr>
              <a:t>农民</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利益；不利于农业发展；致使</a:t>
            </a:r>
            <a:r>
              <a:rPr lang="zh-CN" altLang="en-US" kern="100" dirty="0">
                <a:latin typeface="Times New Roman" panose="02020603050405020304" pitchFamily="18" charset="0"/>
                <a:cs typeface="Times New Roman" panose="02020603050405020304" pitchFamily="18" charset="0"/>
              </a:rPr>
              <a:t>苏俄（联）</a:t>
            </a:r>
            <a:r>
              <a:rPr lang="zh-CN" altLang="zh-CN" kern="100" dirty="0">
                <a:latin typeface="Times New Roman" panose="02020603050405020304" pitchFamily="18" charset="0"/>
                <a:cs typeface="Times New Roman" panose="02020603050405020304" pitchFamily="18" charset="0"/>
              </a:rPr>
              <a:t>国内消费水平相对较低。</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4163" y="467779"/>
            <a:ext cx="333375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p:cNvPicPr>
            <a:picLocks noChangeAspect="1"/>
          </p:cNvPicPr>
          <p:nvPr/>
        </p:nvPicPr>
        <p:blipFill>
          <a:blip r:embed="rId4"/>
          <a:stretch>
            <a:fillRect/>
          </a:stretch>
        </p:blipFill>
        <p:spPr>
          <a:xfrm>
            <a:off x="1121017" y="5091989"/>
            <a:ext cx="175524" cy="965008"/>
          </a:xfrm>
          <a:prstGeom prst="rect">
            <a:avLst/>
          </a:prstGeom>
        </p:spPr>
      </p:pic>
      <p:pic>
        <p:nvPicPr>
          <p:cNvPr id="6" name="图片 5">
            <a:extLst>
              <a:ext uri="{FF2B5EF4-FFF2-40B4-BE49-F238E27FC236}">
                <a16:creationId xmlns:a16="http://schemas.microsoft.com/office/drawing/2014/main" id="{50CEC900-010A-3FE9-07EC-D7A9E567DF79}"/>
              </a:ext>
            </a:extLst>
          </p:cNvPr>
          <p:cNvPicPr>
            <a:picLocks noChangeAspect="1"/>
          </p:cNvPicPr>
          <p:nvPr/>
        </p:nvPicPr>
        <p:blipFill>
          <a:blip r:embed="rId5"/>
          <a:stretch>
            <a:fillRect/>
          </a:stretch>
        </p:blipFill>
        <p:spPr>
          <a:xfrm>
            <a:off x="2106446" y="1040836"/>
            <a:ext cx="7309181" cy="5303729"/>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4163" y="746117"/>
            <a:ext cx="33337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415037" y="1299061"/>
            <a:ext cx="10692000" cy="3093154"/>
          </a:xfrm>
        </p:spPr>
        <p:txBody>
          <a:bodyPr/>
          <a:lstStyle/>
          <a:p>
            <a:pPr algn="just" hangingPunct="0">
              <a:lnSpc>
                <a:spcPct val="150000"/>
              </a:lnSpc>
              <a:spcAft>
                <a:spcPts val="0"/>
              </a:spcAft>
              <a:tabLst>
                <a:tab pos="4770755" algn="l"/>
              </a:tabLst>
            </a:pP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拓展</a:t>
            </a:r>
            <a:r>
              <a:rPr lang="en-US" altLang="zh-CN" sz="2600"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怎样评价雅尔塔体系？</a:t>
            </a:r>
            <a:endParaRPr lang="zh-CN" altLang="zh-CN" sz="260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sz="2600"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　在国际关系史上，雅尔塔体系是继凡尔赛</a:t>
            </a:r>
            <a:r>
              <a:rPr lang="en-US" altLang="zh-CN" sz="2600"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华盛顿体系之后又一</a:t>
            </a:r>
            <a:r>
              <a:rPr lang="zh-CN" altLang="en-US" sz="2600" kern="100" dirty="0">
                <a:latin typeface="Times New Roman" panose="02020603050405020304" pitchFamily="18" charset="0"/>
                <a:ea typeface="华文楷体" panose="02010600040101010101" pitchFamily="2" charset="-122"/>
                <a:cs typeface="Times New Roman" panose="02020603050405020304" pitchFamily="18" charset="0"/>
              </a:rPr>
              <a:t>个</a:t>
            </a:r>
            <a:r>
              <a:rPr lang="zh-CN" altLang="zh-CN" sz="2600" kern="100" dirty="0">
                <a:latin typeface="Times New Roman" panose="02020603050405020304" pitchFamily="18" charset="0"/>
                <a:ea typeface="华文楷体" panose="02010600040101010101" pitchFamily="2" charset="-122"/>
                <a:cs typeface="Times New Roman" panose="02020603050405020304" pitchFamily="18" charset="0"/>
              </a:rPr>
              <a:t>对世界和平与战争状况有着重大影响的国际体系。不过，对雅尔塔体系的认识却争议颇多，有褒有贬，有人说它在苏联解体后便瓦解，也有人说目前的国际体系仍然是雅尔塔体系。</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093154"/>
          </a:xfrm>
        </p:spPr>
        <p:txBody>
          <a:bodyPr/>
          <a:lstStyle/>
          <a:p>
            <a:pPr lvl="0" algn="just" hangingPunct="0">
              <a:lnSpc>
                <a:spcPct val="150000"/>
              </a:lnSpc>
              <a:spcAft>
                <a:spcPts val="0"/>
              </a:spcAft>
              <a:tabLst>
                <a:tab pos="4770755" algn="l"/>
              </a:tabLst>
            </a:pPr>
            <a:r>
              <a:rPr lang="zh-CN" altLang="zh-CN" sz="2600" kern="10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之所以如此，正是因为雅尔塔体系确实存在着两面性</a:t>
            </a:r>
            <a:r>
              <a:rPr lang="zh-CN" altLang="zh-CN" sz="2600" kern="100">
                <a:solidFill>
                  <a:prstClr val="black"/>
                </a:solidFill>
                <a:latin typeface="宋体" panose="02010600030101010101" pitchFamily="2" charset="-122"/>
                <a:cs typeface="Times New Roman" panose="02020603050405020304" pitchFamily="18" charset="0"/>
              </a:rPr>
              <a:t>：</a:t>
            </a:r>
            <a:r>
              <a:rPr lang="zh-CN" altLang="zh-CN" sz="2600" kern="10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一方面，它是大国强权政治的产物，如此就存在着不公平</a:t>
            </a:r>
            <a:r>
              <a:rPr lang="zh-CN" altLang="zh-CN" sz="2600" kern="100">
                <a:solidFill>
                  <a:prstClr val="black"/>
                </a:solidFill>
                <a:latin typeface="宋体" panose="02010600030101010101" pitchFamily="2" charset="-122"/>
                <a:cs typeface="Times New Roman" panose="02020603050405020304" pitchFamily="18" charset="0"/>
              </a:rPr>
              <a:t>、</a:t>
            </a:r>
            <a:r>
              <a:rPr lang="zh-CN" altLang="zh-CN" sz="2600" kern="100">
                <a:solidFill>
                  <a:prstClr val="black"/>
                </a:solidFill>
                <a:latin typeface="Times New Roman" panose="02020603050405020304" pitchFamily="18" charset="0"/>
                <a:ea typeface="华文楷体" panose="02010600040101010101" pitchFamily="2" charset="-122"/>
                <a:cs typeface="Times New Roman" panose="02020603050405020304" pitchFamily="18" charset="0"/>
              </a:rPr>
              <a:t>不合理性，也不可能长期而有效地维护世界和平；另一方面，它又为联合国创建打下了基础，而联合国是国际关系史上的创举，是国际体系带有质变性的飞跃。</a:t>
            </a:r>
            <a:endParaRPr lang="en-US" altLang="zh-CN" sz="2600" kern="100">
              <a:solidFill>
                <a:prstClr val="black"/>
              </a:solidFill>
              <a:latin typeface="Times New Roman" panose="02020603050405020304" pitchFamily="18" charset="0"/>
              <a:ea typeface="华文楷体" panose="02010600040101010101" pitchFamily="2" charset="-122"/>
              <a:cs typeface="Times New Roman" panose="02020603050405020304" pitchFamily="18" charset="0"/>
            </a:endParaRPr>
          </a:p>
          <a:p>
            <a:pPr lvl="0" algn="r" hangingPunct="0">
              <a:lnSpc>
                <a:spcPct val="150000"/>
              </a:lnSpc>
              <a:spcAft>
                <a:spcPts val="0"/>
              </a:spcAft>
              <a:tabLst>
                <a:tab pos="4770755" algn="l"/>
              </a:tabLst>
            </a:pPr>
            <a:r>
              <a:rPr lang="en-US" altLang="zh-CN" sz="2600" kern="100">
                <a:solidFill>
                  <a:prstClr val="black"/>
                </a:solidFill>
                <a:latin typeface="Times New Roman" panose="02020603050405020304" pitchFamily="18" charset="0"/>
                <a:ea typeface="华文楷体" panose="02010600040101010101" pitchFamily="2" charset="-122"/>
                <a:cs typeface="Courier New" panose="02070309020205020404" pitchFamily="49" charset="0"/>
              </a:rPr>
              <a:t>——</a:t>
            </a:r>
            <a:r>
              <a:rPr lang="zh-CN" altLang="zh-CN" sz="2600" kern="100">
                <a:solidFill>
                  <a:prstClr val="black"/>
                </a:solidFill>
                <a:latin typeface="Times New Roman" panose="02020603050405020304" pitchFamily="18" charset="0"/>
                <a:ea typeface="华文仿宋" panose="02010600040101010101" pitchFamily="2" charset="-122"/>
                <a:cs typeface="Times New Roman" panose="02020603050405020304" pitchFamily="18" charset="0"/>
              </a:rPr>
              <a:t>摘编自刘建飞《雅尔塔体系的是与非》</a:t>
            </a:r>
            <a:endParaRPr lang="zh-CN" altLang="en-US"/>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史实运用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根据史料并结合所学知识，以</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雅尔塔体系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为主题，自拟一个论题并进行阐述。</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史料解读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雅尔塔体系是继凡尔赛</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华盛顿体系之后的对世界和平有重大影响的国际体系。但</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人们</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对其认识却褒贬不一。</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331256"/>
            <a:ext cx="8225726"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示例</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论题</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当前的国际体系仍带有雅尔塔体系的印记。</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25150"/>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阐述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第二次世界大战期间，以美苏为首的</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世界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反法西斯同盟虽然构建了以联合国为核心的国际秩序，与此同时也创造了以意识形态划分的强权政治秩序，并最终导致美苏两极格局的形成和冷战的爆发。</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1991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年，雅尔塔体系虽然随着苏联的解体而终结，但是美国仍在试图构建以它为主导的单极世界，让以联合国为核心的国际秩序服从于强权政治。此外，中</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欧盟等新兴国家或组织则通过维护以联合国为核心的国际秩序，积极推动世界朝着多极化方向发展，并与美国形成一定的竞争和对峙。</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2259401"/>
            <a:ext cx="10692000" cy="1961371"/>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综上所述，雅尔塔体系虽然在名义上已经终结，但其构建的以联合国为核心的国际秩序及强权政治仍活跃于国际舞台，并深深地影响着当今的国际体系。</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苏联模式是怎样形成的？</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俄国是一个有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370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年沙皇专制统治传统的国家，没有建立起资产阶级议会制度，没有民主共和国的传统。文盲</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曾</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占总人数的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80%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，群众中有一种十分浓厚的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落后的小农思想，骨子里有着很深厚的尊君意识，这股庞大的力量足以营造起一个高度集权的政治体制。</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苏联模式的形成与当时的国际环境有着直接关系。苏联进行一国社会主义建设时，处于世界资本主义包围之中，不得不用特殊的方式发展自己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壮大自己。</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史料一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二均摘编自孙利国《新世纪以来中国对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斯大林模式</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研究综述》</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48347778"/>
              </p:ext>
            </p:extLst>
          </p:nvPr>
        </p:nvGraphicFramePr>
        <p:xfrm>
          <a:off x="396441" y="1763923"/>
          <a:ext cx="10441160" cy="3020378"/>
        </p:xfrm>
        <a:graphic>
          <a:graphicData uri="http://schemas.openxmlformats.org/drawingml/2006/table">
            <a:tbl>
              <a:tblPr/>
              <a:tblGrid>
                <a:gridCol w="10441160">
                  <a:extLst>
                    <a:ext uri="{9D8B030D-6E8A-4147-A177-3AD203B41FA5}">
                      <a16:colId xmlns:a16="http://schemas.microsoft.com/office/drawing/2014/main" val="20000"/>
                    </a:ext>
                  </a:extLst>
                </a:gridCol>
              </a:tblGrid>
              <a:tr h="266429">
                <a:tc>
                  <a:txBody>
                    <a:bodyPr/>
                    <a:lstStyle/>
                    <a:p>
                      <a:pPr algn="ctr">
                        <a:lnSpc>
                          <a:spcPct val="150000"/>
                        </a:lnSpc>
                        <a:spcAft>
                          <a:spcPts val="0"/>
                        </a:spcAft>
                      </a:pPr>
                      <a:r>
                        <a:rPr lang="zh-CN" sz="2800" b="1" kern="100" dirty="0">
                          <a:solidFill>
                            <a:srgbClr val="C00000"/>
                          </a:solidFill>
                          <a:effectLst/>
                          <a:latin typeface="宋体" panose="02010600030101010101" pitchFamily="2" charset="-122"/>
                          <a:ea typeface="微软雅黑" panose="020B0503020204020204" pitchFamily="34" charset="-122"/>
                          <a:cs typeface="Times New Roman" panose="02020603050405020304"/>
                        </a:rPr>
                        <a:t>学习目标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065719">
                <a:tc>
                  <a:txBody>
                    <a:bodyPr/>
                    <a:lstStyle/>
                    <a:p>
                      <a:pPr algn="just" hangingPunct="0">
                        <a:lnSpc>
                          <a:spcPct val="150000"/>
                        </a:lnSpc>
                        <a:spcAft>
                          <a:spcPts val="0"/>
                        </a:spcAft>
                        <a:tabLst>
                          <a:tab pos="4770755" algn="l"/>
                        </a:tabLst>
                      </a:pPr>
                      <a:r>
                        <a:rPr lang="en-US" altLang="zh-CN" sz="2800" b="1" kern="100" dirty="0">
                          <a:effectLst/>
                          <a:latin typeface="Times New Roman" panose="02020603050405020304" pitchFamily="18" charset="0"/>
                          <a:ea typeface="+mn-ea"/>
                          <a:cs typeface="Courier New" panose="02070309020205020404" pitchFamily="49" charset="0"/>
                        </a:rPr>
                        <a:t>1.</a:t>
                      </a:r>
                      <a:r>
                        <a:rPr lang="zh-CN" altLang="zh-CN" sz="2800" b="1" kern="100" dirty="0">
                          <a:effectLst/>
                          <a:latin typeface="Times New Roman" panose="02020603050405020304" pitchFamily="18" charset="0"/>
                          <a:ea typeface="+mn-ea"/>
                          <a:cs typeface="Times New Roman" panose="02020603050405020304" pitchFamily="18" charset="0"/>
                        </a:rPr>
                        <a:t>通过对第一次世界大战的原因和教训的探究，培养唯物史观等学科素养</a:t>
                      </a:r>
                      <a:endParaRPr lang="zh-CN" altLang="zh-CN" sz="1050" kern="100" dirty="0">
                        <a:effectLst/>
                        <a:latin typeface="宋体" panose="02010600030101010101" pitchFamily="2" charset="-122"/>
                        <a:ea typeface="+mn-ea"/>
                        <a:cs typeface="Courier New" panose="02070309020205020404" pitchFamily="49" charset="0"/>
                      </a:endParaRPr>
                    </a:p>
                    <a:p>
                      <a:pPr>
                        <a:lnSpc>
                          <a:spcPct val="150000"/>
                        </a:lnSpc>
                      </a:pPr>
                      <a:r>
                        <a:rPr lang="en-US" altLang="zh-CN" sz="2800" b="1" dirty="0">
                          <a:effectLst/>
                          <a:latin typeface="Times New Roman" panose="02020603050405020304" pitchFamily="18" charset="0"/>
                          <a:ea typeface="+mn-ea"/>
                        </a:rPr>
                        <a:t>2.</a:t>
                      </a:r>
                      <a:r>
                        <a:rPr lang="zh-CN" altLang="zh-CN" sz="2800" b="1" dirty="0">
                          <a:effectLst/>
                          <a:latin typeface="Times New Roman" panose="02020603050405020304" pitchFamily="18" charset="0"/>
                          <a:ea typeface="+mn-ea"/>
                          <a:cs typeface="Times New Roman" panose="02020603050405020304" pitchFamily="18" charset="0"/>
                        </a:rPr>
                        <a:t>通过苏联战时共产主义和计划经济的相关资料，探究苏联社会主义建设道路</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史料运用</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苏联模式</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形成是诸多因素共同作用的结果。请提取上述相关史料中两条或两条以上的因素拟定一个论题，并予以阐述。</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料</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解读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斯大林根据当时苏联的国情，结合当时的国际环境，实行了权力高度集中的政治体制，形成了苏联模式。</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334739"/>
            <a:ext cx="10692000" cy="2607702"/>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示例</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论题</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历史传统和现实政治经济状况</a:t>
            </a:r>
            <a:r>
              <a:rPr lang="zh-CN" altLang="en-US" b="1" kern="100" dirty="0">
                <a:solidFill>
                  <a:schemeClr val="tx1"/>
                </a:solidFill>
                <a:ea typeface="华文楷体" panose="02010600040101010101" pitchFamily="2" charset="-122"/>
                <a:cs typeface="Times New Roman" panose="02020603050405020304" pitchFamily="18" charset="0"/>
              </a:rPr>
              <a:t>影响了</a:t>
            </a:r>
            <a:r>
              <a:rPr lang="zh-CN" altLang="zh-CN" b="1" kern="100" dirty="0">
                <a:solidFill>
                  <a:schemeClr val="tx1"/>
                </a:solidFill>
                <a:ea typeface="华文楷体" panose="02010600040101010101" pitchFamily="2" charset="-122"/>
                <a:cs typeface="Times New Roman" panose="02020603050405020304" pitchFamily="18" charset="0"/>
              </a:rPr>
              <a:t>苏联模式</a:t>
            </a:r>
            <a:r>
              <a:rPr lang="zh-CN" altLang="en-US" b="1" kern="100" dirty="0">
                <a:solidFill>
                  <a:schemeClr val="tx1"/>
                </a:solidFill>
                <a:ea typeface="华文楷体" panose="02010600040101010101" pitchFamily="2" charset="-122"/>
                <a:cs typeface="Times New Roman" panose="02020603050405020304" pitchFamily="18" charset="0"/>
              </a:rPr>
              <a:t>的形成</a:t>
            </a:r>
            <a:r>
              <a:rPr lang="zh-CN" altLang="zh-CN" b="1" kern="100" dirty="0">
                <a:solidFill>
                  <a:schemeClr val="tx1"/>
                </a:solidFill>
                <a:ea typeface="华文楷体" panose="02010600040101010101" pitchFamily="2" charset="-122"/>
                <a:cs typeface="Times New Roman" panose="02020603050405020304" pitchFamily="18" charset="0"/>
              </a:rPr>
              <a:t>。</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阐述</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从历史方面来讲，俄国落后于西方国家且缺乏民主传统，从而使建立权力高度集中的政治体制成为可能。</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504453" y="1613071"/>
            <a:ext cx="10692000" cy="325403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从现实政治经济状况来看，在当时，苏联处于资本主义世界的包围之下，国际环境不利于苏联和平发展社会主义，所以苏联国内社会生活的主题是高速工业化。苏联模式的高速工业化</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集中全国的物力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财力</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发展</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国防重工业的做法，对</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苏联巩固自身政权</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起了重要的作用。</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3" name="矩形 32">
            <a:hlinkClick r:id="rId5" action="ppaction://hlinkfile"/>
          </p:cNvPr>
          <p:cNvSpPr/>
          <p:nvPr/>
        </p:nvSpPr>
        <p:spPr>
          <a:xfrm>
            <a:off x="0" y="-12065"/>
            <a:ext cx="11530965" cy="648843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
        <p:nvSpPr>
          <p:cNvPr id="2" name="矩形 1"/>
          <p:cNvSpPr/>
          <p:nvPr>
            <p:custDataLst>
              <p:tags r:id="rId1"/>
            </p:custDataLst>
          </p:nvPr>
        </p:nvSpPr>
        <p:spPr>
          <a:xfrm>
            <a:off x="3249613" y="5148299"/>
            <a:ext cx="5586413" cy="674031"/>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单元质量评估</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六</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6" action="ppaction://hlinkfile"/>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106173"/>
            <a:ext cx="24765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22275" y="426485"/>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活动一    第一次世界大战爆发的原因及教训</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572404"/>
            <a:ext cx="10692000" cy="1315040"/>
          </a:xfrm>
        </p:spPr>
        <p:txBody>
          <a:bodyPr/>
          <a:lstStyle/>
          <a:p>
            <a:pPr algn="just" hangingPunct="0">
              <a:lnSpc>
                <a:spcPct val="150000"/>
              </a:lnSpc>
              <a:spcAft>
                <a:spcPts val="0"/>
              </a:spcAft>
              <a:tabLst>
                <a:tab pos="4770755" algn="l"/>
              </a:tabLst>
            </a:pPr>
            <a:r>
              <a:rPr lang="zh-CN" altLang="zh-CN" kern="100">
                <a:latin typeface="Times New Roman" panose="02020603050405020304" pitchFamily="18" charset="0"/>
                <a:ea typeface="黑体" panose="02010609060101010101" pitchFamily="49" charset="-122"/>
                <a:cs typeface="Times New Roman" panose="02020603050405020304" pitchFamily="18" charset="0"/>
              </a:rPr>
              <a:t>材料一</a:t>
            </a:r>
            <a:r>
              <a:rPr lang="zh-CN" altLang="zh-CN" kern="100">
                <a:latin typeface="Times New Roman" panose="02020603050405020304" pitchFamily="18" charset="0"/>
                <a:ea typeface="华文楷体" panose="02010600040101010101" pitchFamily="2" charset="-122"/>
                <a:cs typeface="Times New Roman" panose="02020603050405020304" pitchFamily="18" charset="0"/>
              </a:rPr>
              <a:t>　某史学家在他的著作中详尽地叙述了第一次世界大战爆发的原因。下表是其中的主要内容</a:t>
            </a:r>
            <a:r>
              <a:rPr lang="zh-CN" altLang="zh-CN" kern="100">
                <a:latin typeface="宋体" panose="02010600030101010101" pitchFamily="2"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22275" y="2939546"/>
          <a:ext cx="10684761" cy="2920366"/>
        </p:xfrm>
        <a:graphic>
          <a:graphicData uri="http://schemas.openxmlformats.org/drawingml/2006/table">
            <a:tbl>
              <a:tblPr/>
              <a:tblGrid>
                <a:gridCol w="2710470">
                  <a:extLst>
                    <a:ext uri="{9D8B030D-6E8A-4147-A177-3AD203B41FA5}">
                      <a16:colId xmlns:a16="http://schemas.microsoft.com/office/drawing/2014/main" val="20000"/>
                    </a:ext>
                  </a:extLst>
                </a:gridCol>
                <a:gridCol w="7974291">
                  <a:extLst>
                    <a:ext uri="{9D8B030D-6E8A-4147-A177-3AD203B41FA5}">
                      <a16:colId xmlns:a16="http://schemas.microsoft.com/office/drawing/2014/main" val="20001"/>
                    </a:ext>
                  </a:extLst>
                </a:gridCol>
              </a:tblGrid>
              <a:tr h="48009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基本观点</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643240">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两大阵营内部紧张的关系</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协约国和同盟国内部各怀鬼胎，关系微妙复杂。国际关系普遍脆弱是第一次世界大战爆发的重要原因之一</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99076">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德国的战争罪责</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德国为扩充自己的实力加紧扩张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914617162"/>
              </p:ext>
            </p:extLst>
          </p:nvPr>
        </p:nvGraphicFramePr>
        <p:xfrm>
          <a:off x="415037" y="827819"/>
          <a:ext cx="10691999" cy="2908322"/>
        </p:xfrm>
        <a:graphic>
          <a:graphicData uri="http://schemas.openxmlformats.org/drawingml/2006/table">
            <a:tbl>
              <a:tblPr/>
              <a:tblGrid>
                <a:gridCol w="2609696">
                  <a:extLst>
                    <a:ext uri="{9D8B030D-6E8A-4147-A177-3AD203B41FA5}">
                      <a16:colId xmlns:a16="http://schemas.microsoft.com/office/drawing/2014/main" val="20000"/>
                    </a:ext>
                  </a:extLst>
                </a:gridCol>
                <a:gridCol w="8082303">
                  <a:extLst>
                    <a:ext uri="{9D8B030D-6E8A-4147-A177-3AD203B41FA5}">
                      <a16:colId xmlns:a16="http://schemas.microsoft.com/office/drawing/2014/main" val="20001"/>
                    </a:ext>
                  </a:extLst>
                </a:gridCol>
              </a:tblGrid>
              <a:tr h="456847">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基本观点</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620060">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战争机器的发展</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各国相继扩军；成立总参谋部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36104">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民族主义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民族主义思想助长了军国主义情绪；军国主义和民族主义交织在一起，使得战争</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的爆发</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愈发可能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48044">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巴尔干战争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巴尔干战争导致东欧国家之间仇恨更加强烈</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矩形 5"/>
          <p:cNvSpPr/>
          <p:nvPr/>
        </p:nvSpPr>
        <p:spPr>
          <a:xfrm>
            <a:off x="3564794" y="4083546"/>
            <a:ext cx="7542242" cy="668709"/>
          </a:xfrm>
          <a:prstGeom prst="rect">
            <a:avLst/>
          </a:prstGeom>
        </p:spPr>
        <p:txBody>
          <a:bodyPr wrap="square">
            <a:spAutoFit/>
          </a:bodyPr>
          <a:lstStyle/>
          <a:p>
            <a:pPr algn="just" hangingPunct="0">
              <a:lnSpc>
                <a:spcPct val="150000"/>
              </a:lnSpc>
              <a:spcAft>
                <a:spcPts val="0"/>
              </a:spcAft>
              <a:tabLst>
                <a:tab pos="4770755" algn="l"/>
              </a:tabLst>
            </a:pPr>
            <a:r>
              <a:rPr lang="en-US" altLang="zh-CN" b="1" kern="100" dirty="0">
                <a:solidFill>
                  <a:schemeClr val="tx1"/>
                </a:solidFill>
                <a:ea typeface="华文仿宋" panose="02010600040101010101" pitchFamily="2" charset="-122"/>
                <a:cs typeface="Courier New" panose="02070309020205020404" pitchFamily="49" charset="0"/>
              </a:rPr>
              <a:t>——</a:t>
            </a:r>
            <a:r>
              <a:rPr lang="zh-CN" altLang="zh-CN" b="1" kern="100" dirty="0">
                <a:solidFill>
                  <a:schemeClr val="tx1"/>
                </a:solidFill>
                <a:ea typeface="华文仿宋" panose="02010600040101010101" pitchFamily="2" charset="-122"/>
                <a:cs typeface="Times New Roman" panose="02020603050405020304" pitchFamily="18" charset="0"/>
              </a:rPr>
              <a:t>摘编自</a:t>
            </a:r>
            <a:r>
              <a:rPr lang="en-US" altLang="zh-CN" b="1" kern="100" dirty="0">
                <a:solidFill>
                  <a:schemeClr val="tx1"/>
                </a:solidFill>
                <a:ea typeface="华文仿宋" panose="02010600040101010101" pitchFamily="2" charset="-122"/>
                <a:cs typeface="Courier New" panose="02070309020205020404" pitchFamily="49" charset="0"/>
              </a:rPr>
              <a:t>[</a:t>
            </a:r>
            <a:r>
              <a:rPr lang="zh-CN" altLang="zh-CN" b="1" kern="100" dirty="0">
                <a:solidFill>
                  <a:schemeClr val="tx1"/>
                </a:solidFill>
                <a:ea typeface="华文仿宋" panose="02010600040101010101" pitchFamily="2" charset="-122"/>
                <a:cs typeface="Times New Roman" panose="02020603050405020304" pitchFamily="18" charset="0"/>
              </a:rPr>
              <a:t>美</a:t>
            </a:r>
            <a:r>
              <a:rPr lang="en-US" altLang="zh-CN" b="1" kern="100" dirty="0">
                <a:solidFill>
                  <a:schemeClr val="tx1"/>
                </a:solidFill>
                <a:ea typeface="华文仿宋" panose="02010600040101010101" pitchFamily="2" charset="-122"/>
                <a:cs typeface="Courier New" panose="02070309020205020404" pitchFamily="49" charset="0"/>
              </a:rPr>
              <a:t>]</a:t>
            </a:r>
            <a:r>
              <a:rPr lang="zh-CN" altLang="zh-CN" b="1" kern="100" dirty="0">
                <a:solidFill>
                  <a:schemeClr val="tx1"/>
                </a:solidFill>
                <a:ea typeface="华文仿宋" panose="02010600040101010101" pitchFamily="2" charset="-122"/>
                <a:cs typeface="Times New Roman" panose="02020603050405020304" pitchFamily="18" charset="0"/>
              </a:rPr>
              <a:t>罗伯特</a:t>
            </a:r>
            <a:r>
              <a:rPr lang="en-US" altLang="zh-CN" b="1" kern="100" dirty="0">
                <a:solidFill>
                  <a:schemeClr val="tx1"/>
                </a:solidFill>
                <a:latin typeface="宋体" panose="02010600030101010101" pitchFamily="2" charset="-122"/>
                <a:cs typeface="Times New Roman" panose="02020603050405020304" pitchFamily="18" charset="0"/>
              </a:rPr>
              <a:t>·</a:t>
            </a:r>
            <a:r>
              <a:rPr lang="en-US" altLang="zh-CN" b="1" kern="100" dirty="0">
                <a:solidFill>
                  <a:schemeClr val="tx1"/>
                </a:solidFill>
                <a:ea typeface="华文仿宋" panose="02010600040101010101" pitchFamily="2" charset="-122"/>
                <a:cs typeface="Courier New" panose="02070309020205020404" pitchFamily="49" charset="0"/>
              </a:rPr>
              <a:t>E.</a:t>
            </a:r>
            <a:r>
              <a:rPr lang="zh-CN" altLang="zh-CN" b="1" kern="100" dirty="0">
                <a:solidFill>
                  <a:schemeClr val="tx1"/>
                </a:solidFill>
                <a:ea typeface="华文仿宋" panose="02010600040101010101" pitchFamily="2" charset="-122"/>
                <a:cs typeface="Times New Roman" panose="02020603050405020304" pitchFamily="18" charset="0"/>
              </a:rPr>
              <a:t>勒纳《西方文明史》</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材料二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1914</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年以前，广泛传播的西方乐观主义带有一种国际性质。帝国主义者认为西方领导者给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劣等民族</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带来了新的启蒙。</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世纪晚期，已初步出现了一些有趣的国际组织，这为正在发生的国际危机提供了一种可供选择的出路。</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美</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皮特</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N.</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斯特恩斯等《全球文明史》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【问题迁移】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运用唯物史观的基本原理，对材料一中关于第一次世界大战爆发原因的观点进行简要评析。</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结合材料二，谈谈你从第一次世界大战最终不可避免地爆发的历史教训中获得了怎样的历史启示？</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6135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【迁移分析】</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ea typeface="华文仿宋" panose="02010600040101010101" pitchFamily="2" charset="-122"/>
              </a:rPr>
              <a:t>(1)</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根据材料一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国际关系普遍脆弱是第一次世界大战爆发的重要原因之一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并结合第一次世界大战前帝国主义国家之间发展不平衡的相关史实可知，生产力与生产关系的矛盾导致国家之间发展的不平衡，而帝国主义的掠夺本质必然导致国际关系的紧张。根据材料一</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协约国和同盟国内部各怀鬼胎，关系微妙复杂</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并结合第一次世界大战前欧洲两大军事集团形成的相关史实可知，由于国际关系的普遍脆弱，</a:t>
            </a:r>
            <a:r>
              <a:rPr lang="en-US" altLang="zh-CN" dirty="0">
                <a:latin typeface="Times New Roman" panose="02020603050405020304" pitchFamily="18" charset="0"/>
                <a:ea typeface="华文仿宋" panose="02010600040101010101" pitchFamily="2" charset="-122"/>
              </a:rPr>
              <a:t>19</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世纪末</a:t>
            </a:r>
            <a:r>
              <a:rPr lang="en-US" altLang="zh-CN" dirty="0">
                <a:latin typeface="Times New Roman" panose="02020603050405020304" pitchFamily="18" charset="0"/>
                <a:ea typeface="华文仿宋" panose="02010600040101010101" pitchFamily="2" charset="-122"/>
              </a:rPr>
              <a:t>20</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世纪初的欧洲形成两大军事集团。</a:t>
            </a:r>
            <a:endParaRPr lang="zh-CN" altLang="en-US"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根据材料一</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民族主义思想助长了军国主义情绪；军国主义和民族主义交织在一起，使得战争</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的爆发</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愈发可能</a:t>
            </a:r>
            <a:r>
              <a:rPr lang="en-US" altLang="zh-CN" dirty="0">
                <a:latin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并结合第一次世界大战爆发的必然性可知，民族主义</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和</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军国主义</a:t>
            </a:r>
            <a:r>
              <a:rPr lang="zh-CN" altLang="en-US" dirty="0">
                <a:latin typeface="Times New Roman" panose="02020603050405020304" pitchFamily="18" charset="0"/>
                <a:ea typeface="华文仿宋" panose="02010600040101010101" pitchFamily="2" charset="-122"/>
                <a:cs typeface="Times New Roman" panose="02020603050405020304" pitchFamily="18" charset="0"/>
              </a:rPr>
              <a:t>推动了</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战争的爆发。第一次世界大战的爆发是帝国主义内部矛盾不可调和的产物。根据材料一</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德国的战争罪责</a:t>
            </a:r>
            <a:r>
              <a:rPr lang="zh-CN" altLang="zh-CN" dirty="0">
                <a:cs typeface="Times New Roman" panose="02020603050405020304" pitchFamily="18" charset="0"/>
              </a:rPr>
              <a:t>”</a:t>
            </a:r>
            <a:r>
              <a:rPr lang="zh-CN" altLang="zh-CN" dirty="0">
                <a:latin typeface="Calibri" panose="020F0502020204030204" pitchFamily="34" charset="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德国为扩充自己的实力加紧扩张</a:t>
            </a:r>
            <a:r>
              <a:rPr lang="zh-CN" altLang="zh-CN" dirty="0">
                <a:cs typeface="Times New Roman" panose="02020603050405020304" pitchFamily="18" charset="0"/>
              </a:rPr>
              <a:t>”</a:t>
            </a:r>
            <a:r>
              <a:rPr lang="zh-CN" altLang="zh-CN" dirty="0">
                <a:latin typeface="Times New Roman" panose="02020603050405020304" pitchFamily="18" charset="0"/>
                <a:ea typeface="华文仿宋" panose="02010600040101010101" pitchFamily="2" charset="-122"/>
                <a:cs typeface="Times New Roman" panose="02020603050405020304" pitchFamily="18" charset="0"/>
              </a:rPr>
              <a:t>并结合第一次世界大战爆发的多种因素可知，表格中的原因没有看到问题的实质；把战争责任诉诸德国是不公平的，各大国均负有重要责任。</a:t>
            </a:r>
            <a:endParaRPr lang="zh-CN" altLang="en-US" dirty="0"/>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15.25,&quot;left&quot;:48.424778761061944,&quot;top&quot;:94.5,&quot;width&quot;:828.075221238938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TotalTime>
  <Words>2268</Words>
  <Application>Microsoft Office PowerPoint</Application>
  <PresentationFormat>自定义</PresentationFormat>
  <Paragraphs>100</Paragraphs>
  <Slides>33</Slides>
  <Notes>10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33</vt:i4>
      </vt:variant>
    </vt:vector>
  </HeadingPairs>
  <TitlesOfParts>
    <vt:vector size="48" baseType="lpstr">
      <vt:lpstr>HelveticaNeueLT Pro 67 MdCn</vt:lpstr>
      <vt:lpstr>阿里巴巴普惠体</vt:lpstr>
      <vt:lpstr>等线</vt:lpstr>
      <vt:lpstr>等线 Light</vt:lpstr>
      <vt:lpstr>黑体</vt:lpstr>
      <vt:lpstr>华文仿宋</vt:lpstr>
      <vt:lpstr>华文楷体</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1330</cp:revision>
  <dcterms:created xsi:type="dcterms:W3CDTF">2016-06-29T09:22:00Z</dcterms:created>
  <dcterms:modified xsi:type="dcterms:W3CDTF">2026-03-09T03:59:06Z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