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 id="2147483662" r:id="rId3"/>
  </p:sldMasterIdLst>
  <p:notesMasterIdLst>
    <p:notesMasterId r:id="rId58"/>
  </p:notesMasterIdLst>
  <p:handoutMasterIdLst>
    <p:handoutMasterId r:id="rId59"/>
  </p:handoutMasterIdLst>
  <p:sldIdLst>
    <p:sldId id="2476" r:id="rId4"/>
    <p:sldId id="2363" r:id="rId5"/>
    <p:sldId id="3908" r:id="rId6"/>
    <p:sldId id="3804" r:id="rId7"/>
    <p:sldId id="3806" r:id="rId8"/>
    <p:sldId id="3876" r:id="rId9"/>
    <p:sldId id="3877" r:id="rId10"/>
    <p:sldId id="3813" r:id="rId11"/>
    <p:sldId id="3810" r:id="rId12"/>
    <p:sldId id="3811" r:id="rId13"/>
    <p:sldId id="3812" r:id="rId14"/>
    <p:sldId id="3800" r:id="rId15"/>
    <p:sldId id="3864" r:id="rId16"/>
    <p:sldId id="2478" r:id="rId17"/>
    <p:sldId id="3897" r:id="rId18"/>
    <p:sldId id="3898" r:id="rId19"/>
    <p:sldId id="3899" r:id="rId20"/>
    <p:sldId id="3900" r:id="rId21"/>
    <p:sldId id="3901" r:id="rId22"/>
    <p:sldId id="3902" r:id="rId23"/>
    <p:sldId id="3903" r:id="rId24"/>
    <p:sldId id="3904" r:id="rId25"/>
    <p:sldId id="3905" r:id="rId26"/>
    <p:sldId id="3906" r:id="rId27"/>
    <p:sldId id="3907" r:id="rId28"/>
    <p:sldId id="3924" r:id="rId29"/>
    <p:sldId id="3909" r:id="rId30"/>
    <p:sldId id="3910" r:id="rId31"/>
    <p:sldId id="3911" r:id="rId32"/>
    <p:sldId id="3912" r:id="rId33"/>
    <p:sldId id="3913" r:id="rId34"/>
    <p:sldId id="3664" r:id="rId35"/>
    <p:sldId id="3671" r:id="rId36"/>
    <p:sldId id="3842" r:id="rId37"/>
    <p:sldId id="3914" r:id="rId38"/>
    <p:sldId id="3915" r:id="rId39"/>
    <p:sldId id="3916" r:id="rId40"/>
    <p:sldId id="3917" r:id="rId41"/>
    <p:sldId id="3918" r:id="rId42"/>
    <p:sldId id="3919" r:id="rId43"/>
    <p:sldId id="3920" r:id="rId44"/>
    <p:sldId id="3854" r:id="rId45"/>
    <p:sldId id="3855" r:id="rId46"/>
    <p:sldId id="3891" r:id="rId47"/>
    <p:sldId id="3892" r:id="rId48"/>
    <p:sldId id="3893" r:id="rId49"/>
    <p:sldId id="3894" r:id="rId50"/>
    <p:sldId id="3895" r:id="rId51"/>
    <p:sldId id="3921" r:id="rId52"/>
    <p:sldId id="3922" r:id="rId53"/>
    <p:sldId id="3923" r:id="rId54"/>
    <p:sldId id="3784" r:id="rId55"/>
    <p:sldId id="3780" r:id="rId56"/>
    <p:sldId id="2276" r:id="rId57"/>
  </p:sldIdLst>
  <p:sldSz cx="11522075" cy="6480175"/>
  <p:notesSz cx="6858000" cy="9144000"/>
  <p:custDataLst>
    <p:tags r:id="rId60"/>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notesMaster" Target="notesMasters/notesMaster1.xml"/><Relationship Id="rId5" Type="http://schemas.openxmlformats.org/officeDocument/2006/relationships/slide" Target="slides/slide2.xml"/><Relationship Id="rId61" Type="http://schemas.openxmlformats.org/officeDocument/2006/relationships/presProps" Target="presProp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handoutMaster" Target="handoutMasters/handout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2026/3/4</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32</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33</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34</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42</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43</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52</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53</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54</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7E82B809-3C9B-4BED-A91B-CCAC53445986}"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2AC3F9F-2D7F-494C-97D7-09136895BD66}"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68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66ACDBA-986C-434D-A7E1-CE4165D44B0A}"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727E388-92E0-48B5-A32F-E2CE0006803D}"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12</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slide" Target="../slides/slide14.xml"/><Relationship Id="rId1" Type="http://schemas.openxmlformats.org/officeDocument/2006/relationships/slideMaster" Target="../slideMasters/slideMaster1.xml"/><Relationship Id="rId4" Type="http://schemas.openxmlformats.org/officeDocument/2006/relationships/slide" Target="../slides/slide53.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slide" Target="../slides/slide14.xml"/><Relationship Id="rId1" Type="http://schemas.openxmlformats.org/officeDocument/2006/relationships/slideMaster" Target="../slideMasters/slideMaster1.xml"/><Relationship Id="rId4" Type="http://schemas.openxmlformats.org/officeDocument/2006/relationships/slide" Target="../slides/slide53.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3.xml"/><Relationship Id="rId2" Type="http://schemas.openxmlformats.org/officeDocument/2006/relationships/slide" Target="../slides/slide32.xml"/><Relationship Id="rId1" Type="http://schemas.openxmlformats.org/officeDocument/2006/relationships/slideMaster" Target="../slideMasters/slideMaster1.xml"/><Relationship Id="rId4" Type="http://schemas.openxmlformats.org/officeDocument/2006/relationships/slide" Target="../slides/slide1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32.xml"/><Relationship Id="rId1" Type="http://schemas.openxmlformats.org/officeDocument/2006/relationships/slideMaster" Target="../slideMasters/slideMaster1.xml"/><Relationship Id="rId5" Type="http://schemas.openxmlformats.org/officeDocument/2006/relationships/slide" Target="../slides/slide14.xml"/><Relationship Id="rId4" Type="http://schemas.openxmlformats.org/officeDocument/2006/relationships/slide" Target="../slides/slide54.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32.xml"/><Relationship Id="rId1" Type="http://schemas.openxmlformats.org/officeDocument/2006/relationships/slideMaster" Target="../slideMasters/slideMaster1.xml"/><Relationship Id="rId5" Type="http://schemas.openxmlformats.org/officeDocument/2006/relationships/slide" Target="../slides/slide14.xml"/><Relationship Id="rId4" Type="http://schemas.openxmlformats.org/officeDocument/2006/relationships/slide" Target="../slides/slide54.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32.xml"/><Relationship Id="rId1" Type="http://schemas.openxmlformats.org/officeDocument/2006/relationships/slideMaster" Target="../slideMasters/slideMaster1.xml"/><Relationship Id="rId5" Type="http://schemas.openxmlformats.org/officeDocument/2006/relationships/slide" Target="../slides/slide14.xml"/><Relationship Id="rId4" Type="http://schemas.openxmlformats.org/officeDocument/2006/relationships/slide" Target="../slides/slide54.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32.xml"/><Relationship Id="rId1" Type="http://schemas.openxmlformats.org/officeDocument/2006/relationships/slideMaster" Target="../slideMasters/slideMaster1.xml"/><Relationship Id="rId5" Type="http://schemas.openxmlformats.org/officeDocument/2006/relationships/slide" Target="../slides/slide14.xml"/><Relationship Id="rId4" Type="http://schemas.openxmlformats.org/officeDocument/2006/relationships/slide" Target="../slides/slide5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a:solidFill>
                  <a:srgbClr val="F2F2F2"/>
                </a:solidFill>
                <a:latin typeface="微软雅黑" panose="020B0503020204020204" pitchFamily="34" charset="-122"/>
                <a:ea typeface="微软雅黑" panose="020B0503020204020204" pitchFamily="34" charset="-122"/>
              </a:rPr>
              <a:t>第</a:t>
            </a:r>
            <a:r>
              <a:rPr lang="en-US" altLang="zh-CN" sz="1600">
                <a:solidFill>
                  <a:srgbClr val="F2F2F2"/>
                </a:solidFill>
                <a:latin typeface="微软雅黑" panose="020B0503020204020204" pitchFamily="34" charset="-122"/>
                <a:ea typeface="微软雅黑" panose="020B0503020204020204" pitchFamily="34" charset="-122"/>
              </a:rPr>
              <a:t>10</a:t>
            </a:r>
            <a:r>
              <a:rPr lang="zh-CN" altLang="en-US" sz="1600">
                <a:solidFill>
                  <a:srgbClr val="F2F2F2"/>
                </a:solidFill>
                <a:latin typeface="微软雅黑" panose="020B0503020204020204" pitchFamily="34" charset="-122"/>
                <a:ea typeface="微软雅黑" panose="020B0503020204020204" pitchFamily="34" charset="-122"/>
              </a:rPr>
              <a:t>课　影响世界的工业革命</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a:t>
            </a:r>
            <a:r>
              <a:rPr lang="en-US" altLang="zh-CN" sz="1400" b="1">
                <a:solidFill>
                  <a:srgbClr val="C0472D"/>
                </a:solidFill>
                <a:latin typeface="微软雅黑" panose="020B0503020204020204" pitchFamily="34" charset="-122"/>
                <a:ea typeface="微软雅黑" panose="020B0503020204020204" pitchFamily="34" charset="-122"/>
              </a:rPr>
              <a:t>10</a:t>
            </a:r>
            <a:r>
              <a:rPr lang="zh-CN" altLang="en-US" sz="1400" b="1">
                <a:solidFill>
                  <a:srgbClr val="C0472D"/>
                </a:solidFill>
                <a:latin typeface="微软雅黑" panose="020B0503020204020204" pitchFamily="34" charset="-122"/>
                <a:ea typeface="微软雅黑" panose="020B0503020204020204" pitchFamily="34" charset="-122"/>
              </a:rPr>
              <a:t>课　影响世界的工业革命</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dirty="0">
                <a:solidFill>
                  <a:srgbClr val="C0472D"/>
                </a:solidFill>
                <a:latin typeface="微软雅黑" panose="020B0503020204020204" pitchFamily="34" charset="-122"/>
                <a:ea typeface="微软雅黑" panose="020B0503020204020204" pitchFamily="34" charset="-122"/>
              </a:rPr>
              <a:t>第五单元　工业革命与马克思主义的诞生</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notesSlide" Target="../notesSlides/notesSlide8.xml"/><Relationship Id="rId4"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hyperlink" Target="../3.&#37197;&#22871;&#32451;&#20064;&#39064;/&#35838;&#21518;&#32032;&#20859;&#35780;&#20215;/10%20&#35838;&#21518;&#32032;&#20859;&#35780;&#20215;(&#21313;)%20%20%20&#24433;&#21709;&#19990;&#30028;&#30340;&#24037;&#19994;&#38761;&#21629;.docx" TargetMode="External"/><Relationship Id="rId2" Type="http://schemas.openxmlformats.org/officeDocument/2006/relationships/slideLayout" Target="../slideLayouts/slideLayout11.xml"/><Relationship Id="rId1" Type="http://schemas.openxmlformats.org/officeDocument/2006/relationships/tags" Target="../tags/tag13.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6.png"/></Relationships>
</file>

<file path=ppt/slides/_rels/slide5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板块三  工业革命时期的世界</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86932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任务衔接</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两次工业革命期间，世界发生了什么重大变化？从政治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经济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思想和国际关系等角度归纳工业文明时代的阶段特征和近代历史发展趋势。</a:t>
            </a:r>
            <a:r>
              <a:rPr lang="en-US" altLang="zh-CN" kern="100" dirty="0">
                <a:latin typeface="Times New Roman" panose="02020603050405020304" pitchFamily="18" charset="0"/>
                <a:cs typeface="Courier New" panose="02070309020205020404" pitchFamily="49" charset="0"/>
              </a:rPr>
              <a:t> </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资本主义世界体系是怎样形成的？从唯物史观的角度解读近代西方文明的崛起历程。</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6" name="副标题 1"/>
          <p:cNvSpPr txBox="1"/>
          <p:nvPr/>
        </p:nvSpPr>
        <p:spPr>
          <a:xfrm>
            <a:off x="3261" y="2129160"/>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第五单元　工业革命与马克思主义的诞生</a:t>
            </a:r>
          </a:p>
          <a:p>
            <a:pPr algn="ctr" defTabSz="913130" eaLnBrk="0" fontAlgn="base" hangingPunct="0">
              <a:spcBef>
                <a:spcPct val="0"/>
              </a:spcBef>
              <a:defRPr/>
            </a:pP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10</a:t>
            </a: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影响世界的工业革命</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2" name="副标题 1"/>
          <p:cNvSpPr>
            <a:spLocks noGrp="1"/>
          </p:cNvSpPr>
          <p:nvPr>
            <p:ph type="subTitle" idx="1"/>
          </p:nvPr>
        </p:nvSpPr>
        <p:spPr>
          <a:xfrm>
            <a:off x="415037" y="1655911"/>
            <a:ext cx="10692000" cy="4521302"/>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了解两次工业革命发生的社会因素，从历史解释的角度认识工业革命发生的必然性</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梳理两次工业革命的进程，从史料实证的角度认识两次工业革命的特点</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了解工业革命带来的社会生产力的极大发展以及所引起的生产关系的深刻变化，从唯物史观角度认识工业革命的影响</a:t>
            </a:r>
            <a:endParaRPr lang="zh-CN" altLang="zh-CN" sz="1050" kern="100" dirty="0">
              <a:latin typeface="宋体" panose="02010600030101010101" pitchFamily="2" charset="-122"/>
              <a:cs typeface="Courier New" panose="02070309020205020404" pitchFamily="49" charset="0"/>
            </a:endParaRPr>
          </a:p>
          <a:p>
            <a:pPr>
              <a:lnSpc>
                <a:spcPct val="130000"/>
              </a:lnSpc>
            </a:pPr>
            <a:r>
              <a:rPr lang="en-US" altLang="zh-CN" dirty="0">
                <a:latin typeface="Times New Roman" panose="02020603050405020304" pitchFamily="18" charset="0"/>
              </a:rPr>
              <a:t>4.</a:t>
            </a:r>
            <a:r>
              <a:rPr lang="zh-CN" altLang="zh-CN" dirty="0">
                <a:latin typeface="Times New Roman" panose="02020603050405020304" pitchFamily="18" charset="0"/>
                <a:cs typeface="Times New Roman" panose="02020603050405020304" pitchFamily="18" charset="0"/>
              </a:rPr>
              <a:t>结合工业革命对阶级结构</a:t>
            </a:r>
            <a:r>
              <a:rPr lang="zh-CN" altLang="zh-CN" dirty="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社会生活</a:t>
            </a:r>
            <a:r>
              <a:rPr lang="zh-CN" altLang="zh-CN" dirty="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社会问题的影响，从家国情怀的角度理解工业革命对人类生活的影响</a:t>
            </a:r>
            <a:endParaRPr lang="zh-CN" altLang="en-US"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2050" name="Picture 2" descr="24LS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896" y="2628019"/>
            <a:ext cx="10873208" cy="194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问题式预习</a:t>
            </a:r>
          </a:p>
        </p:txBody>
      </p:sp>
      <p:sp>
        <p:nvSpPr>
          <p:cNvPr id="6" name="副标题 5"/>
          <p:cNvSpPr>
            <a:spLocks noGrp="1"/>
          </p:cNvSpPr>
          <p:nvPr>
            <p:ph type="subTitle" idx="1"/>
          </p:nvPr>
        </p:nvSpPr>
        <p:spPr>
          <a:xfrm>
            <a:off x="415037" y="1655911"/>
            <a:ext cx="10692000" cy="3242170"/>
          </a:xfrm>
        </p:spPr>
        <p:txBody>
          <a:bodyPr/>
          <a:lstStyle/>
          <a:p>
            <a:pPr algn="just">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工业革命的背景</a:t>
            </a:r>
            <a:endParaRPr lang="zh-CN" altLang="zh-CN" sz="1050" kern="100" dirty="0">
              <a:latin typeface="宋体" panose="02010600030101010101" pitchFamily="2" charset="-122"/>
              <a:cs typeface="Courier New" panose="02070309020205020404" pitchFamily="49" charset="0"/>
            </a:endParaRPr>
          </a:p>
          <a:p>
            <a:pPr algn="dist">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概念</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工业革命是由一系列技术变革引起的从手工劳动转向</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p>
          <a:p>
            <a:pPr algn="just">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a:t>
            </a:r>
            <a:r>
              <a:rPr lang="zh-CN" altLang="zh-CN" kern="100" dirty="0">
                <a:latin typeface="Times New Roman" panose="02020603050405020304" pitchFamily="18" charset="0"/>
                <a:cs typeface="Times New Roman" panose="02020603050405020304" pitchFamily="18" charset="0"/>
              </a:rPr>
              <a:t>的重大飞跃，</a:t>
            </a:r>
            <a:r>
              <a:rPr lang="en-US" altLang="zh-CN" kern="100" dirty="0">
                <a:latin typeface="Times New Roman" panose="02020603050405020304" pitchFamily="18" charset="0"/>
                <a:cs typeface="Courier New" panose="02070309020205020404" pitchFamily="49" charset="0"/>
              </a:rPr>
              <a:t>18</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60</a:t>
            </a:r>
            <a:r>
              <a:rPr lang="zh-CN" altLang="zh-CN" kern="100" dirty="0">
                <a:latin typeface="Times New Roman" panose="02020603050405020304" pitchFamily="18" charset="0"/>
                <a:cs typeface="Times New Roman" panose="02020603050405020304" pitchFamily="18" charset="0"/>
              </a:rPr>
              <a:t>年代首先从英国开始。</a:t>
            </a:r>
            <a:endParaRPr lang="en-US" altLang="zh-CN" kern="100" dirty="0">
              <a:latin typeface="Times New Roman" panose="02020603050405020304" pitchFamily="18" charset="0"/>
              <a:cs typeface="Times New Roman" panose="02020603050405020304" pitchFamily="18" charset="0"/>
            </a:endParaRPr>
          </a:p>
          <a:p>
            <a:pPr lvl="0" algn="just" defTabSz="863600">
              <a:lnSpc>
                <a:spcPct val="150000"/>
              </a:lnSpc>
              <a:spcAft>
                <a:spcPts val="0"/>
              </a:spcAft>
              <a:tabLst>
                <a:tab pos="4770755" algn="l"/>
              </a:tabLst>
            </a:pPr>
            <a:r>
              <a:rPr lang="en-US" altLang="zh-CN" kern="100" dirty="0">
                <a:solidFill>
                  <a:prstClr val="black"/>
                </a:solidFill>
                <a:latin typeface="Times New Roman" panose="02020603050405020304" pitchFamily="18" charset="0"/>
                <a:cs typeface="Courier New" panose="02070309020205020404" pitchFamily="49" charset="0"/>
              </a:rPr>
              <a:t>2.</a:t>
            </a:r>
            <a:r>
              <a:rPr lang="zh-CN" altLang="zh-CN" kern="100" dirty="0">
                <a:solidFill>
                  <a:prstClr val="black"/>
                </a:solidFill>
                <a:latin typeface="Times New Roman" panose="02020603050405020304" pitchFamily="18" charset="0"/>
                <a:cs typeface="Times New Roman" panose="02020603050405020304" pitchFamily="18" charset="0"/>
              </a:rPr>
              <a:t>首先发生在英国的原因</a:t>
            </a:r>
            <a:endParaRPr lang="zh-CN" altLang="zh-CN" sz="1050" kern="100" dirty="0">
              <a:solidFill>
                <a:prstClr val="black"/>
              </a:solidFill>
              <a:latin typeface="宋体" panose="02010600030101010101" pitchFamily="2" charset="-122"/>
              <a:cs typeface="Courier New" panose="02070309020205020404" pitchFamily="49" charset="0"/>
            </a:endParaRPr>
          </a:p>
          <a:p>
            <a:pPr lvl="0" algn="just" defTabSz="863600">
              <a:lnSpc>
                <a:spcPct val="150000"/>
              </a:lnSpc>
              <a:spcAft>
                <a:spcPts val="0"/>
              </a:spcAft>
              <a:tabLst>
                <a:tab pos="4770755" algn="l"/>
              </a:tabLst>
            </a:pPr>
            <a:r>
              <a:rPr lang="en-US" altLang="zh-CN" kern="100" dirty="0">
                <a:solidFill>
                  <a:prstClr val="black"/>
                </a:solidFill>
                <a:latin typeface="Times New Roman" panose="02020603050405020304" pitchFamily="18" charset="0"/>
                <a:cs typeface="Courier New" panose="02070309020205020404" pitchFamily="49" charset="0"/>
              </a:rPr>
              <a:t>(1)</a:t>
            </a:r>
            <a:r>
              <a:rPr lang="zh-CN" altLang="zh-CN" kern="100" dirty="0">
                <a:solidFill>
                  <a:prstClr val="black"/>
                </a:solidFill>
                <a:latin typeface="Times New Roman" panose="02020603050405020304" pitchFamily="18" charset="0"/>
                <a:cs typeface="Times New Roman" panose="02020603050405020304" pitchFamily="18" charset="0"/>
              </a:rPr>
              <a:t>前提</a:t>
            </a:r>
            <a:r>
              <a:rPr lang="zh-CN" altLang="zh-CN" kern="100" dirty="0">
                <a:solidFill>
                  <a:prstClr val="black"/>
                </a:solidFill>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__________________________________________________</a:t>
            </a:r>
            <a:r>
              <a:rPr lang="zh-CN" altLang="zh-CN" kern="100" dirty="0">
                <a:solidFill>
                  <a:prstClr val="black"/>
                </a:solidFill>
                <a:latin typeface="Times New Roman" panose="02020603050405020304" pitchFamily="18" charset="0"/>
                <a:cs typeface="Times New Roman" panose="02020603050405020304" pitchFamily="18" charset="0"/>
              </a:rPr>
              <a:t>。</a:t>
            </a:r>
            <a:endParaRPr lang="zh-CN" altLang="zh-CN" sz="1050" kern="100" dirty="0">
              <a:solidFill>
                <a:prstClr val="black"/>
              </a:solidFill>
              <a:latin typeface="宋体" panose="02010600030101010101" pitchFamily="2" charset="-122"/>
              <a:cs typeface="Courier New" panose="02070309020205020404" pitchFamily="49" charset="0"/>
            </a:endParaRPr>
          </a:p>
        </p:txBody>
      </p:sp>
      <p:sp>
        <p:nvSpPr>
          <p:cNvPr id="2" name="文本框 1"/>
          <p:cNvSpPr txBox="1"/>
          <p:nvPr/>
        </p:nvSpPr>
        <p:spPr>
          <a:xfrm>
            <a:off x="10117521" y="2422598"/>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机器</a:t>
            </a:r>
            <a:endParaRPr lang="zh-CN" altLang="en-US" dirty="0"/>
          </a:p>
        </p:txBody>
      </p:sp>
      <p:sp>
        <p:nvSpPr>
          <p:cNvPr id="4" name="矩形 3"/>
          <p:cNvSpPr/>
          <p:nvPr/>
        </p:nvSpPr>
        <p:spPr>
          <a:xfrm>
            <a:off x="406165" y="3048331"/>
            <a:ext cx="902811"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生产</a:t>
            </a:r>
            <a:endParaRPr lang="zh-CN" altLang="en-US" dirty="0"/>
          </a:p>
        </p:txBody>
      </p:sp>
      <p:sp>
        <p:nvSpPr>
          <p:cNvPr id="7" name="矩形 6"/>
          <p:cNvSpPr/>
          <p:nvPr/>
        </p:nvSpPr>
        <p:spPr>
          <a:xfrm>
            <a:off x="1872605" y="4311740"/>
            <a:ext cx="9243304" cy="523220"/>
          </a:xfrm>
          <a:prstGeom prst="rect">
            <a:avLst/>
          </a:prstGeom>
        </p:spPr>
        <p:txBody>
          <a:bodyPr wrap="square">
            <a:spAutoFit/>
          </a:bodyPr>
          <a:lstStyle/>
          <a:p>
            <a:r>
              <a:rPr lang="en-US" altLang="zh-CN" b="1" dirty="0">
                <a:latin typeface="宋体" panose="02010600030101010101" pitchFamily="2" charset="-122"/>
                <a:cs typeface="Times New Roman" panose="02020603050405020304" pitchFamily="18" charset="0"/>
              </a:rPr>
              <a:t>“</a:t>
            </a:r>
            <a:r>
              <a:rPr lang="zh-CN" altLang="zh-CN" b="1" dirty="0">
                <a:ea typeface="华文楷体" panose="02010600040101010101" pitchFamily="2" charset="-122"/>
                <a:cs typeface="Times New Roman" panose="02020603050405020304" pitchFamily="18" charset="0"/>
              </a:rPr>
              <a:t>光荣革命</a:t>
            </a:r>
            <a:r>
              <a:rPr lang="en-US" altLang="zh-CN" b="1" dirty="0">
                <a:latin typeface="宋体" panose="02010600030101010101" pitchFamily="2" charset="-122"/>
                <a:cs typeface="Times New Roman" panose="02020603050405020304" pitchFamily="18" charset="0"/>
              </a:rPr>
              <a:t>”</a:t>
            </a:r>
            <a:r>
              <a:rPr lang="zh-CN" altLang="zh-CN" b="1" dirty="0">
                <a:ea typeface="华文楷体" panose="02010600040101010101" pitchFamily="2" charset="-122"/>
                <a:cs typeface="Times New Roman" panose="02020603050405020304" pitchFamily="18" charset="0"/>
              </a:rPr>
              <a:t>后，国内政局稳定，政府积极鼓励经济发展</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038600" algn="l"/>
                <a:tab pos="4770120"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条件</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连线</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038600" algn="l"/>
                <a:tab pos="4770120"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农业资本主义发展　</a:t>
            </a: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．手工工场发展水平较高，生产技术日益</a:t>
            </a:r>
            <a:endParaRPr lang="en-US" altLang="zh-CN" kern="100" dirty="0">
              <a:latin typeface="Times New Roman" panose="02020603050405020304" pitchFamily="18" charset="0"/>
              <a:cs typeface="Times New Roman" panose="02020603050405020304" pitchFamily="18" charset="0"/>
            </a:endParaRPr>
          </a:p>
          <a:p>
            <a:pPr algn="just" hangingPunct="0">
              <a:lnSpc>
                <a:spcPct val="150000"/>
              </a:lnSpc>
              <a:spcAft>
                <a:spcPts val="0"/>
              </a:spcAft>
              <a:tabLst>
                <a:tab pos="4038600" algn="l"/>
                <a:tab pos="4770120" algn="l"/>
              </a:tabLs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纯熟；科学家热心于生产技术的改进</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038600" algn="l"/>
                <a:tab pos="4770120"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殖民扩张　　　　　</a:t>
            </a: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．提供了充裕的农产品</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自由劳动力和国</a:t>
            </a:r>
            <a:endParaRPr lang="en-US" altLang="zh-CN" kern="100" dirty="0">
              <a:latin typeface="Times New Roman" panose="02020603050405020304" pitchFamily="18" charset="0"/>
              <a:cs typeface="Times New Roman" panose="02020603050405020304" pitchFamily="18" charset="0"/>
            </a:endParaRPr>
          </a:p>
          <a:p>
            <a:pPr algn="just" hangingPunct="0">
              <a:lnSpc>
                <a:spcPct val="150000"/>
              </a:lnSpc>
              <a:spcAft>
                <a:spcPts val="0"/>
              </a:spcAft>
              <a:tabLst>
                <a:tab pos="4038600" algn="l"/>
                <a:tab pos="4770120" algn="l"/>
              </a:tabLs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国内市场</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3589020" algn="l"/>
                <a:tab pos="4770120"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生产技术进步　　</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．促进了资本原始积累，获得大量廉价的</a:t>
            </a:r>
            <a:endParaRPr lang="en-US" altLang="zh-CN" kern="100" dirty="0">
              <a:latin typeface="Times New Roman" panose="02020603050405020304" pitchFamily="18" charset="0"/>
              <a:cs typeface="Times New Roman" panose="02020603050405020304" pitchFamily="18" charset="0"/>
            </a:endParaRPr>
          </a:p>
          <a:p>
            <a:pPr algn="just" hangingPunct="0">
              <a:lnSpc>
                <a:spcPct val="150000"/>
              </a:lnSpc>
              <a:spcAft>
                <a:spcPts val="0"/>
              </a:spcAft>
              <a:tabLst>
                <a:tab pos="4038600" algn="l"/>
                <a:tab pos="4770120" algn="l"/>
              </a:tabLs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原材料和广阔的海外市场</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411915" y="5220307"/>
            <a:ext cx="4682692" cy="738664"/>
          </a:xfrm>
          <a:prstGeom prst="rect">
            <a:avLst/>
          </a:prstGeom>
        </p:spPr>
        <p:txBody>
          <a:bodyPr wrap="non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en-US" altLang="zh-CN" b="1" kern="100" dirty="0">
                <a:solidFill>
                  <a:schemeClr val="tx1"/>
                </a:solidFill>
                <a:latin typeface="宋体" panose="02010600030101010101" pitchFamily="2" charset="-122"/>
                <a:cs typeface="Times New Roman" panose="02020603050405020304" pitchFamily="18" charset="0"/>
              </a:rPr>
              <a:t>①</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b</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②</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c</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③</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a</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2195971"/>
            <a:ext cx="10692000" cy="1296144"/>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必然性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随着国内外市场的扩大和需求的增长，手工生产的产品已不能满足需要，提高</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a:t>
            </a:r>
            <a:r>
              <a:rPr lang="zh-CN" altLang="zh-CN" kern="100" dirty="0">
                <a:latin typeface="Times New Roman" panose="02020603050405020304" pitchFamily="18" charset="0"/>
                <a:cs typeface="Times New Roman" panose="02020603050405020304" pitchFamily="18" charset="0"/>
              </a:rPr>
              <a:t>成为当务之急。</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4049779" y="2935121"/>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生产力</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工业革命的进程</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第一次工业革命</a:t>
            </a:r>
            <a:r>
              <a:rPr lang="en-US" altLang="zh-CN" kern="100" dirty="0">
                <a:latin typeface="Times New Roman" panose="02020603050405020304" pitchFamily="18" charset="0"/>
                <a:cs typeface="Courier New" panose="02070309020205020404" pitchFamily="49" charset="0"/>
              </a:rPr>
              <a:t>(18</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60</a:t>
            </a:r>
            <a:r>
              <a:rPr lang="zh-CN" altLang="zh-CN" kern="100" dirty="0">
                <a:latin typeface="Times New Roman" panose="02020603050405020304" pitchFamily="18" charset="0"/>
                <a:cs typeface="Times New Roman" panose="02020603050405020304" pitchFamily="18" charset="0"/>
              </a:rPr>
              <a:t>年代至</a:t>
            </a:r>
            <a:r>
              <a:rPr lang="en-US" altLang="zh-CN" kern="100" dirty="0">
                <a:latin typeface="Times New Roman" panose="02020603050405020304" pitchFamily="18" charset="0"/>
                <a:cs typeface="Courier New" panose="02070309020205020404" pitchFamily="49" charset="0"/>
              </a:rPr>
              <a:t>19</a:t>
            </a:r>
            <a:r>
              <a:rPr lang="zh-CN" altLang="zh-CN" kern="100" dirty="0">
                <a:latin typeface="Times New Roman" panose="02020603050405020304" pitchFamily="18" charset="0"/>
                <a:cs typeface="Times New Roman" panose="02020603050405020304" pitchFamily="18" charset="0"/>
              </a:rPr>
              <a:t>世纪中期</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进程</a:t>
            </a:r>
            <a:endParaRPr lang="zh-CN" altLang="zh-CN" sz="1050" kern="100" dirty="0">
              <a:latin typeface="宋体" panose="02010600030101010101" pitchFamily="2" charset="-122"/>
              <a:cs typeface="Courier New" panose="02070309020205020404" pitchFamily="49" charset="0"/>
            </a:endParaRPr>
          </a:p>
        </p:txBody>
      </p:sp>
      <p:graphicFrame>
        <p:nvGraphicFramePr>
          <p:cNvPr id="3" name="表格 2"/>
          <p:cNvGraphicFramePr>
            <a:graphicFrameLocks noGrp="1"/>
          </p:cNvGraphicFramePr>
          <p:nvPr/>
        </p:nvGraphicFramePr>
        <p:xfrm>
          <a:off x="415038" y="2804003"/>
          <a:ext cx="10692000" cy="2530230"/>
        </p:xfrm>
        <a:graphic>
          <a:graphicData uri="http://schemas.openxmlformats.org/drawingml/2006/table">
            <a:tbl>
              <a:tblPr/>
              <a:tblGrid>
                <a:gridCol w="1541257">
                  <a:extLst>
                    <a:ext uri="{9D8B030D-6E8A-4147-A177-3AD203B41FA5}">
                      <a16:colId xmlns:a16="http://schemas.microsoft.com/office/drawing/2014/main" val="20000"/>
                    </a:ext>
                  </a:extLst>
                </a:gridCol>
                <a:gridCol w="9150743">
                  <a:extLst>
                    <a:ext uri="{9D8B030D-6E8A-4147-A177-3AD203B41FA5}">
                      <a16:colId xmlns:a16="http://schemas.microsoft.com/office/drawing/2014/main" val="20001"/>
                    </a:ext>
                  </a:extLst>
                </a:gridCol>
              </a:tblGrid>
              <a:tr h="1265115">
                <a:tc>
                  <a:txBody>
                    <a:bodyPr/>
                    <a:lstStyle/>
                    <a:p>
                      <a:pPr algn="just"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棉纺织业</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通过</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水力纺纱机</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骡机</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水力织布机等一系列发明创造，基本实现了机械化生产</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65115">
                <a:tc>
                  <a:txBody>
                    <a:bodyPr/>
                    <a:lstStyle/>
                    <a:p>
                      <a:pPr algn="just"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工厂出现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1771</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年，阿克莱特开办了第一家水力纺纱厂，成为近代工厂的开端，采用机器生产的工厂逐渐取代手工工场</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文本框 1"/>
          <p:cNvSpPr txBox="1"/>
          <p:nvPr/>
        </p:nvSpPr>
        <p:spPr>
          <a:xfrm>
            <a:off x="2736701" y="2871580"/>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珍妮纺纱机</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15038" y="1331875"/>
          <a:ext cx="10692000" cy="3085343"/>
        </p:xfrm>
        <a:graphic>
          <a:graphicData uri="http://schemas.openxmlformats.org/drawingml/2006/table">
            <a:tbl>
              <a:tblPr/>
              <a:tblGrid>
                <a:gridCol w="1673591">
                  <a:extLst>
                    <a:ext uri="{9D8B030D-6E8A-4147-A177-3AD203B41FA5}">
                      <a16:colId xmlns:a16="http://schemas.microsoft.com/office/drawing/2014/main" val="20000"/>
                    </a:ext>
                  </a:extLst>
                </a:gridCol>
                <a:gridCol w="9018409">
                  <a:extLst>
                    <a:ext uri="{9D8B030D-6E8A-4147-A177-3AD203B41FA5}">
                      <a16:colId xmlns:a16="http://schemas.microsoft.com/office/drawing/2014/main" val="20001"/>
                    </a:ext>
                  </a:extLst>
                </a:gridCol>
              </a:tblGrid>
              <a:tr h="1265115">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动力革新</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1782</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试制出</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复动式蒸汽机</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，解决了生产动力受自然条件限制的问题；</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1785</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年，经过改进的瓦特蒸汽机开始在棉纺织工厂使用</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65115">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交通革命</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动力技术的革新，催生了交通工具的革命。</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世纪初，汽船</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火车先后问世，人类进入</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文本框 1"/>
          <p:cNvSpPr txBox="1"/>
          <p:nvPr/>
        </p:nvSpPr>
        <p:spPr>
          <a:xfrm>
            <a:off x="3492785" y="1414486"/>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瓦特</a:t>
            </a:r>
            <a:endParaRPr lang="zh-CN" altLang="en-US" dirty="0"/>
          </a:p>
        </p:txBody>
      </p:sp>
      <p:sp>
        <p:nvSpPr>
          <p:cNvPr id="4" name="文本框 3"/>
          <p:cNvSpPr txBox="1"/>
          <p:nvPr/>
        </p:nvSpPr>
        <p:spPr>
          <a:xfrm>
            <a:off x="7489229" y="3780147"/>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蒸汽时代</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结果</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19</a:t>
            </a:r>
            <a:r>
              <a:rPr lang="zh-CN" altLang="zh-CN" kern="100" dirty="0">
                <a:latin typeface="Times New Roman" panose="02020603050405020304" pitchFamily="18" charset="0"/>
                <a:cs typeface="Times New Roman" panose="02020603050405020304" pitchFamily="18" charset="0"/>
              </a:rPr>
              <a:t>世纪中期，英国的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a:t>
            </a:r>
            <a:r>
              <a:rPr lang="zh-CN" altLang="zh-CN" kern="100" dirty="0">
                <a:latin typeface="Times New Roman" panose="02020603050405020304" pitchFamily="18" charset="0"/>
                <a:cs typeface="Times New Roman" panose="02020603050405020304" pitchFamily="18" charset="0"/>
              </a:rPr>
              <a:t>实现了机械化。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扩展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从</a:t>
            </a:r>
            <a:r>
              <a:rPr lang="en-US" altLang="zh-CN" kern="100" dirty="0">
                <a:latin typeface="Times New Roman" panose="02020603050405020304" pitchFamily="18" charset="0"/>
                <a:cs typeface="Courier New" panose="02070309020205020404" pitchFamily="49" charset="0"/>
              </a:rPr>
              <a:t>18</a:t>
            </a:r>
            <a:r>
              <a:rPr lang="zh-CN" altLang="zh-CN" kern="100" dirty="0">
                <a:latin typeface="Times New Roman" panose="02020603050405020304" pitchFamily="18" charset="0"/>
                <a:cs typeface="Times New Roman" panose="02020603050405020304" pitchFamily="18" charset="0"/>
              </a:rPr>
              <a:t>世纪后期到</a:t>
            </a:r>
            <a:r>
              <a:rPr lang="en-US" altLang="zh-CN" kern="100" dirty="0">
                <a:latin typeface="Times New Roman" panose="02020603050405020304" pitchFamily="18" charset="0"/>
                <a:cs typeface="Courier New" panose="02070309020205020404" pitchFamily="49" charset="0"/>
              </a:rPr>
              <a:t>19</a:t>
            </a:r>
            <a:r>
              <a:rPr lang="zh-CN" altLang="zh-CN" kern="100" dirty="0">
                <a:latin typeface="Times New Roman" panose="02020603050405020304" pitchFamily="18" charset="0"/>
                <a:cs typeface="Times New Roman" panose="02020603050405020304" pitchFamily="18" charset="0"/>
              </a:rPr>
              <a:t>世纪中期，工业革命从英国逐渐扩展到欧洲大陆和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zh-CN" altLang="zh-CN" kern="100" dirty="0">
                <a:latin typeface="Times New Roman" panose="02020603050405020304" pitchFamily="18" charset="0"/>
                <a:cs typeface="Times New Roman" panose="02020603050405020304" pitchFamily="18" charset="0"/>
              </a:rPr>
              <a:t>，从大西洋两岸逐步深入内陆，形成持续不断的辐射效应。</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5256981" y="882893"/>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机器制造业</a:t>
            </a:r>
            <a:endParaRPr lang="zh-CN" altLang="en-US" dirty="0"/>
          </a:p>
        </p:txBody>
      </p:sp>
      <p:sp>
        <p:nvSpPr>
          <p:cNvPr id="3" name="文本框 2"/>
          <p:cNvSpPr txBox="1"/>
          <p:nvPr/>
        </p:nvSpPr>
        <p:spPr>
          <a:xfrm>
            <a:off x="2412665" y="2159967"/>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北美</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31"/>
          <p:cNvSpPr txBox="1">
            <a:spLocks noChangeArrowheads="1"/>
          </p:cNvSpPr>
          <p:nvPr/>
        </p:nvSpPr>
        <p:spPr bwMode="auto">
          <a:xfrm>
            <a:off x="649288" y="69850"/>
            <a:ext cx="641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伟大的复兴</a:t>
            </a:r>
            <a:r>
              <a:rPr lang="en-US" altLang="zh-CN" sz="1400" b="1">
                <a:solidFill>
                  <a:srgbClr val="C0472D"/>
                </a:solidFill>
                <a:latin typeface="微软雅黑" panose="020B0503020204020204" pitchFamily="34" charset="-122"/>
                <a:ea typeface="微软雅黑" panose="020B0503020204020204" pitchFamily="34" charset="-122"/>
              </a:rPr>
              <a:t>·</a:t>
            </a:r>
            <a:r>
              <a:rPr lang="zh-CN" altLang="en-US" sz="1400" b="1">
                <a:solidFill>
                  <a:srgbClr val="C0472D"/>
                </a:solidFill>
                <a:latin typeface="微软雅黑" panose="020B0503020204020204" pitchFamily="34" charset="-122"/>
                <a:ea typeface="微软雅黑" panose="020B0503020204020204" pitchFamily="34" charset="-122"/>
              </a:rPr>
              <a:t>中国革命传统作品研习</a:t>
            </a:r>
          </a:p>
        </p:txBody>
      </p:sp>
      <p:sp>
        <p:nvSpPr>
          <p:cNvPr id="6" name="平行四边形 5"/>
          <p:cNvSpPr/>
          <p:nvPr/>
        </p:nvSpPr>
        <p:spPr>
          <a:xfrm>
            <a:off x="-3175" y="-273"/>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5364" name="标题 1"/>
          <p:cNvSpPr txBox="1">
            <a:spLocks noChangeArrowheads="1"/>
          </p:cNvSpPr>
          <p:nvPr/>
        </p:nvSpPr>
        <p:spPr bwMode="auto">
          <a:xfrm>
            <a:off x="17463" y="395771"/>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1583903"/>
            <a:ext cx="2349351" cy="577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副标题 2"/>
          <p:cNvSpPr>
            <a:spLocks noGrp="1"/>
          </p:cNvSpPr>
          <p:nvPr>
            <p:ph type="subTitle" idx="1"/>
          </p:nvPr>
        </p:nvSpPr>
        <p:spPr>
          <a:xfrm>
            <a:off x="415037" y="2220476"/>
            <a:ext cx="10692000" cy="3222998"/>
          </a:xfrm>
        </p:spPr>
        <p:txBody>
          <a:bodyPr/>
          <a:lstStyle/>
          <a:p>
            <a:pPr indent="838835"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18</a:t>
            </a:r>
            <a:r>
              <a:rPr lang="zh-CN" altLang="zh-CN" kern="100" dirty="0">
                <a:latin typeface="Times New Roman" panose="02020603050405020304" pitchFamily="18" charset="0"/>
                <a:cs typeface="Times New Roman" panose="02020603050405020304" pitchFamily="18" charset="0"/>
              </a:rPr>
              <a:t>世纪中期到</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世纪初，欧美等地相继发生两次工业革命，</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蒸汽时代</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电气时代</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相继到来。</a:t>
            </a:r>
            <a:r>
              <a:rPr lang="en-US" altLang="zh-CN" kern="100" dirty="0">
                <a:latin typeface="Times New Roman" panose="02020603050405020304" pitchFamily="18" charset="0"/>
                <a:cs typeface="Courier New" panose="02070309020205020404" pitchFamily="49" charset="0"/>
              </a:rPr>
              <a:t>1848</a:t>
            </a:r>
            <a:r>
              <a:rPr lang="zh-CN" altLang="zh-CN" kern="100" dirty="0">
                <a:latin typeface="Times New Roman" panose="02020603050405020304" pitchFamily="18" charset="0"/>
                <a:cs typeface="Times New Roman" panose="02020603050405020304" pitchFamily="18" charset="0"/>
              </a:rPr>
              <a:t>年《共产党宣言》的发表，标志着马克思主义的诞生，无产阶级革命进入了新的发展阶段。</a:t>
            </a:r>
            <a:r>
              <a:rPr lang="en-US" altLang="zh-CN" kern="100" dirty="0">
                <a:latin typeface="Times New Roman" panose="02020603050405020304" pitchFamily="18" charset="0"/>
                <a:cs typeface="Courier New" panose="02070309020205020404" pitchFamily="49" charset="0"/>
              </a:rPr>
              <a:t>1871</a:t>
            </a:r>
            <a:r>
              <a:rPr lang="zh-CN" altLang="zh-CN" kern="100" dirty="0">
                <a:latin typeface="Times New Roman" panose="02020603050405020304" pitchFamily="18" charset="0"/>
                <a:cs typeface="Times New Roman" panose="02020603050405020304" pitchFamily="18" charset="0"/>
              </a:rPr>
              <a:t>年，巴黎公社成立，</a:t>
            </a:r>
            <a:r>
              <a:rPr lang="zh-CN" altLang="en-US" kern="100" dirty="0">
                <a:latin typeface="Times New Roman" panose="02020603050405020304" pitchFamily="18" charset="0"/>
                <a:cs typeface="Times New Roman" panose="02020603050405020304" pitchFamily="18" charset="0"/>
              </a:rPr>
              <a:t>作为</a:t>
            </a:r>
            <a:r>
              <a:rPr lang="zh-CN" altLang="zh-CN" kern="100" dirty="0">
                <a:latin typeface="Times New Roman" panose="02020603050405020304" pitchFamily="18" charset="0"/>
                <a:cs typeface="Times New Roman" panose="02020603050405020304" pitchFamily="18" charset="0"/>
              </a:rPr>
              <a:t>无产阶级</a:t>
            </a:r>
            <a:r>
              <a:rPr lang="zh-CN" altLang="en-US" kern="100" dirty="0">
                <a:latin typeface="Times New Roman" panose="02020603050405020304" pitchFamily="18" charset="0"/>
                <a:cs typeface="Times New Roman" panose="02020603050405020304" pitchFamily="18" charset="0"/>
              </a:rPr>
              <a:t>建立</a:t>
            </a:r>
            <a:r>
              <a:rPr lang="zh-CN" altLang="zh-CN" kern="100" dirty="0">
                <a:latin typeface="Times New Roman" panose="02020603050405020304" pitchFamily="18" charset="0"/>
                <a:cs typeface="Times New Roman" panose="02020603050405020304" pitchFamily="18" charset="0"/>
              </a:rPr>
              <a:t>政权</a:t>
            </a:r>
            <a:r>
              <a:rPr lang="zh-CN" altLang="en-US" kern="100" dirty="0">
                <a:latin typeface="Times New Roman" panose="02020603050405020304" pitchFamily="18" charset="0"/>
                <a:cs typeface="Times New Roman" panose="02020603050405020304" pitchFamily="18" charset="0"/>
              </a:rPr>
              <a:t>的第一次伟大尝试被载入史册</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第二次工业革命</a:t>
            </a:r>
            <a:r>
              <a:rPr lang="en-US" altLang="zh-CN" kern="100" dirty="0">
                <a:latin typeface="Times New Roman" panose="02020603050405020304" pitchFamily="18" charset="0"/>
                <a:cs typeface="Courier New" panose="02070309020205020404" pitchFamily="49" charset="0"/>
              </a:rPr>
              <a:t>(19</a:t>
            </a:r>
            <a:r>
              <a:rPr lang="zh-CN" altLang="zh-CN" kern="100" dirty="0">
                <a:latin typeface="Times New Roman" panose="02020603050405020304" pitchFamily="18" charset="0"/>
                <a:cs typeface="Times New Roman" panose="02020603050405020304" pitchFamily="18" charset="0"/>
              </a:rPr>
              <a:t>世纪中后期至</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世纪初</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graphicFrame>
        <p:nvGraphicFramePr>
          <p:cNvPr id="3" name="表格 2"/>
          <p:cNvGraphicFramePr>
            <a:graphicFrameLocks noGrp="1"/>
          </p:cNvGraphicFramePr>
          <p:nvPr/>
        </p:nvGraphicFramePr>
        <p:xfrm>
          <a:off x="415037" y="1583903"/>
          <a:ext cx="10692000" cy="1820228"/>
        </p:xfrm>
        <a:graphic>
          <a:graphicData uri="http://schemas.openxmlformats.org/drawingml/2006/table">
            <a:tbl>
              <a:tblPr/>
              <a:tblGrid>
                <a:gridCol w="1013856">
                  <a:extLst>
                    <a:ext uri="{9D8B030D-6E8A-4147-A177-3AD203B41FA5}">
                      <a16:colId xmlns:a16="http://schemas.microsoft.com/office/drawing/2014/main" val="20000"/>
                    </a:ext>
                  </a:extLst>
                </a:gridCol>
                <a:gridCol w="9678144">
                  <a:extLst>
                    <a:ext uri="{9D8B030D-6E8A-4147-A177-3AD203B41FA5}">
                      <a16:colId xmlns:a16="http://schemas.microsoft.com/office/drawing/2014/main" val="20001"/>
                    </a:ext>
                  </a:extLst>
                </a:gridCol>
              </a:tblGrid>
              <a:tr h="1284883">
                <a:tc>
                  <a:txBody>
                    <a:bodyPr/>
                    <a:lstStyle/>
                    <a:p>
                      <a:pPr algn="just"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条件</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世纪中后期，欧美主要资本主义国家社会相对稳定，经济发展，</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取得一系列突破性成果，新技术</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新发明层出不穷</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文本框 1"/>
          <p:cNvSpPr txBox="1"/>
          <p:nvPr/>
        </p:nvSpPr>
        <p:spPr>
          <a:xfrm>
            <a:off x="2700697" y="228320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自然科学</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15037" y="719807"/>
          <a:ext cx="10692000" cy="4968552"/>
        </p:xfrm>
        <a:graphic>
          <a:graphicData uri="http://schemas.openxmlformats.org/drawingml/2006/table">
            <a:tbl>
              <a:tblPr/>
              <a:tblGrid>
                <a:gridCol w="1013856">
                  <a:extLst>
                    <a:ext uri="{9D8B030D-6E8A-4147-A177-3AD203B41FA5}">
                      <a16:colId xmlns:a16="http://schemas.microsoft.com/office/drawing/2014/main" val="20000"/>
                    </a:ext>
                  </a:extLst>
                </a:gridCol>
                <a:gridCol w="9678144">
                  <a:extLst>
                    <a:ext uri="{9D8B030D-6E8A-4147-A177-3AD203B41FA5}">
                      <a16:colId xmlns:a16="http://schemas.microsoft.com/office/drawing/2014/main" val="20001"/>
                    </a:ext>
                  </a:extLst>
                </a:gridCol>
              </a:tblGrid>
              <a:tr h="2660463">
                <a:tc>
                  <a:txBody>
                    <a:bodyPr/>
                    <a:lstStyle/>
                    <a:p>
                      <a:pPr algn="just"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成果</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动力方面</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，交通领域</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，化学领域</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，新技术改造的旧产业部门</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 </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填序号</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电力技术的广泛开发和应用　</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用化学方法合成新材料　</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③</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炼钢</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纺织</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采煤</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机器制造和铁路运输等　</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④</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出现</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汽车</a:t>
                      </a:r>
                      <a:r>
                        <a:rPr lang="zh-CN" sz="2800" b="1" kern="100" spc="-100" baseline="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飞机等新式快速交通工具　</a:t>
                      </a:r>
                      <a:r>
                        <a:rPr lang="en-US" sz="2800" b="1" kern="100" spc="-100" baseline="0" dirty="0">
                          <a:effectLst/>
                          <a:latin typeface="宋体" panose="02010600030101010101" pitchFamily="2" charset="-122"/>
                          <a:ea typeface="宋体" panose="02010600030101010101" pitchFamily="2" charset="-122"/>
                          <a:cs typeface="Times New Roman" panose="02020603050405020304" pitchFamily="18" charset="0"/>
                        </a:rPr>
                        <a:t>⑤</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内燃机的创制和应用　</a:t>
                      </a:r>
                      <a:r>
                        <a:rPr lang="en-US" sz="2800" b="1" kern="100" spc="-100" baseline="0" dirty="0">
                          <a:effectLst/>
                          <a:latin typeface="宋体" panose="02010600030101010101" pitchFamily="2" charset="-122"/>
                          <a:ea typeface="宋体" panose="02010600030101010101" pitchFamily="2" charset="-122"/>
                          <a:cs typeface="Times New Roman" panose="02020603050405020304" pitchFamily="18" charset="0"/>
                        </a:rPr>
                        <a:t>⑥</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石油化工</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业获得发展，化学工业兴起</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718812">
                <a:tc>
                  <a:txBody>
                    <a:bodyPr/>
                    <a:lstStyle/>
                    <a:p>
                      <a:pPr algn="just"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特点</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与生产紧密结合，以及近代科学理论的指导，取得了更多</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更重要的成果；几乎在主要资本主义国家同时发生，范围广</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规模大</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进展更迅速，</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最为突出</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文本框 1"/>
          <p:cNvSpPr txBox="1"/>
          <p:nvPr/>
        </p:nvSpPr>
        <p:spPr>
          <a:xfrm>
            <a:off x="3043803" y="728274"/>
            <a:ext cx="906017"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①⑤</a:t>
            </a:r>
            <a:endParaRPr lang="zh-CN" altLang="en-US" dirty="0"/>
          </a:p>
        </p:txBody>
      </p:sp>
      <p:sp>
        <p:nvSpPr>
          <p:cNvPr id="4" name="文本框 3"/>
          <p:cNvSpPr txBox="1"/>
          <p:nvPr/>
        </p:nvSpPr>
        <p:spPr>
          <a:xfrm>
            <a:off x="5977061" y="728274"/>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④</a:t>
            </a:r>
            <a:endParaRPr lang="zh-CN" altLang="en-US" dirty="0"/>
          </a:p>
        </p:txBody>
      </p:sp>
      <p:sp>
        <p:nvSpPr>
          <p:cNvPr id="5" name="文本框 4"/>
          <p:cNvSpPr txBox="1"/>
          <p:nvPr/>
        </p:nvSpPr>
        <p:spPr>
          <a:xfrm>
            <a:off x="8677361" y="728274"/>
            <a:ext cx="906017"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②⑥</a:t>
            </a:r>
            <a:endParaRPr lang="zh-CN" altLang="en-US" dirty="0"/>
          </a:p>
        </p:txBody>
      </p:sp>
      <p:sp>
        <p:nvSpPr>
          <p:cNvPr id="6" name="文本框 5"/>
          <p:cNvSpPr txBox="1"/>
          <p:nvPr/>
        </p:nvSpPr>
        <p:spPr>
          <a:xfrm>
            <a:off x="4536901" y="1278937"/>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③</a:t>
            </a:r>
            <a:endParaRPr lang="zh-CN" altLang="en-US" dirty="0"/>
          </a:p>
        </p:txBody>
      </p:sp>
      <p:sp>
        <p:nvSpPr>
          <p:cNvPr id="7" name="文本框 6"/>
          <p:cNvSpPr txBox="1"/>
          <p:nvPr/>
        </p:nvSpPr>
        <p:spPr>
          <a:xfrm>
            <a:off x="1620577" y="4076552"/>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科学技术</a:t>
            </a:r>
            <a:endParaRPr lang="zh-CN" altLang="en-US" dirty="0"/>
          </a:p>
        </p:txBody>
      </p:sp>
      <p:sp>
        <p:nvSpPr>
          <p:cNvPr id="8" name="文本框 7"/>
          <p:cNvSpPr txBox="1"/>
          <p:nvPr/>
        </p:nvSpPr>
        <p:spPr>
          <a:xfrm>
            <a:off x="7175796" y="5201143"/>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美国</a:t>
            </a:r>
            <a:endParaRPr lang="zh-CN" altLang="en-US" dirty="0"/>
          </a:p>
        </p:txBody>
      </p:sp>
      <p:sp>
        <p:nvSpPr>
          <p:cNvPr id="9" name="文本框 8"/>
          <p:cNvSpPr txBox="1"/>
          <p:nvPr/>
        </p:nvSpPr>
        <p:spPr>
          <a:xfrm>
            <a:off x="8425333" y="5209610"/>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德国</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工业革命的影响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积极影响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生产力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工业革命使生产力出现了前所未有的大发展，给实现了工业化的各国带来了空前的经济繁荣。</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生产关系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工业革命使生产组织与管理方式发生重大变革，建立了资本主义大工厂制度；生产进一步集中，出现了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8255916" y="408334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垄断组织</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社会阶级结构的重大变化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a:t>
            </a:r>
            <a:r>
              <a:rPr lang="zh-CN" altLang="zh-CN" kern="100" dirty="0">
                <a:latin typeface="Times New Roman" panose="02020603050405020304" pitchFamily="18" charset="0"/>
                <a:cs typeface="Times New Roman" panose="02020603050405020304" pitchFamily="18" charset="0"/>
              </a:rPr>
              <a:t>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a:t>
            </a:r>
            <a:r>
              <a:rPr lang="zh-CN" altLang="zh-CN" kern="100" dirty="0">
                <a:latin typeface="Times New Roman" panose="02020603050405020304" pitchFamily="18" charset="0"/>
                <a:cs typeface="Times New Roman" panose="02020603050405020304" pitchFamily="18" charset="0"/>
              </a:rPr>
              <a:t>逐渐成为社会的两大阶级。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工业资产阶级要求获得更多的政治权利，通过改革，进一步巩固了统治地位；工人阶级迅速崛起；</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的力量开始发展。</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936501" y="1503683"/>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工业资产阶级</a:t>
            </a:r>
            <a:endParaRPr lang="zh-CN" altLang="en-US" dirty="0"/>
          </a:p>
        </p:txBody>
      </p:sp>
      <p:sp>
        <p:nvSpPr>
          <p:cNvPr id="3" name="文本框 2"/>
          <p:cNvSpPr txBox="1"/>
          <p:nvPr/>
        </p:nvSpPr>
        <p:spPr>
          <a:xfrm>
            <a:off x="3698285" y="1503683"/>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工业无产阶级</a:t>
            </a:r>
            <a:endParaRPr lang="zh-CN" altLang="en-US" dirty="0"/>
          </a:p>
        </p:txBody>
      </p:sp>
      <p:sp>
        <p:nvSpPr>
          <p:cNvPr id="5" name="文本框 4"/>
          <p:cNvSpPr txBox="1"/>
          <p:nvPr/>
        </p:nvSpPr>
        <p:spPr>
          <a:xfrm>
            <a:off x="5744103" y="279170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中间阶层</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453483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社会生活发生巨大变化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以</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为中心形成了很多城市，它们在国家社会生活中的地位日益重要。</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人们的生活有所改善，文化素养得到提高，女性获得了更多受教育的机会，人口增</a:t>
            </a:r>
            <a:r>
              <a:rPr lang="zh-CN" altLang="en-US" kern="100" dirty="0">
                <a:latin typeface="Times New Roman" panose="02020603050405020304" pitchFamily="18" charset="0"/>
                <a:cs typeface="Times New Roman" panose="02020603050405020304" pitchFamily="18" charset="0"/>
              </a:rPr>
              <a:t>长</a:t>
            </a:r>
            <a:r>
              <a:rPr lang="zh-CN" altLang="zh-CN" kern="100" dirty="0">
                <a:latin typeface="Times New Roman" panose="02020603050405020304" pitchFamily="18" charset="0"/>
                <a:cs typeface="Times New Roman" panose="02020603050405020304" pitchFamily="18" charset="0"/>
              </a:rPr>
              <a:t>明显。</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(5)</a:t>
            </a:r>
            <a:r>
              <a:rPr lang="zh-CN" altLang="zh-CN" kern="100" dirty="0">
                <a:latin typeface="Times New Roman" panose="02020603050405020304" pitchFamily="18" charset="0"/>
                <a:cs typeface="Times New Roman" panose="02020603050405020304" pitchFamily="18" charset="0"/>
              </a:rPr>
              <a:t>世界格局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世界各地的联系日益紧密。</a:t>
            </a:r>
            <a:r>
              <a:rPr lang="en-US" altLang="zh-CN" kern="100" dirty="0">
                <a:latin typeface="Times New Roman" panose="02020603050405020304" pitchFamily="18" charset="0"/>
                <a:cs typeface="Courier New" panose="02070309020205020404" pitchFamily="49" charset="0"/>
              </a:rPr>
              <a:t>19</a:t>
            </a:r>
            <a:r>
              <a:rPr lang="zh-CN" altLang="zh-CN" kern="100" dirty="0">
                <a:latin typeface="Times New Roman" panose="02020603050405020304" pitchFamily="18" charset="0"/>
                <a:cs typeface="Times New Roman" panose="02020603050405020304" pitchFamily="18" charset="0"/>
              </a:rPr>
              <a:t>世纪末</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世纪初，资本主义进入垄断阶段，</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a:t>
            </a:r>
            <a:r>
              <a:rPr lang="zh-CN" altLang="zh-CN" kern="100" dirty="0">
                <a:latin typeface="Times New Roman" panose="02020603050405020304" pitchFamily="18" charset="0"/>
                <a:cs typeface="Times New Roman" panose="02020603050405020304" pitchFamily="18" charset="0"/>
              </a:rPr>
              <a:t>最终形成。</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1296541" y="1528829"/>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工厂</a:t>
            </a:r>
            <a:endParaRPr lang="zh-CN" altLang="en-US" dirty="0"/>
          </a:p>
        </p:txBody>
      </p:sp>
      <p:sp>
        <p:nvSpPr>
          <p:cNvPr id="3" name="文本框 2"/>
          <p:cNvSpPr txBox="1"/>
          <p:nvPr/>
        </p:nvSpPr>
        <p:spPr>
          <a:xfrm>
            <a:off x="3672805" y="4690850"/>
            <a:ext cx="3775393"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资本主义世界经济体系</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消极影响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导致了社会贫富分化加剧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工人居住条件恶劣</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环境污染严重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疾病与犯罪等一系列社会问题。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主要资本主义国家凭借</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提供的强大经济和军事实力，继续向世界各地大肆扩张。</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4608909" y="2793400"/>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工业革命</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46816"/>
          </a:xfrm>
        </p:spPr>
        <p:txBody>
          <a:bodyPr/>
          <a:lstStyle/>
          <a:p>
            <a:r>
              <a:rPr lang="zh-CN" altLang="zh-CN" kern="100">
                <a:solidFill>
                  <a:prstClr val="black"/>
                </a:solidFill>
                <a:latin typeface="Times New Roman" panose="02020603050405020304" pitchFamily="18" charset="0"/>
                <a:cs typeface="Times New Roman" panose="02020603050405020304" pitchFamily="18" charset="0"/>
              </a:rPr>
              <a:t>【教材开发】</a:t>
            </a:r>
            <a:r>
              <a:rPr lang="zh-CN" altLang="zh-CN" kern="10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阅读</a:t>
            </a:r>
            <a:r>
              <a:rPr lang="en-US" altLang="zh-CN" kern="100">
                <a:solidFill>
                  <a:prstClr val="black"/>
                </a:solidFill>
                <a:latin typeface="Times New Roman" panose="02020603050405020304" pitchFamily="18" charset="0"/>
                <a:ea typeface="华文楷体" panose="02010600040101010101" pitchFamily="2" charset="-122"/>
                <a:cs typeface="Courier New" panose="02070309020205020404" pitchFamily="49" charset="0"/>
              </a:rPr>
              <a:t>P59</a:t>
            </a:r>
            <a:r>
              <a:rPr lang="en-US" altLang="zh-CN" kern="100">
                <a:solidFill>
                  <a:prstClr val="black"/>
                </a:solidFill>
                <a:latin typeface="宋体" panose="02010600030101010101" pitchFamily="2" charset="-122"/>
                <a:cs typeface="Times New Roman" panose="02020603050405020304" pitchFamily="18" charset="0"/>
              </a:rPr>
              <a:t>“</a:t>
            </a:r>
            <a:r>
              <a:rPr lang="zh-CN" altLang="zh-CN" kern="10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历史纵横</a:t>
            </a:r>
            <a:r>
              <a:rPr lang="en-US" altLang="zh-CN" kern="100">
                <a:solidFill>
                  <a:prstClr val="black"/>
                </a:solidFill>
                <a:latin typeface="宋体" panose="02010600030101010101" pitchFamily="2" charset="-122"/>
                <a:cs typeface="Times New Roman" panose="02020603050405020304" pitchFamily="18" charset="0"/>
              </a:rPr>
              <a:t>”</a:t>
            </a:r>
            <a:r>
              <a:rPr lang="zh-CN" altLang="zh-CN" kern="10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。分析圈地运动对英国工业革命的作用。</a:t>
            </a:r>
            <a:endParaRPr lang="zh-CN" altLang="en-US"/>
          </a:p>
        </p:txBody>
      </p:sp>
      <p:sp>
        <p:nvSpPr>
          <p:cNvPr id="3" name="矩形 2"/>
          <p:cNvSpPr/>
          <p:nvPr/>
        </p:nvSpPr>
        <p:spPr>
          <a:xfrm>
            <a:off x="415037" y="1943943"/>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spc="-100" dirty="0">
                <a:solidFill>
                  <a:srgbClr val="7030A0"/>
                </a:solidFill>
                <a:ea typeface="黑体" panose="02010609060101010101" pitchFamily="49" charset="-122"/>
                <a:cs typeface="Times New Roman" panose="02020603050405020304" pitchFamily="18" charset="0"/>
              </a:rPr>
              <a:t>提示</a:t>
            </a:r>
            <a:r>
              <a:rPr lang="zh-CN" altLang="zh-CN" b="1" kern="100" spc="-100" dirty="0">
                <a:solidFill>
                  <a:srgbClr val="7030A0"/>
                </a:solidFill>
                <a:latin typeface="宋体" panose="02010600030101010101" pitchFamily="2" charset="-122"/>
                <a:cs typeface="Times New Roman" panose="02020603050405020304" pitchFamily="18" charset="0"/>
              </a:rPr>
              <a:t>：</a:t>
            </a:r>
            <a:r>
              <a:rPr lang="zh-CN" altLang="zh-CN" b="1" kern="100" spc="-100" dirty="0">
                <a:solidFill>
                  <a:schemeClr val="tx1"/>
                </a:solidFill>
                <a:ea typeface="华文楷体" panose="02010600040101010101" pitchFamily="2" charset="-122"/>
                <a:cs typeface="Times New Roman" panose="02020603050405020304" pitchFamily="18" charset="0"/>
              </a:rPr>
              <a:t>大批农民被迫离开土地，形成大量雇佣劳动力。圈地运动是英国资本原始积累的重要手段之一，客观上促进了资本主义的发展。</a:t>
            </a:r>
            <a:endParaRPr lang="zh-CN" altLang="zh-CN" sz="1050" kern="100" spc="-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【图解历史】工业革命技术方面的变化</a:t>
            </a:r>
            <a:endParaRPr lang="zh-CN" altLang="zh-CN" sz="1050" kern="100" dirty="0">
              <a:latin typeface="宋体" panose="02010600030101010101" pitchFamily="2" charset="-122"/>
              <a:cs typeface="Courier New" panose="02070309020205020404" pitchFamily="49" charset="0"/>
            </a:endParaRPr>
          </a:p>
        </p:txBody>
      </p:sp>
      <p:pic>
        <p:nvPicPr>
          <p:cNvPr id="7170" name="Picture 2" descr="单-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6986" y="1511895"/>
            <a:ext cx="4208102" cy="427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【认知升华】工厂制度的特点和意义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特点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工厂制度下，资本家将雇佣劳动者集中在一定规模的工厂里，按严格的规章制度和分工，有条不紊地进行机械化生产。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意义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工厂制有利于运用科学的管理方法，根据生产流程，制定各项技术操作规范及其他经营管理规章，使机器设备最大限度地发挥生产效能，使工人发挥最大限度的劳动潜力，提高生产效率和经济效益。</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93033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【视野拓展】第二次工业革命</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根据示意图，指出在第二次工业革命中成就最突出的两个国家，结合所学知识分析原因。</a:t>
            </a:r>
            <a:endParaRPr lang="zh-CN" altLang="zh-CN" sz="1050" kern="100" dirty="0">
              <a:latin typeface="宋体" panose="02010600030101010101" pitchFamily="2" charset="-122"/>
              <a:cs typeface="Courier New" panose="02070309020205020404" pitchFamily="49" charset="0"/>
            </a:endParaRPr>
          </a:p>
        </p:txBody>
      </p:sp>
      <p:pic>
        <p:nvPicPr>
          <p:cNvPr id="8194" name="Picture 2" descr="2025LS4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02249" y="2087959"/>
            <a:ext cx="4604146" cy="243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19657" y="2652404"/>
            <a:ext cx="10686738" cy="2607702"/>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国家</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美国与德国。原因</a:t>
            </a:r>
            <a:r>
              <a:rPr lang="zh-CN" altLang="zh-CN" b="1" kern="100" dirty="0">
                <a:solidFill>
                  <a:schemeClr val="tx1"/>
                </a:solidFill>
                <a:latin typeface="宋体" panose="02010600030101010101" pitchFamily="2" charset="-122"/>
                <a:cs typeface="Times New Roman" panose="02020603050405020304" pitchFamily="18" charset="0"/>
              </a:rPr>
              <a:t>：</a:t>
            </a:r>
            <a:endParaRPr lang="en-US" altLang="zh-CN" b="1" kern="100" dirty="0">
              <a:solidFill>
                <a:schemeClr val="tx1"/>
              </a:solidFill>
              <a:latin typeface="宋体" panose="02010600030101010101" pitchFamily="2" charset="-122"/>
              <a:cs typeface="Times New Roman" panose="02020603050405020304" pitchFamily="18" charset="0"/>
            </a:endParaRPr>
          </a:p>
          <a:p>
            <a:pPr algn="just" hangingPunct="0">
              <a:lnSpc>
                <a:spcPct val="15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美国通过南北战争扫除了资本主义</a:t>
            </a:r>
            <a:endParaRPr lang="en-US" altLang="zh-CN" b="1" kern="100" dirty="0">
              <a:solidFill>
                <a:schemeClr val="tx1"/>
              </a:solidFill>
              <a:ea typeface="华文楷体" panose="02010600040101010101" pitchFamily="2" charset="-122"/>
              <a:cs typeface="Times New Roman" panose="02020603050405020304" pitchFamily="18" charset="0"/>
            </a:endParaRPr>
          </a:p>
          <a:p>
            <a:pPr algn="just" hangingPunct="0">
              <a:lnSpc>
                <a:spcPct val="15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的最大内部障碍；德国完成了统一，</a:t>
            </a:r>
            <a:endParaRPr lang="en-US" altLang="zh-CN" b="1" kern="100" dirty="0">
              <a:solidFill>
                <a:schemeClr val="tx1"/>
              </a:solidFill>
              <a:ea typeface="华文楷体" panose="02010600040101010101" pitchFamily="2" charset="-122"/>
              <a:cs typeface="Times New Roman" panose="02020603050405020304" pitchFamily="18" charset="0"/>
            </a:endParaRPr>
          </a:p>
          <a:p>
            <a:pPr algn="just" hangingPunct="0">
              <a:lnSpc>
                <a:spcPct val="15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促进了资本主义发展；两国工业落后，迫切需要发展生产力。</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lvl="0" indent="838835" algn="just" hangingPunct="0">
              <a:lnSpc>
                <a:spcPct val="150000"/>
              </a:lnSpc>
              <a:spcAft>
                <a:spcPts val="0"/>
              </a:spcAft>
              <a:tabLst>
                <a:tab pos="4770755" algn="l"/>
              </a:tabLst>
            </a:pPr>
            <a:r>
              <a:rPr lang="zh-CN" altLang="zh-CN" kern="100" dirty="0">
                <a:solidFill>
                  <a:prstClr val="black"/>
                </a:solidFill>
                <a:latin typeface="Times New Roman" panose="02020603050405020304" pitchFamily="18" charset="0"/>
                <a:cs typeface="Times New Roman" panose="02020603050405020304" pitchFamily="18" charset="0"/>
              </a:rPr>
              <a:t>随着工业革命的深化和资本主义的不断发展，欧洲列强的海外殖民活动愈演愈烈；</a:t>
            </a:r>
            <a:r>
              <a:rPr lang="en-US" altLang="zh-CN" kern="100" dirty="0">
                <a:solidFill>
                  <a:prstClr val="black"/>
                </a:solidFill>
                <a:latin typeface="Times New Roman" panose="02020603050405020304" pitchFamily="18" charset="0"/>
                <a:cs typeface="Courier New" panose="02070309020205020404" pitchFamily="49" charset="0"/>
              </a:rPr>
              <a:t>19</a:t>
            </a:r>
            <a:r>
              <a:rPr lang="zh-CN" altLang="zh-CN" kern="100" dirty="0">
                <a:solidFill>
                  <a:prstClr val="black"/>
                </a:solidFill>
                <a:latin typeface="Times New Roman" panose="02020603050405020304" pitchFamily="18" charset="0"/>
                <a:cs typeface="Times New Roman" panose="02020603050405020304" pitchFamily="18" charset="0"/>
              </a:rPr>
              <a:t>世纪末</a:t>
            </a:r>
            <a:r>
              <a:rPr lang="en-US" altLang="zh-CN" kern="100" dirty="0">
                <a:solidFill>
                  <a:prstClr val="black"/>
                </a:solidFill>
                <a:latin typeface="Times New Roman" panose="02020603050405020304" pitchFamily="18" charset="0"/>
                <a:cs typeface="Courier New" panose="02070309020205020404" pitchFamily="49" charset="0"/>
              </a:rPr>
              <a:t>20</a:t>
            </a:r>
            <a:r>
              <a:rPr lang="zh-CN" altLang="zh-CN" kern="100" dirty="0">
                <a:solidFill>
                  <a:prstClr val="black"/>
                </a:solidFill>
                <a:latin typeface="Times New Roman" panose="02020603050405020304" pitchFamily="18" charset="0"/>
                <a:cs typeface="Times New Roman" panose="02020603050405020304" pitchFamily="18" charset="0"/>
              </a:rPr>
              <a:t>世纪初，整个世界被瓜分完毕，</a:t>
            </a:r>
            <a:r>
              <a:rPr lang="zh-CN" altLang="en-US" kern="100" dirty="0">
                <a:solidFill>
                  <a:prstClr val="black"/>
                </a:solidFill>
                <a:latin typeface="Times New Roman" panose="02020603050405020304" pitchFamily="18" charset="0"/>
                <a:cs typeface="Times New Roman" panose="02020603050405020304" pitchFamily="18" charset="0"/>
              </a:rPr>
              <a:t>资本主义</a:t>
            </a:r>
            <a:r>
              <a:rPr lang="zh-CN" altLang="zh-CN" kern="100" dirty="0">
                <a:solidFill>
                  <a:prstClr val="black"/>
                </a:solidFill>
                <a:latin typeface="Times New Roman" panose="02020603050405020304" pitchFamily="18" charset="0"/>
                <a:cs typeface="Times New Roman" panose="02020603050405020304" pitchFamily="18" charset="0"/>
              </a:rPr>
              <a:t>世界殖民体系最终形成。资本主义列强的殖民统治和掠夺激起了亚非拉人民的强烈反抗。</a:t>
            </a:r>
            <a:endParaRPr lang="zh-CN" altLang="zh-CN" sz="1050" kern="100" dirty="0">
              <a:solidFill>
                <a:prstClr val="black"/>
              </a:solidFill>
              <a:latin typeface="宋体" panose="02010600030101010101" pitchFamily="2" charset="-122"/>
              <a:cs typeface="Courier New" panose="02070309020205020404" pitchFamily="49"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【概念阐释】垄断组织</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垄断组织是指在资本主义社会的一个或几个经济部门中居于重要地位的大企业之间的联合。它们凭借这种联合建立</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起</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统治地位，控制相应部门的商品生产，瓜分销售市场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原料产地和投资场所，规定垄断价格，攫取高额利润。垄断组织在本质上是资本主义生产关系的局部调整。</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【图解历史】工业革命推动资本主义世界市场形成</a:t>
            </a:r>
            <a:endParaRPr lang="zh-CN" altLang="zh-CN" sz="1050" kern="100" dirty="0">
              <a:latin typeface="宋体" panose="02010600030101010101" pitchFamily="2" charset="-122"/>
              <a:cs typeface="Courier New" panose="02070309020205020404" pitchFamily="49" charset="0"/>
            </a:endParaRPr>
          </a:p>
        </p:txBody>
      </p:sp>
      <p:pic>
        <p:nvPicPr>
          <p:cNvPr id="9218" name="Picture 2" descr="单-3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13763" y="1511895"/>
            <a:ext cx="4494547" cy="4548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694219"/>
            <a:ext cx="10702925" cy="624786"/>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sz="2600" b="1" kern="100" dirty="0">
                <a:solidFill>
                  <a:schemeClr val="tx1"/>
                </a:solidFill>
                <a:ea typeface="黑体" panose="02010609060101010101" pitchFamily="49" charset="-122"/>
                <a:cs typeface="Times New Roman" panose="02020603050405020304" pitchFamily="18" charset="0"/>
              </a:rPr>
              <a:t>任务</a:t>
            </a:r>
            <a:r>
              <a:rPr lang="en-US" altLang="zh-CN" sz="2600" b="1" kern="100" dirty="0">
                <a:solidFill>
                  <a:schemeClr val="tx1"/>
                </a:solidFill>
                <a:ea typeface="黑体" panose="02010609060101010101" pitchFamily="49" charset="-122"/>
                <a:cs typeface="Times New Roman" panose="02020603050405020304" pitchFamily="18" charset="0"/>
              </a:rPr>
              <a:t>1</a:t>
            </a:r>
            <a:r>
              <a:rPr lang="zh-CN" altLang="en-US" sz="2600" b="1" kern="100" dirty="0">
                <a:solidFill>
                  <a:schemeClr val="tx1"/>
                </a:solidFill>
                <a:ea typeface="黑体" panose="02010609060101010101" pitchFamily="49" charset="-122"/>
                <a:cs typeface="Times New Roman" panose="02020603050405020304" pitchFamily="18" charset="0"/>
              </a:rPr>
              <a:t>　工业革命的背景与特点</a:t>
            </a:r>
            <a:endParaRPr lang="zh-CN" altLang="en-US" sz="260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328488"/>
            <a:ext cx="10692000" cy="3688382"/>
          </a:xfrm>
        </p:spPr>
        <p:txBody>
          <a:bodyPr/>
          <a:lstStyle/>
          <a:p>
            <a:pPr algn="just" hangingPunct="0">
              <a:lnSpc>
                <a:spcPct val="130000"/>
              </a:lnSpc>
              <a:spcAft>
                <a:spcPts val="0"/>
              </a:spcAft>
              <a:tabLst>
                <a:tab pos="4770755" algn="l"/>
              </a:tabLst>
            </a:pPr>
            <a:r>
              <a:rPr lang="en-US" altLang="zh-CN" sz="2600"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260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sz="2600"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英国拥有</a:t>
            </a:r>
            <a:r>
              <a:rPr lang="en-US" altLang="zh-CN" sz="2600"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很大的</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不断扩大的市场</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英国还拥有更多的</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可作工业革命资金用的流动资本。源源流入英国的商业利润比流入其他任何国家的都多</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由于行会较早瓦解，以及对传统的条块农田的圈占，</a:t>
            </a:r>
            <a:r>
              <a:rPr lang="zh-CN" altLang="zh-CN" sz="2600" kern="100" spc="-100" dirty="0">
                <a:latin typeface="Times New Roman" panose="02020603050405020304" pitchFamily="18" charset="0"/>
                <a:ea typeface="华文楷体" panose="02010600040101010101" pitchFamily="2" charset="-122"/>
                <a:cs typeface="Times New Roman" panose="02020603050405020304" pitchFamily="18" charset="0"/>
              </a:rPr>
              <a:t>英国获得了充裕的流动劳动力</a:t>
            </a:r>
            <a:r>
              <a:rPr lang="zh-CN" altLang="zh-CN" sz="2600" kern="100" spc="-100" dirty="0">
                <a:latin typeface="宋体" panose="02010600030101010101" pitchFamily="2" charset="-122"/>
                <a:cs typeface="Times New Roman" panose="02020603050405020304" pitchFamily="18" charset="0"/>
              </a:rPr>
              <a:t>……</a:t>
            </a:r>
            <a:r>
              <a:rPr lang="zh-CN" altLang="zh-CN" sz="2600" kern="100" spc="-100" dirty="0">
                <a:latin typeface="Times New Roman" panose="02020603050405020304" pitchFamily="18" charset="0"/>
                <a:ea typeface="华文楷体" panose="02010600040101010101" pitchFamily="2" charset="-122"/>
                <a:cs typeface="Times New Roman" panose="02020603050405020304" pitchFamily="18" charset="0"/>
              </a:rPr>
              <a:t>贫穷的农民失去了自己的部分甚至全部的土地，被迫当租地人或做散工的人，否则，就不得不去城里找工作。</a:t>
            </a:r>
            <a:endParaRPr lang="en-US" altLang="zh-CN" sz="2600" kern="100" spc="-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sz="2600"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摘编自</a:t>
            </a:r>
            <a:r>
              <a:rPr lang="en-US" altLang="zh-CN" sz="2600"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美</a:t>
            </a:r>
            <a:r>
              <a:rPr lang="en-US" altLang="zh-CN" sz="2600"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斯塔夫里阿诺斯《全球通史》</a:t>
            </a:r>
            <a:endParaRPr lang="zh-CN" altLang="zh-CN" sz="2600" kern="100" dirty="0">
              <a:latin typeface="宋体" panose="02010600030101010101" pitchFamily="2" charset="-122"/>
              <a:cs typeface="Courier New" panose="02070309020205020404" pitchFamily="49" charset="0"/>
            </a:endParaRP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2231975"/>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根据史料一，指出工业革命首先在英国发生的原因。</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863204"/>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市场不断扩大；流动资本增加；农业资本主义发展</a:t>
            </a:r>
            <a:r>
              <a:rPr lang="zh-CN" altLang="en-US" b="1" kern="100" dirty="0">
                <a:solidFill>
                  <a:schemeClr val="tx1"/>
                </a:solidFill>
                <a:ea typeface="华文楷体" panose="02010600040101010101" pitchFamily="2" charset="-122"/>
                <a:cs typeface="Times New Roman" panose="02020603050405020304" pitchFamily="18" charset="0"/>
              </a:rPr>
              <a:t>迅速</a:t>
            </a:r>
            <a:r>
              <a:rPr lang="zh-CN" altLang="zh-CN" b="1" kern="100" dirty="0">
                <a:solidFill>
                  <a:schemeClr val="tx1"/>
                </a:solidFill>
                <a:ea typeface="华文楷体" panose="02010600040101010101" pitchFamily="2" charset="-122"/>
                <a:cs typeface="Times New Roman" panose="02020603050405020304" pitchFamily="18" charset="0"/>
              </a:rPr>
              <a:t>，为工业</a:t>
            </a:r>
            <a:r>
              <a:rPr lang="zh-CN" altLang="en-US" b="1" kern="100" dirty="0">
                <a:solidFill>
                  <a:schemeClr val="tx1"/>
                </a:solidFill>
                <a:ea typeface="华文楷体" panose="02010600040101010101" pitchFamily="2" charset="-122"/>
                <a:cs typeface="Times New Roman" panose="02020603050405020304" pitchFamily="18" charset="0"/>
              </a:rPr>
              <a:t>发</a:t>
            </a:r>
            <a:r>
              <a:rPr lang="zh-CN" altLang="zh-CN" b="1" kern="100" dirty="0">
                <a:solidFill>
                  <a:schemeClr val="tx1"/>
                </a:solidFill>
                <a:ea typeface="华文楷体" panose="02010600040101010101" pitchFamily="2" charset="-122"/>
                <a:cs typeface="Times New Roman" panose="02020603050405020304" pitchFamily="18" charset="0"/>
              </a:rPr>
              <a:t>展提供了充足的自由劳动力。</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我们迄今所提到的纺织工业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采矿工业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冶金业和运输业方面的种种发明，极少是由科学家实现的。相反，它们多半是由响应非凡</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有才能的技工完成的。不过，</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1870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年以后，科学开始起</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到</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更加重要的作用。渐渐地，它成为所有大工业生产的一个组成部分。工业研究的实验室装备着昂贵的仪器，配备着对指定问题进行系统研究的训练有素的科学家，它们取代了孤独的发明者的阁楼作坊。</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美</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斯塔夫里阿诺斯《全球通史》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根据史料二并结合所学知识，概括两次工业革命在技术发明的主体</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科技含量等方面各有何特点。</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15951"/>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第一次工业革命中的技术发明主要是由具有实践经验的工匠</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技师完成的，而第二次工业革命中的技术发明是由科学家</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工程师完成的，第二次工业革命中的技术发明科技含量更高。</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两次工业革命的特点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第一次工业革命的特点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生产方式</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机器生产代替手工劳动。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技术来源</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工匠的实践经验，科学和技术尚未真正结合。</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开始部门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首先发生在棉纺织业。</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范围</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首先发生在英国，后逐渐扩展到其他国家。</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第二次工业革命的特点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技术来源</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科学技术和生产紧密结合，科学技术成为生产力发展的直接动力。</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范围</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第二次工业革命一开始就呈现出多元化局面，几乎在主要资本主义国家同时发生，处于领先地位的是美国和德国。</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时间</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在一些后起的国家，两次工业革命同时进行，能充分利用其成果，加快经济的发展。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重要部门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侧重于重工业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电力工业和能源工业领域。</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(1)(2024</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新课标卷</a:t>
            </a:r>
            <a:r>
              <a:rPr lang="en-US" altLang="zh-CN" kern="100" dirty="0">
                <a:latin typeface="Times New Roman" panose="02020603050405020304" pitchFamily="18" charset="0"/>
                <a:cs typeface="Courier New" panose="02070309020205020404" pitchFamily="49" charset="0"/>
              </a:rPr>
              <a:t>)17</a:t>
            </a:r>
            <a:r>
              <a:rPr lang="zh-CN" altLang="zh-CN" kern="100" dirty="0">
                <a:latin typeface="Times New Roman" panose="02020603050405020304" pitchFamily="18" charset="0"/>
                <a:cs typeface="Times New Roman" panose="02020603050405020304" pitchFamily="18" charset="0"/>
              </a:rPr>
              <a:t>世纪，法国某细布工场雇佣近</a:t>
            </a:r>
            <a:r>
              <a:rPr lang="en-US" altLang="zh-CN" kern="100" dirty="0">
                <a:latin typeface="Times New Roman" panose="02020603050405020304" pitchFamily="18" charset="0"/>
                <a:cs typeface="Courier New" panose="02070309020205020404" pitchFamily="49" charset="0"/>
              </a:rPr>
              <a:t>1 700</a:t>
            </a:r>
            <a:r>
              <a:rPr lang="zh-CN" altLang="zh-CN" kern="100" dirty="0">
                <a:latin typeface="Times New Roman" panose="02020603050405020304" pitchFamily="18" charset="0"/>
                <a:cs typeface="Times New Roman" panose="02020603050405020304" pitchFamily="18" charset="0"/>
              </a:rPr>
              <a:t>人，分属于制作轮子与刀具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清洗</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上色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整经等部门。织布分为多道工序，其中压印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绣花等通常由妇女承担。这可用于说明</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．生产方式变革的条件渐趋成熟</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．机器大生产强化对工人管理</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．现代工厂制度提高了生产效率</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．工业革命促进女性地位提升</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3432808"/>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17</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世纪的法国某工场分工明确，雇佣人数较多，说明这一时期资本主义生产方式变革的条件渐趋成熟，故选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项是工业革命后的情况，排除；</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现代工厂制度</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工业革命</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都出现于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两项。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196" y="539787"/>
            <a:ext cx="24288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5054269"/>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通过了解工业革命带来的社会生产力的极大发展以及所引起</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生产关系的深刻变化，理解工业革命对资本主义世界体系的形成及对人类社会生活的深远影响。</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通过了解马克思主义产生的时代背景以及马克思</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恩格斯的理论探索与革命实践，了解《共产党宣言》的主要内容，理解马克思主义产生的世界意义。</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通过了解西方列强对亚非拉的殖民扩张</a:t>
            </a:r>
            <a:r>
              <a:rPr lang="zh-CN" altLang="zh-CN" kern="100" dirty="0">
                <a:latin typeface="宋体" panose="02010600030101010101" pitchFamily="2" charset="-122"/>
                <a:cs typeface="Times New Roman" panose="02020603050405020304" pitchFamily="18" charset="0"/>
              </a:rPr>
              <a:t>、</a:t>
            </a:r>
            <a:r>
              <a:rPr lang="zh-CN" altLang="en-US" kern="100" dirty="0">
                <a:latin typeface="宋体" panose="02010600030101010101" pitchFamily="2" charset="-122"/>
                <a:cs typeface="Times New Roman" panose="02020603050405020304" pitchFamily="18" charset="0"/>
              </a:rPr>
              <a:t>资本主义</a:t>
            </a:r>
            <a:r>
              <a:rPr lang="zh-CN" altLang="zh-CN" kern="100" dirty="0">
                <a:latin typeface="Times New Roman" panose="02020603050405020304" pitchFamily="18" charset="0"/>
                <a:cs typeface="Times New Roman" panose="02020603050405020304" pitchFamily="18" charset="0"/>
              </a:rPr>
              <a:t>世界殖民体系的建立以及亚非拉人民的抗争，理解</a:t>
            </a:r>
            <a:r>
              <a:rPr lang="zh-CN" altLang="en-US" kern="100" dirty="0">
                <a:latin typeface="Times New Roman" panose="02020603050405020304" pitchFamily="18" charset="0"/>
                <a:cs typeface="Times New Roman" panose="02020603050405020304" pitchFamily="18" charset="0"/>
              </a:rPr>
              <a:t>资本主义</a:t>
            </a:r>
            <a:r>
              <a:rPr lang="zh-CN" altLang="zh-CN" kern="100" dirty="0">
                <a:latin typeface="Times New Roman" panose="02020603050405020304" pitchFamily="18" charset="0"/>
                <a:cs typeface="Times New Roman" panose="02020603050405020304" pitchFamily="18" charset="0"/>
              </a:rPr>
              <a:t>世界殖民体系的建立及殖民地半殖民地民族独立运动对世界历史发展的影响。</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827493"/>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(2)18</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60</a:t>
            </a:r>
            <a:r>
              <a:rPr lang="zh-CN" altLang="zh-CN" kern="100" dirty="0">
                <a:latin typeface="Times New Roman" panose="02020603050405020304" pitchFamily="18" charset="0"/>
                <a:cs typeface="Times New Roman" panose="02020603050405020304" pitchFamily="18" charset="0"/>
              </a:rPr>
              <a:t>年代早期，英国棉纺织品年销售额只有</a:t>
            </a:r>
            <a:r>
              <a:rPr lang="en-US" altLang="zh-CN" kern="100" dirty="0">
                <a:latin typeface="Times New Roman" panose="02020603050405020304" pitchFamily="18" charset="0"/>
                <a:cs typeface="Courier New" panose="02070309020205020404" pitchFamily="49" charset="0"/>
              </a:rPr>
              <a:t>60</a:t>
            </a:r>
            <a:r>
              <a:rPr lang="zh-CN" altLang="zh-CN" kern="100" dirty="0">
                <a:latin typeface="Times New Roman" panose="02020603050405020304" pitchFamily="18" charset="0"/>
                <a:cs typeface="Times New Roman" panose="02020603050405020304" pitchFamily="18" charset="0"/>
              </a:rPr>
              <a:t>万英镑，年均出口</a:t>
            </a:r>
            <a:r>
              <a:rPr lang="zh-CN" altLang="en-US" kern="100" dirty="0">
                <a:latin typeface="Times New Roman" panose="02020603050405020304" pitchFamily="18" charset="0"/>
                <a:cs typeface="Times New Roman" panose="02020603050405020304" pitchFamily="18" charset="0"/>
              </a:rPr>
              <a:t>额</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万英镑，毛纺织产品的</a:t>
            </a:r>
            <a:r>
              <a:rPr lang="zh-CN" altLang="en-US" kern="100" dirty="0">
                <a:latin typeface="Times New Roman" panose="02020603050405020304" pitchFamily="18" charset="0"/>
                <a:cs typeface="Times New Roman" panose="02020603050405020304" pitchFamily="18" charset="0"/>
              </a:rPr>
              <a:t>年均</a:t>
            </a:r>
            <a:r>
              <a:rPr lang="zh-CN" altLang="zh-CN" kern="100" dirty="0">
                <a:latin typeface="Times New Roman" panose="02020603050405020304" pitchFamily="18" charset="0"/>
                <a:cs typeface="Times New Roman" panose="02020603050405020304" pitchFamily="18" charset="0"/>
              </a:rPr>
              <a:t>出口额是</a:t>
            </a:r>
            <a:r>
              <a:rPr lang="en-US" altLang="zh-CN" kern="100" dirty="0">
                <a:latin typeface="Times New Roman" panose="02020603050405020304" pitchFamily="18" charset="0"/>
                <a:cs typeface="Courier New" panose="02070309020205020404" pitchFamily="49" charset="0"/>
              </a:rPr>
              <a:t>550</a:t>
            </a:r>
            <a:r>
              <a:rPr lang="zh-CN" altLang="zh-CN" kern="100" dirty="0">
                <a:latin typeface="Times New Roman" panose="02020603050405020304" pitchFamily="18" charset="0"/>
                <a:cs typeface="Times New Roman" panose="02020603050405020304" pitchFamily="18" charset="0"/>
              </a:rPr>
              <a:t>万英镑，也就是说，棉</a:t>
            </a:r>
            <a:r>
              <a:rPr lang="zh-CN" altLang="zh-CN" kern="100" spc="-100" dirty="0">
                <a:latin typeface="Times New Roman" panose="02020603050405020304" pitchFamily="18" charset="0"/>
                <a:cs typeface="Times New Roman" panose="02020603050405020304" pitchFamily="18" charset="0"/>
              </a:rPr>
              <a:t>纺织品的</a:t>
            </a:r>
            <a:r>
              <a:rPr lang="zh-CN" altLang="en-US" kern="100" spc="-100" dirty="0">
                <a:latin typeface="Times New Roman" panose="02020603050405020304" pitchFamily="18" charset="0"/>
                <a:cs typeface="Times New Roman" panose="02020603050405020304" pitchFamily="18" charset="0"/>
              </a:rPr>
              <a:t>年均</a:t>
            </a:r>
            <a:r>
              <a:rPr lang="zh-CN" altLang="zh-CN" kern="100" spc="-100" dirty="0">
                <a:latin typeface="Times New Roman" panose="02020603050405020304" pitchFamily="18" charset="0"/>
                <a:cs typeface="Times New Roman" panose="02020603050405020304" pitchFamily="18" charset="0"/>
              </a:rPr>
              <a:t>出口额不到毛纺织产品的</a:t>
            </a:r>
            <a:r>
              <a:rPr lang="en-US" altLang="zh-CN" kern="100" spc="-100" dirty="0">
                <a:latin typeface="Times New Roman" panose="02020603050405020304" pitchFamily="18" charset="0"/>
                <a:cs typeface="Courier New" panose="02070309020205020404" pitchFamily="49" charset="0"/>
              </a:rPr>
              <a:t>1/27</a:t>
            </a:r>
            <a:r>
              <a:rPr lang="zh-CN" altLang="zh-CN" kern="100" spc="-100" dirty="0">
                <a:latin typeface="Times New Roman" panose="02020603050405020304" pitchFamily="18" charset="0"/>
                <a:cs typeface="Times New Roman" panose="02020603050405020304" pitchFamily="18" charset="0"/>
              </a:rPr>
              <a:t>，具有卓越商业头脑的企业家，不会对如此庞大的市场无动于衷。这反映出英国工业革命</a:t>
            </a:r>
            <a:r>
              <a:rPr lang="en-US" altLang="zh-CN" kern="100" spc="-100" dirty="0">
                <a:latin typeface="Times New Roman" panose="02020603050405020304" pitchFamily="18" charset="0"/>
                <a:cs typeface="Courier New" panose="02070309020205020404" pitchFamily="49" charset="0"/>
              </a:rPr>
              <a:t>(</a:t>
            </a:r>
            <a:r>
              <a:rPr lang="zh-CN" altLang="zh-CN" kern="100" spc="-100" dirty="0">
                <a:latin typeface="Times New Roman" panose="02020603050405020304" pitchFamily="18" charset="0"/>
                <a:cs typeface="Times New Roman" panose="02020603050405020304" pitchFamily="18" charset="0"/>
              </a:rPr>
              <a:t>　　</a:t>
            </a:r>
            <a:r>
              <a:rPr lang="en-US" altLang="zh-CN" kern="100" spc="-100" dirty="0">
                <a:latin typeface="Times New Roman" panose="02020603050405020304" pitchFamily="18" charset="0"/>
                <a:cs typeface="Courier New" panose="02070309020205020404" pitchFamily="49" charset="0"/>
              </a:rPr>
              <a:t>)</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．市场需求促成技术创新</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．蒸汽机极大地提高了社会生产力</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．始于棉纺织业</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．开启了近代化历程</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3432808"/>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棉纺织品的</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年均</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出口额不到毛纺织产品的</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1/27</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不会对如此庞大的市场无动于衷</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可知，英国的棉纺织业有着很大的发展空间，这反映出英国工业革命市场需求促成技术创新，故选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1785</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年，瓦特改良的蒸汽机开始在棉纺织工厂使用，极大地提高了社会生产力，与材料时间不符，排除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项；工业革命始于棉纺织业，但与材料主旨不符，排除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项；材料强调工业革命产生的原因，而非影响，排除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2275" y="431775"/>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工业革命的影响</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1104352"/>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工业文明给人类带来的究竟是灾难还是福祉，是以平等为主导的发展，还是以自由为优先的行进，很多思想家在思想领域展开了批判与辩护的激烈交锋。</a:t>
            </a:r>
            <a:endParaRPr lang="zh-CN" altLang="zh-CN" sz="1050" kern="100" dirty="0">
              <a:latin typeface="宋体" panose="02010600030101010101" pitchFamily="2" charset="-122"/>
              <a:cs typeface="Courier New" panose="02070309020205020404" pitchFamily="49" charset="0"/>
            </a:endParaRPr>
          </a:p>
          <a:p>
            <a:pPr indent="719455"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工人阶级根据切身经历认识到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现实社会中劳动产品全部归属于资本家，导致财富分配不均等，究其原因是劳动权利的丧失。由此，他们从自然法理论出发，要求获得劳动成果的权利，认为这是人的天赋权利。</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323987"/>
          </a:xfrm>
        </p:spPr>
        <p:txBody>
          <a:bodyPr/>
          <a:lstStyle/>
          <a:p>
            <a:pPr indent="719455"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在对工业文明的一片批判声中，一批思想家也走上前台，发出了另一种声音，他们坚决为现有的工业制度和社会体制辩护呐</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喊</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他们一致认同，只有工业文明，只有资本主义的经济自由，才能增进国家的财富，带来社会的进步，实现理想的</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文明社会</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a:t>
            </a:r>
            <a:endParaRPr lang="en-US" altLang="zh-CN" kern="100" spc="-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摘编自王斯德主编《世界通史》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提炼史料中关于工业文明的一种或两种观点，并作简要评析。</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374935"/>
            <a:ext cx="10692000" cy="3970318"/>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观点一</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工业文明给人类带来</a:t>
            </a:r>
            <a:r>
              <a:rPr lang="zh-CN" altLang="en-US" b="1" kern="100" dirty="0">
                <a:solidFill>
                  <a:schemeClr val="tx1"/>
                </a:solidFill>
                <a:ea typeface="华文楷体" panose="02010600040101010101" pitchFamily="2" charset="-122"/>
                <a:cs typeface="Times New Roman" panose="02020603050405020304" pitchFamily="18" charset="0"/>
              </a:rPr>
              <a:t>了</a:t>
            </a:r>
            <a:r>
              <a:rPr lang="zh-CN" altLang="zh-CN" b="1" kern="100" dirty="0">
                <a:solidFill>
                  <a:schemeClr val="tx1"/>
                </a:solidFill>
                <a:ea typeface="华文楷体" panose="02010600040101010101" pitchFamily="2" charset="-122"/>
                <a:cs typeface="Times New Roman" panose="02020603050405020304" pitchFamily="18" charset="0"/>
              </a:rPr>
              <a:t>灾难。</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评析</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工业文明给广大劳动者带来</a:t>
            </a:r>
            <a:r>
              <a:rPr lang="zh-CN" altLang="en-US" b="1" kern="100" dirty="0">
                <a:solidFill>
                  <a:schemeClr val="tx1"/>
                </a:solidFill>
                <a:ea typeface="华文楷体" panose="02010600040101010101" pitchFamily="2" charset="-122"/>
                <a:cs typeface="Times New Roman" panose="02020603050405020304" pitchFamily="18" charset="0"/>
              </a:rPr>
              <a:t>了</a:t>
            </a:r>
            <a:r>
              <a:rPr lang="zh-CN" altLang="zh-CN" b="1" kern="100" dirty="0">
                <a:solidFill>
                  <a:schemeClr val="tx1"/>
                </a:solidFill>
                <a:ea typeface="华文楷体" panose="02010600040101010101" pitchFamily="2" charset="-122"/>
                <a:cs typeface="Times New Roman" panose="02020603050405020304" pitchFamily="18" charset="0"/>
              </a:rPr>
              <a:t>苦难，社会分裂为两大对立的阶级</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工业资产阶级和工业无产阶级</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或导致社会贫富分化加剧</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；生产力得到发展，但工人阶级丧失劳动权利，产品分配不均等；工业文明带来</a:t>
            </a:r>
            <a:r>
              <a:rPr lang="zh-CN" altLang="en-US" b="1" kern="100" dirty="0">
                <a:solidFill>
                  <a:schemeClr val="tx1"/>
                </a:solidFill>
                <a:ea typeface="华文楷体" panose="02010600040101010101" pitchFamily="2" charset="-122"/>
                <a:cs typeface="Times New Roman" panose="02020603050405020304" pitchFamily="18" charset="0"/>
              </a:rPr>
              <a:t>了</a:t>
            </a:r>
            <a:r>
              <a:rPr lang="zh-CN" altLang="zh-CN" b="1" kern="100" dirty="0">
                <a:solidFill>
                  <a:schemeClr val="tx1"/>
                </a:solidFill>
                <a:ea typeface="华文楷体" panose="02010600040101010101" pitchFamily="2" charset="-122"/>
                <a:cs typeface="Times New Roman" panose="02020603050405020304" pitchFamily="18" charset="0"/>
              </a:rPr>
              <a:t>环境的破坏；工业文明</a:t>
            </a:r>
            <a:r>
              <a:rPr lang="zh-CN" altLang="en-US" b="1" kern="100" dirty="0">
                <a:solidFill>
                  <a:schemeClr val="tx1"/>
                </a:solidFill>
                <a:ea typeface="华文楷体" panose="02010600040101010101" pitchFamily="2" charset="-122"/>
                <a:cs typeface="Times New Roman" panose="02020603050405020304" pitchFamily="18" charset="0"/>
              </a:rPr>
              <a:t>的</a:t>
            </a:r>
            <a:r>
              <a:rPr lang="zh-CN" altLang="zh-CN" b="1" kern="100" dirty="0">
                <a:solidFill>
                  <a:schemeClr val="tx1"/>
                </a:solidFill>
                <a:ea typeface="华文楷体" panose="02010600040101010101" pitchFamily="2" charset="-122"/>
                <a:cs typeface="Times New Roman" panose="02020603050405020304" pitchFamily="18" charset="0"/>
              </a:rPr>
              <a:t>发展</a:t>
            </a:r>
            <a:r>
              <a:rPr lang="zh-CN" altLang="en-US" b="1" kern="100" dirty="0">
                <a:solidFill>
                  <a:schemeClr val="tx1"/>
                </a:solidFill>
                <a:ea typeface="华文楷体" panose="02010600040101010101" pitchFamily="2" charset="-122"/>
                <a:cs typeface="Times New Roman" panose="02020603050405020304" pitchFamily="18" charset="0"/>
              </a:rPr>
              <a:t>伴随着</a:t>
            </a:r>
            <a:r>
              <a:rPr lang="zh-CN" altLang="zh-CN" b="1" kern="100" dirty="0">
                <a:solidFill>
                  <a:schemeClr val="tx1"/>
                </a:solidFill>
                <a:ea typeface="华文楷体" panose="02010600040101010101" pitchFamily="2" charset="-122"/>
                <a:cs typeface="Times New Roman" panose="02020603050405020304" pitchFamily="18" charset="0"/>
              </a:rPr>
              <a:t>西方殖民扩张，给亚非拉人民带来了灾难。</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302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观点二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工业文明给人类带来</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了</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福祉。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评析</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工业文明带来</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了</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资本主义的自由经济和市场竞争；生产力的发展增加</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了</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国家财富，带来</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了</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社会进步；工业文明推进了城市化进程；</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工业文明</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的扩展改变了世界的面貌。</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观点三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工业文明有利有弊。</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评析</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工业革命促进生产力和</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资本主义</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经济的发展，增加</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了</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国家财富，带来</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了</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社会文明的进步；但也给广大劳动者带来</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了</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苦难，造成</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了</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社会的不平等和国家</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与</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地区发展的不平衡。</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多角度理解工业革命的影响</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1501292"/>
          <a:ext cx="10692000" cy="4211217"/>
        </p:xfrm>
        <a:graphic>
          <a:graphicData uri="http://schemas.openxmlformats.org/drawingml/2006/table">
            <a:tbl>
              <a:tblPr/>
              <a:tblGrid>
                <a:gridCol w="2609696">
                  <a:extLst>
                    <a:ext uri="{9D8B030D-6E8A-4147-A177-3AD203B41FA5}">
                      <a16:colId xmlns:a16="http://schemas.microsoft.com/office/drawing/2014/main" val="20000"/>
                    </a:ext>
                  </a:extLst>
                </a:gridCol>
                <a:gridCol w="8082304">
                  <a:extLst>
                    <a:ext uri="{9D8B030D-6E8A-4147-A177-3AD203B41FA5}">
                      <a16:colId xmlns:a16="http://schemas.microsoft.com/office/drawing/2014/main" val="20001"/>
                    </a:ext>
                  </a:extLst>
                </a:gridCol>
              </a:tblGrid>
              <a:tr h="1468437">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从整体角度看</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工业革命中新型交通和通信工具的发明为世界联系的加强提供了物质条件，推动了整体世界的形成和发展</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54785">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从文明角度看</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工业革命是人类由农业文明步入工业文明的转折点</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830919">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从近代化角度看</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工业革命推动了全球近代化的进程，带来了政治上的法治化</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民主化，经济上的工业化</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城市化，思想文化上的科学化</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理性化，社会生活上的文明化</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622604375"/>
              </p:ext>
            </p:extLst>
          </p:nvPr>
        </p:nvGraphicFramePr>
        <p:xfrm>
          <a:off x="415037" y="827819"/>
          <a:ext cx="10692000" cy="4280536"/>
        </p:xfrm>
        <a:graphic>
          <a:graphicData uri="http://schemas.openxmlformats.org/drawingml/2006/table">
            <a:tbl>
              <a:tblPr/>
              <a:tblGrid>
                <a:gridCol w="2357668">
                  <a:extLst>
                    <a:ext uri="{9D8B030D-6E8A-4147-A177-3AD203B41FA5}">
                      <a16:colId xmlns:a16="http://schemas.microsoft.com/office/drawing/2014/main" val="20000"/>
                    </a:ext>
                  </a:extLst>
                </a:gridCol>
                <a:gridCol w="8334332">
                  <a:extLst>
                    <a:ext uri="{9D8B030D-6E8A-4147-A177-3AD203B41FA5}">
                      <a16:colId xmlns:a16="http://schemas.microsoft.com/office/drawing/2014/main" val="20001"/>
                    </a:ext>
                  </a:extLst>
                </a:gridCol>
              </a:tblGrid>
              <a:tr h="1468437">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从社会角度看</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工业革命带来了社会贫富分化加剧问题</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城市化问题</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集群性的社会问题及特殊人群的生活保障</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医疗健康</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教育</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住房</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社会服务等问题</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54785">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从生态角度看</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工业革命虽然推动了社会生产力的发展，给人们的生活带来了巨大的便利，但工业革命也导致了自然环境的恶化和资源的过度消耗，影响了人类的可持续发展</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88500"/>
          </a:xfrm>
        </p:spPr>
        <p:txBody>
          <a:bodyPr/>
          <a:lstStyle/>
          <a:p>
            <a:pPr algn="just" hangingPunct="0">
              <a:lnSpc>
                <a:spcPct val="150000"/>
              </a:lnSpc>
              <a:spcAft>
                <a:spcPts val="0"/>
              </a:spcAft>
              <a:tabLst>
                <a:tab pos="5113020"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113020" algn="l"/>
              </a:tabLst>
            </a:pPr>
            <a:r>
              <a:rPr lang="en-US" altLang="zh-CN" kern="100" dirty="0">
                <a:latin typeface="Times New Roman" panose="02020603050405020304" pitchFamily="18" charset="0"/>
                <a:cs typeface="Courier New" panose="02070309020205020404" pitchFamily="49" charset="0"/>
              </a:rPr>
              <a:t>(1)(2024</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广西卷</a:t>
            </a:r>
            <a:r>
              <a:rPr lang="en-US" altLang="zh-CN" kern="100" dirty="0">
                <a:latin typeface="Times New Roman" panose="02020603050405020304" pitchFamily="18" charset="0"/>
                <a:cs typeface="Courier New" panose="02070309020205020404" pitchFamily="49" charset="0"/>
              </a:rPr>
              <a:t>)1894</a:t>
            </a:r>
            <a:r>
              <a:rPr lang="zh-CN" altLang="zh-CN" kern="100" dirty="0">
                <a:latin typeface="Times New Roman" panose="02020603050405020304" pitchFamily="18" charset="0"/>
                <a:cs typeface="Times New Roman" panose="02020603050405020304" pitchFamily="18" charset="0"/>
              </a:rPr>
              <a:t>年，美国记者亨利</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劳埃德在《财富与国民的对立》中指出，标准石油公司操纵市场，以便消除竞争。他还称</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自由创造富裕，但富裕毁灭自由</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。这反映了美国</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113020"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．自由资本主义的发展</a:t>
            </a:r>
            <a:r>
              <a:rPr lang="en-US" altLang="zh-CN" kern="100" dirty="0">
                <a:latin typeface="Times New Roman" panose="02020603050405020304" pitchFamily="18" charset="0"/>
                <a:cs typeface="Courier New" panose="02070309020205020404" pitchFamily="49" charset="0"/>
              </a:rPr>
              <a:t>    	B</a:t>
            </a:r>
            <a:r>
              <a:rPr lang="zh-CN" altLang="zh-CN" kern="100" dirty="0">
                <a:latin typeface="Times New Roman" panose="02020603050405020304" pitchFamily="18" charset="0"/>
                <a:cs typeface="Times New Roman" panose="02020603050405020304" pitchFamily="18" charset="0"/>
              </a:rPr>
              <a:t>．垄断资本主义的形成</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113020"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．国家资本主义的发展</a:t>
            </a:r>
            <a:r>
              <a:rPr lang="en-US" altLang="zh-CN" kern="100" dirty="0">
                <a:latin typeface="Times New Roman" panose="02020603050405020304" pitchFamily="18" charset="0"/>
                <a:cs typeface="Courier New" panose="02070309020205020404" pitchFamily="49" charset="0"/>
              </a:rPr>
              <a:t>    	D</a:t>
            </a:r>
            <a:r>
              <a:rPr lang="zh-CN" altLang="zh-CN" kern="100" dirty="0">
                <a:latin typeface="Times New Roman" panose="02020603050405020304" pitchFamily="18" charset="0"/>
                <a:cs typeface="Times New Roman" panose="02020603050405020304" pitchFamily="18" charset="0"/>
              </a:rPr>
              <a:t>．贸易保护主义的形成</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5437871" y="342010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材料中提到标准石油公司操纵市场以消除竞争，这是典型的垄断行为。</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世纪末</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世纪初，美国等主要资本主义国家进入垄断资本主义阶段，大公司通过各种手段垄断市场，</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项正确。自由资本主义强调自由竞争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自由经营，与材料中标准石油公司操纵市场以消除竞争的行为不符，排除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项；国家资本主义通常是指国家政权对经济的干预和控制，材料未体现，排除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项；贸易保护主义主要是在对外贸易方面实行限制进口等保护本国产业的政策，材料未涉及，排除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860436"/>
            <a:ext cx="10692000" cy="3222998"/>
          </a:xfrm>
        </p:spPr>
        <p:txBody>
          <a:bodyPr/>
          <a:lstStyle/>
          <a:p>
            <a:pPr indent="717550"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工业革命不仅是生产技术的革命，也是生产关系的革命，推动了人类社会的整体变迁，开启了人类社会从传统的农业社会向现代工业社会转变的历史进程，推动了资本主义世界市场体系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政治体系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殖民体系的形成，引发了工人运动和殖民地半殖民地的民族独立运动，具有划时代的历史意义。</a:t>
            </a:r>
            <a:endParaRPr lang="zh-CN" altLang="zh-CN" sz="1050" kern="100" dirty="0">
              <a:latin typeface="宋体" panose="02010600030101010101" pitchFamily="2" charset="-122"/>
              <a:cs typeface="Courier New" panose="02070309020205020404" pitchFamily="49" charset="0"/>
            </a:endParaRP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195" y="1155586"/>
            <a:ext cx="2414926" cy="6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(2)18</a:t>
            </a:r>
            <a:r>
              <a:rPr lang="zh-CN" altLang="zh-CN" kern="100" dirty="0">
                <a:latin typeface="Times New Roman" panose="02020603050405020304" pitchFamily="18" charset="0"/>
                <a:cs typeface="Times New Roman" panose="02020603050405020304" pitchFamily="18" charset="0"/>
              </a:rPr>
              <a:t>世纪前期，英国工业主要集中于以伦敦为中心的英格兰东南部，</a:t>
            </a:r>
            <a:r>
              <a:rPr lang="en-US" altLang="zh-CN" kern="100" dirty="0">
                <a:latin typeface="Times New Roman" panose="02020603050405020304" pitchFamily="18" charset="0"/>
                <a:cs typeface="Courier New" panose="02070309020205020404" pitchFamily="49" charset="0"/>
              </a:rPr>
              <a:t>18</a:t>
            </a:r>
            <a:r>
              <a:rPr lang="zh-CN" altLang="zh-CN" kern="100" dirty="0">
                <a:latin typeface="Times New Roman" panose="02020603050405020304" pitchFamily="18" charset="0"/>
                <a:cs typeface="Times New Roman" panose="02020603050405020304" pitchFamily="18" charset="0"/>
              </a:rPr>
              <a:t>世纪末</a:t>
            </a:r>
            <a:r>
              <a:rPr lang="en-US" altLang="zh-CN" kern="100" dirty="0">
                <a:latin typeface="Times New Roman" panose="02020603050405020304" pitchFamily="18" charset="0"/>
                <a:cs typeface="Courier New" panose="02070309020205020404" pitchFamily="49" charset="0"/>
              </a:rPr>
              <a:t>19</a:t>
            </a:r>
            <a:r>
              <a:rPr lang="zh-CN" altLang="zh-CN" kern="100" dirty="0">
                <a:latin typeface="Times New Roman" panose="02020603050405020304" pitchFamily="18" charset="0"/>
                <a:cs typeface="Times New Roman" panose="02020603050405020304" pitchFamily="18" charset="0"/>
              </a:rPr>
              <a:t>世纪初，曼彻斯特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索尔福德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奥尔德姆等工业城市迅速兴起，由此煤铁资源丰富的英格兰西北部一派生机勃勃，形成了新兴工业基地。这反映出英国</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．产业革命推动工业重心转移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．城市化的不平衡性加剧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．完善的工业体系已建立起来</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．社会贫富差距日益扩大</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3424342"/>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根据材料并结合所学知识可知，</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世纪前期</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英国</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工业集中在英格兰东南部，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世纪末</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世纪初，随着工业革命的发展，新兴工业基地在煤铁资源丰富的英格兰西北部兴起。这表明产业革命推动了</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英国</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工业重心从东南部向西北部转移，</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项正确；材料虽然提到了不同地区的城市发展，但重点是工业布局的变化，排除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项；材料并未表明英国已经建立了完善的工业体系，排除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项；材料没有涉及社会贫富差距日益扩大，排除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539750"/>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2025LS4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22228" y="1403883"/>
            <a:ext cx="6676031" cy="45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895850"/>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619750"/>
            <a:ext cx="5568950" cy="500063"/>
          </a:xfrm>
          <a:prstGeom prst="rect">
            <a:avLst/>
          </a:prstGeom>
          <a:ln>
            <a:noFill/>
          </a:ln>
        </p:spPr>
        <p:txBody>
          <a:bodyPr>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影响世界的工业革命</a:t>
            </a:r>
          </a:p>
        </p:txBody>
      </p:sp>
      <p:sp>
        <p:nvSpPr>
          <p:cNvPr id="31" name="矩形 30">
            <a:hlinkClick r:id="rId7" action="ppaction://hlinkfile"/>
          </p:cNvPr>
          <p:cNvSpPr/>
          <p:nvPr/>
        </p:nvSpPr>
        <p:spPr>
          <a:xfrm>
            <a:off x="-35607" y="-324149"/>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680416"/>
            <a:ext cx="10692000" cy="4616648"/>
          </a:xfrm>
        </p:spPr>
        <p:txBody>
          <a:bodyPr/>
          <a:lstStyle/>
          <a:p>
            <a:pPr algn="just"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1.</a:t>
            </a:r>
            <a:r>
              <a:rPr lang="zh-CN" altLang="zh-CN" kern="100">
                <a:latin typeface="Times New Roman" panose="02020603050405020304" pitchFamily="18" charset="0"/>
                <a:cs typeface="Times New Roman" panose="02020603050405020304" pitchFamily="18" charset="0"/>
              </a:rPr>
              <a:t>政治上</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社会主义运动蓬勃发展，巴黎公社是人类历史上无产阶级建立政权的第一次伟大尝试；随着资本主义世界殖民体系的形成，亚非拉殖民地半殖民地的民族独立运动爆发。</a:t>
            </a:r>
            <a:endParaRPr lang="zh-CN" altLang="zh-CN" sz="1050" kern="10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2.</a:t>
            </a:r>
            <a:r>
              <a:rPr lang="zh-CN" altLang="zh-CN" kern="100">
                <a:latin typeface="Times New Roman" panose="02020603050405020304" pitchFamily="18" charset="0"/>
                <a:cs typeface="Times New Roman" panose="02020603050405020304" pitchFamily="18" charset="0"/>
              </a:rPr>
              <a:t>经济上</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第一次工业革命将人类带入</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蒸汽时代</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，工厂制度确立，资本主义世界市场逐步形成；第二次工业革命推动人类社会进入</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电气时代</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，资本主义进入垄断阶段，资本主义世界市场最终形成。</a:t>
            </a:r>
            <a:endParaRPr lang="zh-CN" altLang="zh-CN" sz="1050" kern="100">
              <a:latin typeface="宋体" panose="02010600030101010101" pitchFamily="2" charset="-122"/>
              <a:cs typeface="Courier New" panose="02070309020205020404" pitchFamily="49" charset="0"/>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441" y="1043843"/>
            <a:ext cx="23241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2065834"/>
            <a:ext cx="10692000" cy="193033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文化上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工业革命后，马克思主义诞生，自由主义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科学社会主义和民族主义三大社会思潮相互交织，推动</a:t>
            </a:r>
            <a:r>
              <a:rPr lang="en-US" altLang="zh-CN" kern="100" dirty="0">
                <a:latin typeface="Times New Roman" panose="02020603050405020304" pitchFamily="18" charset="0"/>
                <a:cs typeface="Courier New" panose="02070309020205020404" pitchFamily="49" charset="0"/>
              </a:rPr>
              <a:t>19</a:t>
            </a:r>
            <a:r>
              <a:rPr lang="zh-CN" altLang="zh-CN" kern="100" dirty="0">
                <a:latin typeface="Times New Roman" panose="02020603050405020304" pitchFamily="18" charset="0"/>
                <a:cs typeface="Times New Roman" panose="02020603050405020304" pitchFamily="18" charset="0"/>
              </a:rPr>
              <a:t>世纪资产阶级革命与改革运动的开展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民族国家的发展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国际社会主义运动的高涨。</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774" y="431775"/>
            <a:ext cx="243840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140356"/>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研读教材，自主梳理工业时代世界历史发展的基本史实，理清该阶段历史发展的基本脉络。构建两次工业革命期间世界发展变化的思维导图，从唯物史观角度理解工业革命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马克思主义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世界殖民体系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民族独立运动之间的内在联系。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研读教材，利用思维导图掌握两次工业革命时期世界历史发展的内在逻辑，总结其发展趋势。</a:t>
            </a:r>
            <a:r>
              <a:rPr lang="zh-CN" altLang="zh-CN" kern="100" dirty="0">
                <a:latin typeface="宋体" panose="02010600030101010101" pitchFamily="2" charset="-122"/>
                <a:ea typeface="Times New Roman" panose="02020603050405020304" pitchFamily="18" charset="0"/>
                <a:cs typeface="Courier New" panose="02070309020205020404" pitchFamily="49" charset="0"/>
              </a:rPr>
              <a:t> </a:t>
            </a:r>
            <a:r>
              <a:rPr lang="zh-CN" altLang="zh-CN" kern="100" dirty="0">
                <a:latin typeface="Times New Roman" panose="02020603050405020304" pitchFamily="18" charset="0"/>
                <a:cs typeface="Times New Roman" panose="02020603050405020304" pitchFamily="18" charset="0"/>
              </a:rPr>
              <a:t>借助网络资源及图文史料，多角度探究工业革命的兴起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发展，解读该时期的世界</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变</a:t>
            </a:r>
            <a:r>
              <a:rPr lang="zh-CN" altLang="en-US" kern="100" dirty="0">
                <a:latin typeface="Times New Roman" panose="02020603050405020304" pitchFamily="18" charset="0"/>
                <a:cs typeface="Times New Roman" panose="02020603050405020304" pitchFamily="18" charset="0"/>
              </a:rPr>
              <a:t>化</a:t>
            </a:r>
            <a:r>
              <a:rPr lang="zh-CN" altLang="zh-CN" kern="100" dirty="0">
                <a:latin typeface="Times New Roman" panose="02020603050405020304" pitchFamily="18" charset="0"/>
                <a:cs typeface="Times New Roman" panose="02020603050405020304" pitchFamily="18" charset="0"/>
              </a:rPr>
              <a:t>。用唯物史观解读工业革命的必然性，全面认识工业革命的影响。</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875" y="457585"/>
            <a:ext cx="2438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140356"/>
            <a:ext cx="10692000" cy="2905026"/>
          </a:xfrm>
        </p:spPr>
        <p:txBody>
          <a:bodyPr/>
          <a:lstStyle/>
          <a:p>
            <a:pPr algn="just" hangingPunct="0">
              <a:lnSpc>
                <a:spcPct val="130000"/>
              </a:lnSpc>
              <a:spcAft>
                <a:spcPts val="0"/>
              </a:spcAft>
              <a:tabLst>
                <a:tab pos="4770755" algn="l"/>
              </a:tabLst>
            </a:pPr>
            <a:r>
              <a:rPr lang="en-US" altLang="zh-CN" sz="2400"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sz="2400" kern="100" dirty="0">
                <a:latin typeface="Times New Roman" panose="02020603050405020304" pitchFamily="18" charset="0"/>
                <a:ea typeface="黑体" panose="02010609060101010101" pitchFamily="49" charset="-122"/>
                <a:cs typeface="Times New Roman" panose="02020603050405020304" pitchFamily="18" charset="0"/>
              </a:rPr>
              <a:t>单元情境</a:t>
            </a:r>
            <a:endParaRPr lang="zh-CN" altLang="zh-CN" sz="2400" kern="100" dirty="0">
              <a:latin typeface="宋体" panose="02010600030101010101" pitchFamily="2" charset="-122"/>
              <a:cs typeface="Courier New" panose="02070309020205020404" pitchFamily="49" charset="0"/>
            </a:endParaRPr>
          </a:p>
          <a:p>
            <a:pPr indent="838835" algn="just" hangingPunct="0">
              <a:lnSpc>
                <a:spcPct val="130000"/>
              </a:lnSpc>
              <a:spcAft>
                <a:spcPts val="0"/>
              </a:spcAft>
              <a:tabLst>
                <a:tab pos="4770755" algn="l"/>
              </a:tabLst>
            </a:pPr>
            <a:r>
              <a:rPr lang="zh-CN" altLang="zh-CN" sz="2400" kern="100" dirty="0">
                <a:latin typeface="Times New Roman" panose="02020603050405020304" pitchFamily="18" charset="0"/>
                <a:cs typeface="Times New Roman" panose="02020603050405020304" pitchFamily="18" charset="0"/>
              </a:rPr>
              <a:t>今天，汽车已经十分普及，给人们的生活带来了极大的便利。作为衣食住行的重要组成部分，其自诞生以来便引领了诸多技术的发展，这主要得益于工业革命的发展。在第一次工业革命之前，人们还是坐马车出行，而在工业革命中蒸汽机和内燃机的发明分别推动了火车</a:t>
            </a:r>
            <a:r>
              <a:rPr lang="zh-CN"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汽车等交通工具的出现，极大地方便了人们的生活，对世界的发展产生了很大的影响。</a:t>
            </a:r>
            <a:endParaRPr lang="zh-CN" altLang="zh-CN" sz="2400" kern="100" dirty="0">
              <a:latin typeface="宋体" panose="02010600030101010101" pitchFamily="2" charset="-122"/>
              <a:cs typeface="Courier New" panose="02070309020205020404" pitchFamily="49" charset="0"/>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TotalTime>
  <Words>3929</Words>
  <Application>Microsoft Office PowerPoint</Application>
  <PresentationFormat>自定义</PresentationFormat>
  <Paragraphs>227</Paragraphs>
  <Slides>54</Slides>
  <Notes>19</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54</vt:i4>
      </vt:variant>
    </vt:vector>
  </HeadingPairs>
  <TitlesOfParts>
    <vt:vector size="70" baseType="lpstr">
      <vt:lpstr>HelveticaNeueLT Pro 67 MdCn</vt:lpstr>
      <vt:lpstr>阿里巴巴普惠体</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1376</cp:revision>
  <dcterms:created xsi:type="dcterms:W3CDTF">2016-06-29T09:22:00Z</dcterms:created>
  <dcterms:modified xsi:type="dcterms:W3CDTF">2026-03-04T06:37:26Z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