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47"/>
  </p:notesMasterIdLst>
  <p:handoutMasterIdLst>
    <p:handoutMasterId r:id="rId48"/>
  </p:handoutMasterIdLst>
  <p:sldIdLst>
    <p:sldId id="2476" r:id="rId3"/>
    <p:sldId id="3800" r:id="rId4"/>
    <p:sldId id="3815" r:id="rId5"/>
    <p:sldId id="2478" r:id="rId6"/>
    <p:sldId id="3838" r:id="rId7"/>
    <p:sldId id="3865" r:id="rId8"/>
    <p:sldId id="3866" r:id="rId9"/>
    <p:sldId id="3869" r:id="rId10"/>
    <p:sldId id="3870" r:id="rId11"/>
    <p:sldId id="3871" r:id="rId12"/>
    <p:sldId id="3872" r:id="rId13"/>
    <p:sldId id="3873" r:id="rId14"/>
    <p:sldId id="3874" r:id="rId15"/>
    <p:sldId id="3875" r:id="rId16"/>
    <p:sldId id="3876" r:id="rId17"/>
    <p:sldId id="3877" r:id="rId18"/>
    <p:sldId id="3898" r:id="rId19"/>
    <p:sldId id="3899" r:id="rId20"/>
    <p:sldId id="3891" r:id="rId21"/>
    <p:sldId id="3892" r:id="rId22"/>
    <p:sldId id="3893" r:id="rId23"/>
    <p:sldId id="3894" r:id="rId24"/>
    <p:sldId id="3895" r:id="rId25"/>
    <p:sldId id="3664" r:id="rId26"/>
    <p:sldId id="3671" r:id="rId27"/>
    <p:sldId id="3878" r:id="rId28"/>
    <p:sldId id="3879" r:id="rId29"/>
    <p:sldId id="3880" r:id="rId30"/>
    <p:sldId id="3881" r:id="rId31"/>
    <p:sldId id="3882" r:id="rId32"/>
    <p:sldId id="3883" r:id="rId33"/>
    <p:sldId id="3884" r:id="rId34"/>
    <p:sldId id="3897" r:id="rId35"/>
    <p:sldId id="3849" r:id="rId36"/>
    <p:sldId id="3860" r:id="rId37"/>
    <p:sldId id="3861" r:id="rId38"/>
    <p:sldId id="3885" r:id="rId39"/>
    <p:sldId id="3886" r:id="rId40"/>
    <p:sldId id="3887" r:id="rId41"/>
    <p:sldId id="3888" r:id="rId42"/>
    <p:sldId id="3889" r:id="rId43"/>
    <p:sldId id="3784" r:id="rId44"/>
    <p:sldId id="3780" r:id="rId45"/>
    <p:sldId id="2276" r:id="rId46"/>
  </p:sldIdLst>
  <p:sldSz cx="11522075" cy="6480175"/>
  <p:notesSz cx="6858000" cy="9144000"/>
  <p:custDataLst>
    <p:tags r:id="rId49"/>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2026/3/4</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36</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42</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43</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44</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25</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34</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35</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3.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3.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slide" Target="../slides/slide24.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4.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4.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4.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4.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12</a:t>
            </a:r>
            <a:r>
              <a:rPr lang="zh-CN" altLang="en-US" sz="1600">
                <a:solidFill>
                  <a:srgbClr val="F2F2F2"/>
                </a:solidFill>
                <a:latin typeface="微软雅黑" panose="020B0503020204020204" pitchFamily="34" charset="-122"/>
                <a:ea typeface="微软雅黑" panose="020B0503020204020204" pitchFamily="34" charset="-122"/>
              </a:rPr>
              <a:t>课  资本主义世界殖民体系的形成</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12</a:t>
            </a:r>
            <a:r>
              <a:rPr lang="zh-CN" altLang="en-US" sz="1400" b="1">
                <a:solidFill>
                  <a:srgbClr val="C0472D"/>
                </a:solidFill>
                <a:latin typeface="微软雅黑" panose="020B0503020204020204" pitchFamily="34" charset="-122"/>
                <a:ea typeface="微软雅黑" panose="020B0503020204020204" pitchFamily="34" charset="-122"/>
              </a:rPr>
              <a:t>课  资本主义世界殖民体系的形成</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hyperlink" Target="../3.&#37197;&#22871;&#32451;&#20064;&#39064;/&#35838;&#21518;&#32032;&#20859;&#35780;&#20215;/12%20&#35838;&#21518;&#32032;&#20859;&#35780;&#20215;(&#21313;&#20108;)%20%20%20&#36164;&#26412;&#20027;&#20041;&#19990;&#30028;&#27542;&#27665;&#20307;&#31995;&#30340;&#24418;&#25104;.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第六单元  世界殖民体系与亚非拉民族独立运动</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12</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资本主义世界殖民体系的形成</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板块三  工业革命时期的世界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列强在西亚的殖民扩张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对奥斯曼帝国的侵略</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18</a:t>
            </a:r>
            <a:r>
              <a:rPr lang="zh-CN" altLang="zh-CN" kern="100" dirty="0">
                <a:latin typeface="Times New Roman" panose="02020603050405020304" pitchFamily="18" charset="0"/>
                <a:cs typeface="Times New Roman" panose="02020603050405020304" pitchFamily="18" charset="0"/>
              </a:rPr>
              <a:t>世纪末</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世纪初，英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俄等国纷纷在</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扩大势力范围，分割领土。奥斯曼帝国半殖民地化程度不断加深。</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对伊朗的侵略</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r>
              <a:rPr lang="zh-CN" altLang="zh-CN" kern="100" dirty="0">
                <a:latin typeface="Times New Roman" panose="02020603050405020304" pitchFamily="18" charset="0"/>
                <a:cs typeface="Times New Roman" panose="02020603050405020304" pitchFamily="18" charset="0"/>
              </a:rPr>
              <a:t>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r>
              <a:rPr lang="zh-CN" altLang="zh-CN" kern="100" dirty="0">
                <a:latin typeface="Times New Roman" panose="02020603050405020304" pitchFamily="18" charset="0"/>
                <a:cs typeface="Times New Roman" panose="02020603050405020304" pitchFamily="18" charset="0"/>
              </a:rPr>
              <a:t>不但控制了伊朗的经济和内政，而且分别在伊朗北部和南部划分势力范围。</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773415" y="2143033"/>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奥斯曼帝国</a:t>
            </a:r>
            <a:endParaRPr lang="zh-CN" altLang="en-US" dirty="0"/>
          </a:p>
        </p:txBody>
      </p:sp>
      <p:sp>
        <p:nvSpPr>
          <p:cNvPr id="4" name="文本框 3"/>
          <p:cNvSpPr txBox="1"/>
          <p:nvPr/>
        </p:nvSpPr>
        <p:spPr>
          <a:xfrm>
            <a:off x="3348769" y="3456111"/>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俄国</a:t>
            </a:r>
            <a:endParaRPr lang="zh-CN" altLang="en-US" dirty="0"/>
          </a:p>
        </p:txBody>
      </p:sp>
      <p:sp>
        <p:nvSpPr>
          <p:cNvPr id="5" name="文本框 4"/>
          <p:cNvSpPr txBox="1"/>
          <p:nvPr/>
        </p:nvSpPr>
        <p:spPr>
          <a:xfrm>
            <a:off x="4428889" y="3456111"/>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英国</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9583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列强在东亚的殖民扩张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侵略中国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鸦片战争后，列强迫使清政府签订了一系列不平等条约，使中国逐步沦为半殖民地半封建社会。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侵略朝鲜半岛</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1910</a:t>
            </a:r>
            <a:r>
              <a:rPr lang="zh-CN" altLang="zh-CN" kern="100" dirty="0">
                <a:latin typeface="Times New Roman" panose="02020603050405020304" pitchFamily="18" charset="0"/>
                <a:cs typeface="Times New Roman" panose="02020603050405020304" pitchFamily="18" charset="0"/>
              </a:rPr>
              <a:t>年，日本吞并了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6534055" y="279341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朝鲜半岛</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西方列强瓜分非洲</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1475891"/>
          <a:ext cx="10692000" cy="4356484"/>
        </p:xfrm>
        <a:graphic>
          <a:graphicData uri="http://schemas.openxmlformats.org/drawingml/2006/table">
            <a:tbl>
              <a:tblPr/>
              <a:tblGrid>
                <a:gridCol w="1277547">
                  <a:extLst>
                    <a:ext uri="{9D8B030D-6E8A-4147-A177-3AD203B41FA5}">
                      <a16:colId xmlns:a16="http://schemas.microsoft.com/office/drawing/2014/main" val="20000"/>
                    </a:ext>
                  </a:extLst>
                </a:gridCol>
                <a:gridCol w="1440160">
                  <a:extLst>
                    <a:ext uri="{9D8B030D-6E8A-4147-A177-3AD203B41FA5}">
                      <a16:colId xmlns:a16="http://schemas.microsoft.com/office/drawing/2014/main" val="20001"/>
                    </a:ext>
                  </a:extLst>
                </a:gridCol>
                <a:gridCol w="7974293">
                  <a:extLst>
                    <a:ext uri="{9D8B030D-6E8A-4147-A177-3AD203B41FA5}">
                      <a16:colId xmlns:a16="http://schemas.microsoft.com/office/drawing/2014/main" val="20002"/>
                    </a:ext>
                  </a:extLst>
                </a:gridCol>
              </a:tblGrid>
              <a:tr h="1286893">
                <a:tc gridSpan="2">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局部殖民</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(15</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世纪中叶</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区域</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在西非</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中非和南非占领重要的港口和城镇</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活动</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奴隶贸易</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069591">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全面殖民</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工业革命后</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北非</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 </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7169" name="Picture 1" descr="清换22-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0757" y="2918187"/>
            <a:ext cx="7524836" cy="277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a:stretch>
            <a:fillRect/>
          </a:stretch>
        </p:blipFill>
        <p:spPr>
          <a:xfrm>
            <a:off x="4639606" y="3314857"/>
            <a:ext cx="567609" cy="330358"/>
          </a:xfrm>
          <a:prstGeom prst="rect">
            <a:avLst/>
          </a:prstGeom>
        </p:spPr>
      </p:pic>
      <p:pic>
        <p:nvPicPr>
          <p:cNvPr id="6" name="图片 5"/>
          <p:cNvPicPr>
            <a:picLocks noChangeAspect="1"/>
          </p:cNvPicPr>
          <p:nvPr/>
        </p:nvPicPr>
        <p:blipFill>
          <a:blip r:embed="rId3"/>
          <a:stretch>
            <a:fillRect/>
          </a:stretch>
        </p:blipFill>
        <p:spPr>
          <a:xfrm>
            <a:off x="7309209" y="4896271"/>
            <a:ext cx="1512168" cy="314325"/>
          </a:xfrm>
          <a:prstGeom prst="rect">
            <a:avLst/>
          </a:prstGeom>
        </p:spPr>
      </p:pic>
      <p:pic>
        <p:nvPicPr>
          <p:cNvPr id="7" name="图片 6"/>
          <p:cNvPicPr>
            <a:picLocks noChangeAspect="1"/>
          </p:cNvPicPr>
          <p:nvPr/>
        </p:nvPicPr>
        <p:blipFill>
          <a:blip r:embed="rId3"/>
          <a:stretch>
            <a:fillRect/>
          </a:stretch>
        </p:blipFill>
        <p:spPr>
          <a:xfrm>
            <a:off x="4889541" y="5333166"/>
            <a:ext cx="1591575" cy="314325"/>
          </a:xfrm>
          <a:prstGeom prst="rect">
            <a:avLst/>
          </a:prstGeom>
        </p:spPr>
      </p:pic>
      <p:sp>
        <p:nvSpPr>
          <p:cNvPr id="8" name="文本框 7"/>
          <p:cNvSpPr txBox="1"/>
          <p:nvPr/>
        </p:nvSpPr>
        <p:spPr>
          <a:xfrm>
            <a:off x="4476607" y="3233042"/>
            <a:ext cx="825867" cy="477054"/>
          </a:xfrm>
          <a:prstGeom prst="rect">
            <a:avLst/>
          </a:prstGeom>
          <a:noFill/>
        </p:spPr>
        <p:txBody>
          <a:bodyPr wrap="none" rtlCol="0">
            <a:spAutoFit/>
          </a:bodyPr>
          <a:lstStyle/>
          <a:p>
            <a:r>
              <a:rPr lang="zh-CN" altLang="en-US" sz="2500" b="1" dirty="0">
                <a:ea typeface="华文楷体" panose="02010600040101010101" pitchFamily="2" charset="-122"/>
                <a:cs typeface="Times New Roman" panose="02020603050405020304" pitchFamily="18" charset="0"/>
              </a:rPr>
              <a:t>苏丹</a:t>
            </a:r>
            <a:endParaRPr lang="zh-CN" altLang="en-US" sz="2500" dirty="0"/>
          </a:p>
        </p:txBody>
      </p:sp>
      <p:sp>
        <p:nvSpPr>
          <p:cNvPr id="9" name="文本框 8"/>
          <p:cNvSpPr txBox="1"/>
          <p:nvPr/>
        </p:nvSpPr>
        <p:spPr>
          <a:xfrm>
            <a:off x="7171458" y="4820710"/>
            <a:ext cx="1787669" cy="477054"/>
          </a:xfrm>
          <a:prstGeom prst="rect">
            <a:avLst/>
          </a:prstGeom>
          <a:noFill/>
        </p:spPr>
        <p:txBody>
          <a:bodyPr wrap="none" rtlCol="0">
            <a:spAutoFit/>
          </a:bodyPr>
          <a:lstStyle/>
          <a:p>
            <a:r>
              <a:rPr lang="zh-CN" altLang="en-US" sz="2500" b="1" dirty="0">
                <a:ea typeface="华文楷体" panose="02010600040101010101" pitchFamily="2" charset="-122"/>
                <a:cs typeface="Times New Roman" panose="02020603050405020304" pitchFamily="18" charset="0"/>
              </a:rPr>
              <a:t>阿尔及利亚</a:t>
            </a:r>
            <a:endParaRPr lang="zh-CN" altLang="en-US" sz="2500" dirty="0"/>
          </a:p>
        </p:txBody>
      </p:sp>
      <p:sp>
        <p:nvSpPr>
          <p:cNvPr id="10" name="文本框 9"/>
          <p:cNvSpPr txBox="1"/>
          <p:nvPr/>
        </p:nvSpPr>
        <p:spPr>
          <a:xfrm>
            <a:off x="4855408" y="5225165"/>
            <a:ext cx="1787669" cy="477054"/>
          </a:xfrm>
          <a:prstGeom prst="rect">
            <a:avLst/>
          </a:prstGeom>
          <a:noFill/>
        </p:spPr>
        <p:txBody>
          <a:bodyPr wrap="none" rtlCol="0">
            <a:spAutoFit/>
          </a:bodyPr>
          <a:lstStyle/>
          <a:p>
            <a:r>
              <a:rPr lang="zh-CN" altLang="en-US" sz="2500" b="1" dirty="0">
                <a:ea typeface="华文楷体" panose="02010600040101010101" pitchFamily="2" charset="-122"/>
                <a:cs typeface="Times New Roman" panose="02020603050405020304" pitchFamily="18" charset="0"/>
              </a:rPr>
              <a:t>摩洛哥扩张</a:t>
            </a:r>
            <a:endParaRPr lang="zh-CN" altLang="en-US" sz="25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6" y="827819"/>
          <a:ext cx="10692001" cy="5120640"/>
        </p:xfrm>
        <a:graphic>
          <a:graphicData uri="http://schemas.openxmlformats.org/drawingml/2006/table">
            <a:tbl>
              <a:tblPr/>
              <a:tblGrid>
                <a:gridCol w="1241545">
                  <a:extLst>
                    <a:ext uri="{9D8B030D-6E8A-4147-A177-3AD203B41FA5}">
                      <a16:colId xmlns:a16="http://schemas.microsoft.com/office/drawing/2014/main" val="20000"/>
                    </a:ext>
                  </a:extLst>
                </a:gridCol>
                <a:gridCol w="2232248">
                  <a:extLst>
                    <a:ext uri="{9D8B030D-6E8A-4147-A177-3AD203B41FA5}">
                      <a16:colId xmlns:a16="http://schemas.microsoft.com/office/drawing/2014/main" val="20001"/>
                    </a:ext>
                  </a:extLst>
                </a:gridCol>
                <a:gridCol w="7218208">
                  <a:extLst>
                    <a:ext uri="{9D8B030D-6E8A-4147-A177-3AD203B41FA5}">
                      <a16:colId xmlns:a16="http://schemas.microsoft.com/office/drawing/2014/main" val="20002"/>
                    </a:ext>
                  </a:extLst>
                </a:gridCol>
              </a:tblGrid>
              <a:tr h="3940307">
                <a:tc>
                  <a:txBody>
                    <a:bodyPr/>
                    <a:lstStyle/>
                    <a:p>
                      <a:pPr marL="0" marR="0" indent="0" algn="just" defTabSz="914400" rtl="0" eaLnBrk="1" fontAlgn="auto" latinLnBrk="0" hangingPunct="0">
                        <a:lnSpc>
                          <a:spcPct val="150000"/>
                        </a:lnSpc>
                        <a:spcBef>
                          <a:spcPts val="0"/>
                        </a:spcBef>
                        <a:spcAft>
                          <a:spcPts val="0"/>
                        </a:spcAft>
                        <a:buClrTx/>
                        <a:buSzTx/>
                        <a:buFontTx/>
                        <a:buNone/>
                        <a:tabLst>
                          <a:tab pos="4770755" algn="l"/>
                        </a:tabLst>
                        <a:defRPr/>
                      </a:pPr>
                      <a:r>
                        <a:rPr lang="zh-CN" altLang="zh-CN" sz="2800" b="1" kern="100" dirty="0">
                          <a:effectLst/>
                          <a:latin typeface="Times New Roman" panose="02020603050405020304" pitchFamily="18" charset="0"/>
                          <a:ea typeface="+mn-ea"/>
                          <a:cs typeface="Times New Roman" panose="02020603050405020304" pitchFamily="18" charset="0"/>
                        </a:rPr>
                        <a:t>全面殖民</a:t>
                      </a:r>
                      <a:r>
                        <a:rPr lang="en-US" altLang="zh-CN" sz="2800" b="1" kern="100" dirty="0">
                          <a:effectLst/>
                          <a:latin typeface="Times New Roman" panose="02020603050405020304" pitchFamily="18" charset="0"/>
                          <a:ea typeface="+mn-ea"/>
                          <a:cs typeface="Courier New" panose="02070309020205020404" pitchFamily="49" charset="0"/>
                        </a:rPr>
                        <a:t>(</a:t>
                      </a:r>
                      <a:r>
                        <a:rPr lang="zh-CN" altLang="zh-CN" sz="2800" b="1" kern="100" dirty="0">
                          <a:effectLst/>
                          <a:latin typeface="Times New Roman" panose="02020603050405020304" pitchFamily="18" charset="0"/>
                          <a:ea typeface="+mn-ea"/>
                          <a:cs typeface="Times New Roman" panose="02020603050405020304" pitchFamily="18" charset="0"/>
                        </a:rPr>
                        <a:t>工业革命后</a:t>
                      </a:r>
                      <a:r>
                        <a:rPr lang="en-US" altLang="zh-CN" sz="2800" b="1" kern="100" dirty="0">
                          <a:effectLst/>
                          <a:latin typeface="Times New Roman" panose="02020603050405020304" pitchFamily="18" charset="0"/>
                          <a:ea typeface="+mn-ea"/>
                          <a:cs typeface="Courier New" panose="02070309020205020404" pitchFamily="49" charset="0"/>
                        </a:rPr>
                        <a:t>)</a:t>
                      </a:r>
                      <a:endParaRPr lang="zh-CN" altLang="zh-CN" sz="2800" kern="100" dirty="0">
                        <a:effectLst/>
                        <a:latin typeface="宋体" panose="02010600030101010101" pitchFamily="2" charset="-122"/>
                        <a:ea typeface="+mn-ea"/>
                        <a:cs typeface="Courier New" panose="02070309020205020404" pitchFamily="49" charset="0"/>
                      </a:endParaRPr>
                    </a:p>
                  </a:txBody>
                  <a:tcPr marL="18355" marR="183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撒哈拉沙漠以南的非洲地区</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355" marR="183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世纪后期到</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世纪后期，欧洲探险者深入非洲腹地探险，为进一步侵略准备地理和人文资料。</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侵略计划</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英国妄图建立一个北起</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，南至开普敦，纵贯非洲大陆的庞大殖民地；法国要把它的非洲殖民地从西非的佛得角一直延伸到东非的索马里；</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希望在赤道两侧建立自己的殖民地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8355" marR="183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文本框 1"/>
          <p:cNvSpPr txBox="1"/>
          <p:nvPr/>
        </p:nvSpPr>
        <p:spPr>
          <a:xfrm>
            <a:off x="9571130" y="2827109"/>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开罗</a:t>
            </a:r>
            <a:endParaRPr lang="zh-CN" altLang="en-US" dirty="0"/>
          </a:p>
        </p:txBody>
      </p:sp>
      <p:sp>
        <p:nvSpPr>
          <p:cNvPr id="3" name="文本框 2"/>
          <p:cNvSpPr txBox="1"/>
          <p:nvPr/>
        </p:nvSpPr>
        <p:spPr>
          <a:xfrm>
            <a:off x="6688674" y="4752255"/>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德国</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7" y="1411867"/>
          <a:ext cx="10692001" cy="3252388"/>
        </p:xfrm>
        <a:graphic>
          <a:graphicData uri="http://schemas.openxmlformats.org/drawingml/2006/table">
            <a:tbl>
              <a:tblPr/>
              <a:tblGrid>
                <a:gridCol w="1529576">
                  <a:extLst>
                    <a:ext uri="{9D8B030D-6E8A-4147-A177-3AD203B41FA5}">
                      <a16:colId xmlns:a16="http://schemas.microsoft.com/office/drawing/2014/main" val="20000"/>
                    </a:ext>
                  </a:extLst>
                </a:gridCol>
                <a:gridCol w="1008112">
                  <a:extLst>
                    <a:ext uri="{9D8B030D-6E8A-4147-A177-3AD203B41FA5}">
                      <a16:colId xmlns:a16="http://schemas.microsoft.com/office/drawing/2014/main" val="20001"/>
                    </a:ext>
                  </a:extLst>
                </a:gridCol>
                <a:gridCol w="8154313">
                  <a:extLst>
                    <a:ext uri="{9D8B030D-6E8A-4147-A177-3AD203B41FA5}">
                      <a16:colId xmlns:a16="http://schemas.microsoft.com/office/drawing/2014/main" val="20002"/>
                    </a:ext>
                  </a:extLst>
                </a:gridCol>
              </a:tblGrid>
              <a:tr h="612068">
                <a:tc rowSpan="3">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柏林会议</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(1884</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 </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目的</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为解决矛盾和进一步瓜分非洲</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332148">
                <a:tc vMerge="1">
                  <a:txBody>
                    <a:bodyPr/>
                    <a:lstStyle/>
                    <a:p>
                      <a:endParaRPr lang="zh-CN"/>
                    </a:p>
                  </a:txBody>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内容</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通过了</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原则；决定各国可以先在地图上划定彼此的势力范围，然后再去占领</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36104">
                <a:tc vMerge="1">
                  <a:txBody>
                    <a:bodyPr/>
                    <a:lstStyle/>
                    <a:p>
                      <a:endParaRPr lang="zh-CN"/>
                    </a:p>
                  </a:txBody>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结果</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世纪末</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20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世纪初，欧洲殖民国家侵占了几乎整个非洲</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文本框 1"/>
          <p:cNvSpPr txBox="1"/>
          <p:nvPr/>
        </p:nvSpPr>
        <p:spPr>
          <a:xfrm>
            <a:off x="4337811" y="2134566"/>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有效占领</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世界殖民体系的形成</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559859"/>
          <a:ext cx="10692000" cy="2940368"/>
        </p:xfrm>
        <a:graphic>
          <a:graphicData uri="http://schemas.openxmlformats.org/drawingml/2006/table">
            <a:tbl>
              <a:tblPr/>
              <a:tblGrid>
                <a:gridCol w="1013854">
                  <a:extLst>
                    <a:ext uri="{9D8B030D-6E8A-4147-A177-3AD203B41FA5}">
                      <a16:colId xmlns:a16="http://schemas.microsoft.com/office/drawing/2014/main" val="20000"/>
                    </a:ext>
                  </a:extLst>
                </a:gridCol>
                <a:gridCol w="9678146">
                  <a:extLst>
                    <a:ext uri="{9D8B030D-6E8A-4147-A177-3AD203B41FA5}">
                      <a16:colId xmlns:a16="http://schemas.microsoft.com/office/drawing/2014/main" val="20001"/>
                    </a:ext>
                  </a:extLst>
                </a:gridCol>
              </a:tblGrid>
              <a:tr h="468052">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时间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世纪末</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世纪初</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56054">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表现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亚非拉的绝大多数地区已经沦为殖民地或半殖民地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472148">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原因</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di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是同资本主义发展到</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阶段联系在一起的。在向</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p>
                    <a:p>
                      <a:pPr algn="just" hangingPunct="0">
                        <a:lnSpc>
                          <a:spcPct val="150000"/>
                        </a:lnSpc>
                        <a:spcAft>
                          <a:spcPts val="0"/>
                        </a:spcAft>
                        <a:tabLst>
                          <a:tab pos="4770755" algn="l"/>
                        </a:tabLst>
                      </a:pP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的过渡中，资本主义各国越来越要求独占更大的商品市场</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原料产地和投资场所</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文本框 2"/>
          <p:cNvSpPr txBox="1"/>
          <p:nvPr/>
        </p:nvSpPr>
        <p:spPr>
          <a:xfrm>
            <a:off x="4716921" y="2716867"/>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帝国主义</a:t>
            </a:r>
            <a:endParaRPr lang="zh-CN" altLang="en-US" dirty="0"/>
          </a:p>
        </p:txBody>
      </p:sp>
      <p:sp>
        <p:nvSpPr>
          <p:cNvPr id="5" name="文本框 4"/>
          <p:cNvSpPr txBox="1"/>
          <p:nvPr/>
        </p:nvSpPr>
        <p:spPr>
          <a:xfrm>
            <a:off x="10204226" y="2723085"/>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垄断</a:t>
            </a:r>
            <a:endParaRPr lang="zh-CN" altLang="en-US" dirty="0"/>
          </a:p>
        </p:txBody>
      </p:sp>
      <p:sp>
        <p:nvSpPr>
          <p:cNvPr id="6" name="文本框 5"/>
          <p:cNvSpPr txBox="1"/>
          <p:nvPr/>
        </p:nvSpPr>
        <p:spPr>
          <a:xfrm>
            <a:off x="1368549" y="334809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资本主义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6" y="1086294"/>
          <a:ext cx="10691999" cy="4366037"/>
        </p:xfrm>
        <a:graphic>
          <a:graphicData uri="http://schemas.openxmlformats.org/drawingml/2006/table">
            <a:tbl>
              <a:tblPr/>
              <a:tblGrid>
                <a:gridCol w="809497">
                  <a:extLst>
                    <a:ext uri="{9D8B030D-6E8A-4147-A177-3AD203B41FA5}">
                      <a16:colId xmlns:a16="http://schemas.microsoft.com/office/drawing/2014/main" val="20000"/>
                    </a:ext>
                  </a:extLst>
                </a:gridCol>
                <a:gridCol w="9882502">
                  <a:extLst>
                    <a:ext uri="{9D8B030D-6E8A-4147-A177-3AD203B41FA5}">
                      <a16:colId xmlns:a16="http://schemas.microsoft.com/office/drawing/2014/main" val="20001"/>
                    </a:ext>
                  </a:extLst>
                </a:gridCol>
              </a:tblGrid>
              <a:tr h="725581">
                <a:tc rowSpan="3">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影响</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帝国主义国家之间扩张与争夺的加剧，孕育着新的更大的冲突</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67441">
                <a:tc vMerge="1">
                  <a:txBody>
                    <a:bodyPr/>
                    <a:lstStyle/>
                    <a:p>
                      <a:endParaRPr lang="zh-CN"/>
                    </a:p>
                  </a:txBody>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世界上几乎所有国家和地区都被卷入</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当中，世界越来越紧密地连为一体</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93022">
                <a:tc vMerge="1">
                  <a:txBody>
                    <a:bodyPr/>
                    <a:lstStyle/>
                    <a:p>
                      <a:endParaRPr lang="zh-CN"/>
                    </a:p>
                  </a:txBody>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殖民统治和掠夺给殖民地半殖民地人民带来了深重的灾难，形成了人类历史上由少数</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奴役和控制世界上绝大部分土地和人口的极不合理的状态。被压迫人民的反抗斗争不断高涨</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文本框 1"/>
          <p:cNvSpPr txBox="1"/>
          <p:nvPr/>
        </p:nvSpPr>
        <p:spPr>
          <a:xfrm>
            <a:off x="7002107" y="1872051"/>
            <a:ext cx="305724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资本主义世界市场</a:t>
            </a:r>
            <a:endParaRPr lang="zh-CN" altLang="en-US" dirty="0"/>
          </a:p>
        </p:txBody>
      </p:sp>
      <p:sp>
        <p:nvSpPr>
          <p:cNvPr id="3" name="文本框 2"/>
          <p:cNvSpPr txBox="1"/>
          <p:nvPr/>
        </p:nvSpPr>
        <p:spPr>
          <a:xfrm>
            <a:off x="4824933" y="3662191"/>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资本主义国家</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295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认知升华</a:t>
            </a:r>
            <a:r>
              <a:rPr lang="zh-CN"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认识西</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葡两国早期殖民扩张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从性质上看，西</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葡两国早期殖民扩张</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具有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封建性。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从结果上看，两国都建立了封建性的庞大帝国，但是，掠夺的财富并没在本国转化为资本，而是在购买供封建统治阶级享乐的奢侈品时，流往欧洲其他国家。</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观察教材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 P71</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列强在拉丁美洲的殖民地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世纪晚期</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，指出拉丁美洲殖民地归属的特点。</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35112"/>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拉丁美洲绝大部分土地沦为西班牙和葡萄牙的殖民地，小部分土地被荷兰</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英国和法国占据。</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P73</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历史纵横</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。回答</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从材料中可得出什么信息？</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415037" y="2015951"/>
            <a:ext cx="10692000"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英国殖民者蚕食印度土地，野蛮掠夺印度的财富，体现了殖民主义者的罪恶。</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388414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了解亚非拉沦为西方殖民地半殖民地的过程，从时空观念的角度认识西方列强的殖民扩张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结合不同时期西方列强对亚非拉侵略的表现，从历史解释的角度认识殖民侵略的罪恶</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3.</a:t>
            </a:r>
            <a:r>
              <a:rPr lang="zh-CN" altLang="zh-CN" dirty="0">
                <a:latin typeface="Times New Roman" panose="02020603050405020304" pitchFamily="18" charset="0"/>
                <a:cs typeface="Times New Roman" panose="02020603050405020304" pitchFamily="18" charset="0"/>
              </a:rPr>
              <a:t>了解世界殖民体系形成的过程，从史料实证和唯物史观的角度理解殖民体系的建立对世界历史发展的影响</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【视野拓展】英国对印度的殖民</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活动</a:t>
            </a:r>
            <a:endParaRPr lang="zh-CN" altLang="zh-CN" sz="1050" kern="100" dirty="0">
              <a:latin typeface="宋体" panose="02010600030101010101" pitchFamily="2" charset="-122"/>
              <a:cs typeface="Courier New" panose="02070309020205020404" pitchFamily="49" charset="0"/>
            </a:endParaRPr>
          </a:p>
        </p:txBody>
      </p:sp>
      <p:pic>
        <p:nvPicPr>
          <p:cNvPr id="12290" name="Picture 2" descr="2025LS5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2745" y="1511895"/>
            <a:ext cx="5256584" cy="465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读图并结合所学知识，概括指出英国对印度进行殖民活动的特点。</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290" y="1401445"/>
            <a:ext cx="10248265" cy="20300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早期通过东印度公司进行殖民扩张与统治；直接掠夺土地和财富</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征收重税</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发展种植园经济和进行鸦片贸易等；挑动印度人打印度人；直接武力侵略。</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【认知升华】工业革命前后列强侵略手段和目的不同</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工业革命前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属于早期殖民扩张时期，西欧国家生产力水平不高，依靠正常贸易不能满足它们对财富的贪欲，抢掠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欺诈等成为这一时期西欧殖民者常用的手段，直接掠夺财富是西方早期殖民扩张的主要目的。</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工业革命后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军事侵略与经济侵略相结合，以商品输出为主，以抢占原料产地和商品销售市场为主要目的。</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【图解历史】世界殖民体系的形成</a:t>
            </a:r>
            <a:endParaRPr lang="zh-CN" altLang="zh-CN" sz="1050" kern="100" dirty="0">
              <a:latin typeface="宋体" panose="02010600030101010101" pitchFamily="2" charset="-122"/>
              <a:cs typeface="Courier New" panose="02070309020205020404" pitchFamily="49" charset="0"/>
            </a:endParaRPr>
          </a:p>
        </p:txBody>
      </p:sp>
      <p:pic>
        <p:nvPicPr>
          <p:cNvPr id="13314" name="Picture 2" descr="2025LS5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4998" y="1727919"/>
            <a:ext cx="3992078" cy="33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604885"/>
            <a:ext cx="10702925" cy="624786"/>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sz="2600" b="1" kern="100" dirty="0">
                <a:solidFill>
                  <a:schemeClr val="tx1"/>
                </a:solidFill>
                <a:ea typeface="黑体" panose="02010609060101010101" pitchFamily="49" charset="-122"/>
                <a:cs typeface="Times New Roman" panose="02020603050405020304" pitchFamily="18" charset="0"/>
              </a:rPr>
              <a:t>任务</a:t>
            </a:r>
            <a:r>
              <a:rPr lang="en-US" altLang="zh-CN" sz="2600" b="1" kern="100" dirty="0">
                <a:solidFill>
                  <a:schemeClr val="tx1"/>
                </a:solidFill>
                <a:ea typeface="黑体" panose="02010609060101010101" pitchFamily="49" charset="-122"/>
                <a:cs typeface="Times New Roman" panose="02020603050405020304" pitchFamily="18" charset="0"/>
              </a:rPr>
              <a:t>1</a:t>
            </a:r>
            <a:r>
              <a:rPr lang="zh-CN" altLang="en-US" sz="2600" b="1" kern="100" dirty="0">
                <a:solidFill>
                  <a:schemeClr val="tx1"/>
                </a:solidFill>
                <a:ea typeface="黑体" panose="02010609060101010101" pitchFamily="49" charset="-122"/>
                <a:cs typeface="Times New Roman" panose="02020603050405020304" pitchFamily="18" charset="0"/>
              </a:rPr>
              <a:t>　世界殖民体系的形成</a:t>
            </a:r>
            <a:endParaRPr lang="zh-CN" altLang="en-US" sz="260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3688382"/>
          </a:xfrm>
        </p:spPr>
        <p:txBody>
          <a:bodyPr/>
          <a:lstStyle/>
          <a:p>
            <a:pPr algn="just" hangingPunct="0">
              <a:lnSpc>
                <a:spcPct val="130000"/>
              </a:lnSpc>
              <a:spcAft>
                <a:spcPts val="0"/>
              </a:spcAft>
              <a:tabLst>
                <a:tab pos="4770755" algn="l"/>
              </a:tabLst>
            </a:pPr>
            <a:r>
              <a:rPr lang="en-US" altLang="zh-CN" sz="2600"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26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　柏林会议的召开和</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有效占领</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原则的制定</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标志着欧洲在非洲的扩张从此有了国际法</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。的确，在此后欧洲列强争夺非洲的过程中，都基本上遵循了一个前提，那就是他国的承认。在此基础之上，各个彼此分割的殖民地最终成为一个互相联系</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互相制约的体系，并且也促</a:t>
            </a:r>
            <a:r>
              <a:rPr lang="zh-CN" altLang="en-US" sz="2600" kern="100" dirty="0">
                <a:latin typeface="Times New Roman" panose="02020603050405020304" pitchFamily="18" charset="0"/>
                <a:ea typeface="华文楷体" panose="02010600040101010101" pitchFamily="2" charset="-122"/>
                <a:cs typeface="Times New Roman" panose="02020603050405020304" pitchFamily="18" charset="0"/>
              </a:rPr>
              <a:t>进</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了以中心与外缘这一构架为基本内容的世界</a:t>
            </a:r>
            <a:r>
              <a:rPr lang="zh-CN" altLang="en-US" sz="2600" kern="100" dirty="0">
                <a:latin typeface="Times New Roman" panose="02020603050405020304" pitchFamily="18" charset="0"/>
                <a:ea typeface="华文楷体" panose="02010600040101010101" pitchFamily="2" charset="-122"/>
                <a:cs typeface="Times New Roman" panose="02020603050405020304" pitchFamily="18" charset="0"/>
              </a:rPr>
              <a:t>殖民</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体系最终形成。</a:t>
            </a:r>
            <a:endParaRPr lang="en-US" altLang="zh-CN" sz="2600"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摘编自高岱《论殖民主义体系的形成与构成》</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根据史料一并结合所学知识，指出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有效占领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原则的影响。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403883"/>
            <a:ext cx="10692000" cy="2677656"/>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根据</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有效占领</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原则，</a:t>
            </a:r>
            <a:r>
              <a:rPr lang="zh-CN" altLang="en-US" b="1" kern="100" dirty="0">
                <a:solidFill>
                  <a:schemeClr val="tx1"/>
                </a:solidFill>
                <a:ea typeface="华文楷体" panose="02010600040101010101" pitchFamily="2" charset="-122"/>
                <a:cs typeface="Times New Roman" panose="02020603050405020304" pitchFamily="18" charset="0"/>
              </a:rPr>
              <a:t>西方</a:t>
            </a:r>
            <a:r>
              <a:rPr lang="zh-CN" altLang="zh-CN" b="1" kern="100" dirty="0">
                <a:solidFill>
                  <a:schemeClr val="tx1"/>
                </a:solidFill>
                <a:ea typeface="华文楷体" panose="02010600040101010101" pitchFamily="2" charset="-122"/>
                <a:cs typeface="Times New Roman" panose="02020603050405020304" pitchFamily="18" charset="0"/>
              </a:rPr>
              <a:t>列强缓和了彼此之间的矛盾，最终完成了对非洲的瓜分</a:t>
            </a:r>
            <a:r>
              <a:rPr lang="zh-CN" altLang="en-US" b="1" kern="100" dirty="0">
                <a:solidFill>
                  <a:schemeClr val="tx1"/>
                </a:solidFill>
                <a:ea typeface="华文楷体" panose="0201060004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各个彼此分割的殖民地最终形成了一个互相联系</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互相制约的体系</a:t>
            </a:r>
            <a:r>
              <a:rPr lang="zh-CN" altLang="en-US" b="1" kern="100" dirty="0">
                <a:solidFill>
                  <a:schemeClr val="tx1"/>
                </a:solidFill>
                <a:ea typeface="华文楷体" panose="02010600040101010101" pitchFamily="2" charset="-122"/>
                <a:cs typeface="Times New Roman" panose="02020603050405020304" pitchFamily="18" charset="0"/>
              </a:rPr>
              <a:t>；</a:t>
            </a:r>
            <a:r>
              <a:rPr lang="en-US" altLang="zh-CN" b="1" kern="100" dirty="0">
                <a:solidFill>
                  <a:schemeClr val="tx1"/>
                </a:solidFill>
                <a:ea typeface="华文楷体" panose="02010600040101010101" pitchFamily="2" charset="-122"/>
                <a:cs typeface="Courier New" panose="02070309020205020404" pitchFamily="49" charset="0"/>
              </a:rPr>
              <a:t>19</a:t>
            </a:r>
            <a:r>
              <a:rPr lang="zh-CN" altLang="zh-CN" b="1" kern="100" dirty="0">
                <a:solidFill>
                  <a:schemeClr val="tx1"/>
                </a:solidFill>
                <a:ea typeface="华文楷体" panose="02010600040101010101" pitchFamily="2" charset="-122"/>
                <a:cs typeface="Times New Roman" panose="02020603050405020304" pitchFamily="18" charset="0"/>
              </a:rPr>
              <a:t>世纪末</a:t>
            </a:r>
            <a:r>
              <a:rPr lang="en-US" altLang="zh-CN" b="1" kern="100" dirty="0">
                <a:solidFill>
                  <a:schemeClr val="tx1"/>
                </a:solidFill>
                <a:ea typeface="华文楷体" panose="02010600040101010101" pitchFamily="2" charset="-122"/>
                <a:cs typeface="Courier New" panose="02070309020205020404" pitchFamily="49" charset="0"/>
              </a:rPr>
              <a:t>20</a:t>
            </a:r>
            <a:r>
              <a:rPr lang="zh-CN" altLang="zh-CN" b="1" kern="100" dirty="0">
                <a:solidFill>
                  <a:schemeClr val="tx1"/>
                </a:solidFill>
                <a:ea typeface="华文楷体" panose="02010600040101010101" pitchFamily="2" charset="-122"/>
                <a:cs typeface="Times New Roman" panose="02020603050405020304" pitchFamily="18" charset="0"/>
              </a:rPr>
              <a:t>世纪初，</a:t>
            </a:r>
            <a:r>
              <a:rPr lang="zh-CN" altLang="en-US" b="1" kern="100" dirty="0">
                <a:solidFill>
                  <a:schemeClr val="tx1"/>
                </a:solidFill>
                <a:ea typeface="华文楷体" panose="02010600040101010101" pitchFamily="2" charset="-122"/>
                <a:cs typeface="Times New Roman" panose="02020603050405020304" pitchFamily="18" charset="0"/>
              </a:rPr>
              <a:t>西方列强</a:t>
            </a:r>
            <a:r>
              <a:rPr lang="zh-CN" altLang="zh-CN" b="1" kern="100" dirty="0">
                <a:solidFill>
                  <a:schemeClr val="tx1"/>
                </a:solidFill>
                <a:ea typeface="华文楷体" panose="02010600040101010101" pitchFamily="2" charset="-122"/>
                <a:cs typeface="Times New Roman" panose="02020603050405020304" pitchFamily="18" charset="0"/>
              </a:rPr>
              <a:t>侵占了几乎整个非洲。</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殖民列强在</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工业革命后掀起第二次殖民高潮，</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他们</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通过扩大殖民地和商品市场等方式向西亚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东亚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南美等地区纵深扩张，使亚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非</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美许多国家和地区沦为殖民地和半殖民地，把殖民地和半殖民地变为经济附庸。到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末</a:t>
            </a:r>
            <a:r>
              <a:rPr lang="en-US" altLang="zh-CN" kern="100" dirty="0">
                <a:latin typeface="Times New Roman" panose="02020603050405020304" pitchFamily="18" charset="0"/>
                <a:ea typeface="华文楷体" panose="02010600040101010101" pitchFamily="2" charset="-122"/>
                <a:cs typeface="Times New Roman" panose="02020603050405020304" pitchFamily="18" charset="0"/>
              </a:rPr>
              <a:t>20</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世纪初</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，世界殖民体系初步形成。</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367474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	——</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摘编自张红菊《殖民主义与全球化</a:t>
            </a:r>
            <a:endParaRPr lang="en-US" altLang="zh-CN" kern="100" dirty="0">
              <a:latin typeface="Times New Roman" panose="02020603050405020304" pitchFamily="18" charset="0"/>
              <a:ea typeface="华文仿宋" panose="02010600040101010101" pitchFamily="2" charset="-122"/>
              <a:cs typeface="Times New Roman" panose="02020603050405020304" pitchFamily="18" charset="0"/>
            </a:endParaRPr>
          </a:p>
          <a:p>
            <a:pPr algn="r" hangingPunct="0">
              <a:lnSpc>
                <a:spcPct val="150000"/>
              </a:lnSpc>
              <a:spcAft>
                <a:spcPts val="0"/>
              </a:spcAft>
              <a:tabLst>
                <a:tab pos="367474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	——</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殖民主义与全球化进程及其消极影响》</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提取史料二中的信息，概括世界殖民体系初步形成的表现，归纳推动世界殖民体系初步形成的因素。</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15951"/>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表现</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亚非拉地区沦为殖民地和半殖民地，被卷入资本主义世界市场。因素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工业革命后，为了扩大殖民地和商品市场，西方列强掀起了第二次殖民高潮。</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资本主义世界殖民体系形成的原因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(1)</a:t>
            </a:r>
            <a:r>
              <a:rPr lang="zh-CN" altLang="zh-CN" kern="100" spc="100" dirty="0">
                <a:latin typeface="Times New Roman" panose="02020603050405020304" pitchFamily="18" charset="0"/>
                <a:cs typeface="Times New Roman" panose="02020603050405020304" pitchFamily="18" charset="0"/>
              </a:rPr>
              <a:t>根本原因是资本主义经济的开放性和扩张性。具体表现在两个方面</a:t>
            </a:r>
            <a:r>
              <a:rPr lang="zh-CN" altLang="zh-CN" kern="100" spc="100" dirty="0">
                <a:latin typeface="宋体" panose="02010600030101010101" pitchFamily="2" charset="-122"/>
                <a:cs typeface="Times New Roman" panose="02020603050405020304" pitchFamily="18" charset="0"/>
              </a:rPr>
              <a:t>：</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资本主义商品经济的发展要求向世界各地倾销商品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掠夺原料，必然导致世界各地联系的加强。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进入帝国主义阶段后，</a:t>
            </a:r>
            <a:r>
              <a:rPr lang="zh-CN" altLang="en-US" kern="100" dirty="0">
                <a:latin typeface="Times New Roman" panose="02020603050405020304" pitchFamily="18" charset="0"/>
                <a:cs typeface="Times New Roman" panose="02020603050405020304" pitchFamily="18" charset="0"/>
              </a:rPr>
              <a:t>西方</a:t>
            </a:r>
            <a:r>
              <a:rPr lang="zh-CN" altLang="zh-CN" kern="100" dirty="0">
                <a:latin typeface="Times New Roman" panose="02020603050405020304" pitchFamily="18" charset="0"/>
                <a:cs typeface="Times New Roman" panose="02020603050405020304" pitchFamily="18" charset="0"/>
              </a:rPr>
              <a:t>列强不仅要求扩大各自控制的商品市场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原料产地，还要求向海外输出剩余资本，</a:t>
            </a:r>
            <a:r>
              <a:rPr lang="zh-CN" altLang="en-US" kern="100" dirty="0">
                <a:latin typeface="Times New Roman" panose="02020603050405020304" pitchFamily="18" charset="0"/>
                <a:cs typeface="Times New Roman" panose="02020603050405020304" pitchFamily="18" charset="0"/>
              </a:rPr>
              <a:t>西方列强</a:t>
            </a:r>
            <a:r>
              <a:rPr lang="zh-CN" altLang="zh-CN" kern="100" dirty="0">
                <a:latin typeface="Times New Roman" panose="02020603050405020304" pitchFamily="18" charset="0"/>
                <a:cs typeface="Times New Roman" panose="02020603050405020304" pitchFamily="18" charset="0"/>
              </a:rPr>
              <a:t>掀起了瓜分世界的狂潮。</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9583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直接原因是西方列强的对外殖民扩张。从新航路开辟以来，西方列强就通过各种方式对外殖民，特别是武力扩张。最终西方列强把世界瓜分完毕，</a:t>
            </a:r>
            <a:r>
              <a:rPr lang="zh-CN" altLang="en-US" kern="100" dirty="0">
                <a:latin typeface="Times New Roman" panose="02020603050405020304" pitchFamily="18" charset="0"/>
                <a:cs typeface="Times New Roman" panose="02020603050405020304" pitchFamily="18" charset="0"/>
              </a:rPr>
              <a:t>资本主义</a:t>
            </a:r>
            <a:r>
              <a:rPr lang="zh-CN" altLang="zh-CN" kern="100" dirty="0">
                <a:latin typeface="Times New Roman" panose="02020603050405020304" pitchFamily="18" charset="0"/>
                <a:cs typeface="Times New Roman" panose="02020603050405020304" pitchFamily="18" charset="0"/>
              </a:rPr>
              <a:t>世界殖民体系</a:t>
            </a:r>
            <a:r>
              <a:rPr lang="zh-CN" altLang="en-US" kern="100" dirty="0">
                <a:latin typeface="Times New Roman" panose="02020603050405020304" pitchFamily="18" charset="0"/>
                <a:cs typeface="Times New Roman" panose="02020603050405020304" pitchFamily="18" charset="0"/>
              </a:rPr>
              <a:t>最终</a:t>
            </a:r>
            <a:r>
              <a:rPr lang="zh-CN" altLang="zh-CN" kern="100" dirty="0">
                <a:latin typeface="Times New Roman" panose="02020603050405020304" pitchFamily="18" charset="0"/>
                <a:cs typeface="Times New Roman" panose="02020603050405020304" pitchFamily="18" charset="0"/>
              </a:rPr>
              <a:t>形成。</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重要原因还有新航路开辟的</a:t>
            </a:r>
            <a:r>
              <a:rPr lang="zh-CN" altLang="en-US" kern="100" dirty="0">
                <a:latin typeface="Times New Roman" panose="02020603050405020304" pitchFamily="18" charset="0"/>
                <a:cs typeface="Times New Roman" panose="02020603050405020304" pitchFamily="18" charset="0"/>
              </a:rPr>
              <a:t>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两次工业革命</a:t>
            </a:r>
            <a:r>
              <a:rPr lang="zh-CN" altLang="en-US" kern="100" dirty="0">
                <a:latin typeface="Times New Roman" panose="02020603050405020304" pitchFamily="18" charset="0"/>
                <a:cs typeface="Times New Roman" panose="02020603050405020304" pitchFamily="18" charset="0"/>
              </a:rPr>
              <a:t>的推动</a:t>
            </a:r>
            <a:r>
              <a:rPr lang="zh-CN" altLang="zh-CN" kern="100" dirty="0">
                <a:latin typeface="Times New Roman" panose="02020603050405020304" pitchFamily="18" charset="0"/>
                <a:cs typeface="Times New Roman" panose="02020603050405020304" pitchFamily="18" charset="0"/>
              </a:rPr>
              <a:t>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1026" name="Picture 2" descr="24LS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00" y="2700027"/>
            <a:ext cx="10801200" cy="18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3483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(1)(2024</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天津卷</a:t>
            </a:r>
            <a:r>
              <a:rPr lang="en-US" altLang="zh-CN" kern="100" dirty="0">
                <a:latin typeface="Times New Roman" panose="02020603050405020304" pitchFamily="18" charset="0"/>
                <a:cs typeface="Courier New" panose="02070309020205020404" pitchFamily="49" charset="0"/>
              </a:rPr>
              <a:t>)16</a:t>
            </a:r>
            <a:r>
              <a:rPr lang="zh-CN" altLang="zh-CN" kern="100" dirty="0">
                <a:latin typeface="Times New Roman" panose="02020603050405020304" pitchFamily="18" charset="0"/>
                <a:cs typeface="Times New Roman" panose="02020603050405020304" pitchFamily="18" charset="0"/>
              </a:rPr>
              <a:t>世纪，西属拉丁美洲的波托西成为世界重要的银矿开采中心，其人口高达</a:t>
            </a:r>
            <a:r>
              <a:rPr lang="en-US" altLang="zh-CN" kern="100" dirty="0">
                <a:latin typeface="Times New Roman" panose="02020603050405020304" pitchFamily="18" charset="0"/>
                <a:cs typeface="Courier New" panose="02070309020205020404" pitchFamily="49" charset="0"/>
              </a:rPr>
              <a:t>12</a:t>
            </a:r>
            <a:r>
              <a:rPr lang="zh-CN" altLang="zh-CN" kern="100" dirty="0">
                <a:latin typeface="Times New Roman" panose="02020603050405020304" pitchFamily="18" charset="0"/>
                <a:cs typeface="Times New Roman" panose="02020603050405020304" pitchFamily="18" charset="0"/>
              </a:rPr>
              <a:t>万人，比西班牙任何城市都多，印第安矿工艰难劳动生产的银锭和劳工生产的银子流入世界各地。导致波托西繁荣的直接原因是</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．种植园制的盛行</a:t>
            </a:r>
            <a:r>
              <a:rPr lang="en-US" altLang="zh-CN" kern="100" dirty="0">
                <a:latin typeface="Times New Roman" panose="02020603050405020304" pitchFamily="18" charset="0"/>
                <a:cs typeface="Courier New" panose="02070309020205020404" pitchFamily="49" charset="0"/>
              </a:rPr>
              <a:t>    B</a:t>
            </a:r>
            <a:r>
              <a:rPr lang="zh-CN" altLang="zh-CN" kern="100" dirty="0">
                <a:latin typeface="Times New Roman" panose="02020603050405020304" pitchFamily="18" charset="0"/>
                <a:cs typeface="Times New Roman" panose="02020603050405020304" pitchFamily="18" charset="0"/>
              </a:rPr>
              <a:t>．奴隶贸易的兴盛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．商业革命的发展</a:t>
            </a:r>
            <a:r>
              <a:rPr lang="en-US" altLang="zh-CN" kern="100" dirty="0">
                <a:latin typeface="Times New Roman" panose="02020603050405020304" pitchFamily="18" charset="0"/>
                <a:cs typeface="Courier New" panose="02070309020205020404" pitchFamily="49" charset="0"/>
              </a:rPr>
              <a:t>    D</a:t>
            </a:r>
            <a:r>
              <a:rPr lang="zh-CN" altLang="zh-CN" kern="100" dirty="0">
                <a:latin typeface="Times New Roman" panose="02020603050405020304" pitchFamily="18" charset="0"/>
                <a:cs typeface="Times New Roman" panose="02020603050405020304" pitchFamily="18" charset="0"/>
              </a:rPr>
              <a:t>．殖民掠夺的疯狂</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780817" y="468135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r>
              <a:rPr lang="zh-CN" altLang="zh-CN"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dirty="0">
                <a:solidFill>
                  <a:srgbClr val="0000FF"/>
                </a:solidFill>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新航路开辟后，以西班牙为代表的早期殖民者多使用欺诈</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掠夺</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屠杀</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残酷压榨等野蛮手段，疯狂掠夺当地资源和财富。这一行径给当地人民带来了深重灾难，冲击和阻断了当地的文明进程。在印第安人大量死亡后，欧洲人便开始将非洲黑人运往美洲充当劳动力，形成罪恶的三角贸易，对拉丁美洲殖民地展开更大规模的奴役与掠夺，无论是早期殖民活动还是此后的殖民活动，无论是对印第安人还是对非洲黑人奴隶，殖民者疯狂掠夺的本性是一致的，</a:t>
            </a:r>
            <a:r>
              <a:rPr lang="en-US" altLang="zh-CN" dirty="0">
                <a:latin typeface="Times New Roman" panose="02020603050405020304" pitchFamily="18" charset="0"/>
                <a:ea typeface="华文楷体" panose="02010600040101010101" pitchFamily="2" charset="-122"/>
              </a:rPr>
              <a:t>D</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项正确。</a:t>
            </a:r>
            <a:endParaRPr lang="zh-CN" alt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种植园制的盛行主要</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体现</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在农业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畜牧业方面，并非矿业，排除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项；奴隶贸易的兴盛</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发生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在印第安人大量死亡之后，与材料中的</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印第安矿工</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项；材料并未体现商业革命，排除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(2)1916</a:t>
            </a:r>
            <a:r>
              <a:rPr lang="zh-CN" altLang="zh-CN" kern="100" dirty="0">
                <a:latin typeface="Times New Roman" panose="02020603050405020304" pitchFamily="18" charset="0"/>
                <a:cs typeface="Times New Roman" panose="02020603050405020304" pitchFamily="18" charset="0"/>
              </a:rPr>
              <a:t>年，英占北尼日利亚颁布法</a:t>
            </a:r>
            <a:r>
              <a:rPr lang="zh-CN" altLang="en-US" kern="100" dirty="0">
                <a:latin typeface="Times New Roman" panose="02020603050405020304" pitchFamily="18" charset="0"/>
                <a:cs typeface="Times New Roman" panose="02020603050405020304" pitchFamily="18" charset="0"/>
              </a:rPr>
              <a:t>令</a:t>
            </a:r>
            <a:r>
              <a:rPr lang="zh-CN" altLang="zh-CN" kern="100" dirty="0">
                <a:latin typeface="Times New Roman" panose="02020603050405020304" pitchFamily="18" charset="0"/>
                <a:cs typeface="Times New Roman" panose="02020603050405020304" pitchFamily="18" charset="0"/>
              </a:rPr>
              <a:t>，宣布尊重</a:t>
            </a:r>
            <a:r>
              <a:rPr lang="zh-CN" altLang="en-US" kern="100" dirty="0">
                <a:latin typeface="Times New Roman" panose="02020603050405020304" pitchFamily="18" charset="0"/>
                <a:cs typeface="Times New Roman" panose="02020603050405020304" pitchFamily="18" charset="0"/>
              </a:rPr>
              <a:t>当地</a:t>
            </a:r>
            <a:r>
              <a:rPr lang="zh-CN" altLang="zh-CN" kern="100" dirty="0">
                <a:latin typeface="Times New Roman" panose="02020603050405020304" pitchFamily="18" charset="0"/>
                <a:cs typeface="Times New Roman" panose="02020603050405020304" pitchFamily="18" charset="0"/>
              </a:rPr>
              <a:t>统治者在各自族群中的神圣地位，保留原有继承程序和仪式，维持既有官员和政权机构，同时规定政权性质为英国治下殖民地的地方政权。由此可见，英国</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zh-CN" altLang="zh-CN" kern="100" dirty="0">
                <a:solidFill>
                  <a:srgbClr val="FF0000"/>
                </a:solidFill>
                <a:latin typeface="宋体" panose="02010600030101010101" pitchFamily="2" charset="-122"/>
                <a:ea typeface="Times New Roman" panose="02020603050405020304" pitchFamily="18" charset="0"/>
                <a:cs typeface="Courier New" panose="02070309020205020404" pitchFamily="49" charset="0"/>
              </a:rPr>
              <a:t> </a:t>
            </a:r>
            <a:r>
              <a:rPr lang="zh-CN"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．授予北尼日利亚治权</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．利用</a:t>
            </a:r>
            <a:r>
              <a:rPr lang="zh-CN" altLang="en-US" kern="100" dirty="0">
                <a:latin typeface="Times New Roman" panose="02020603050405020304" pitchFamily="18" charset="0"/>
                <a:cs typeface="Times New Roman" panose="02020603050405020304" pitchFamily="18" charset="0"/>
              </a:rPr>
              <a:t>当地</a:t>
            </a:r>
            <a:r>
              <a:rPr lang="zh-CN" altLang="zh-CN" kern="100" dirty="0">
                <a:latin typeface="Times New Roman" panose="02020603050405020304" pitchFamily="18" charset="0"/>
                <a:cs typeface="Times New Roman" panose="02020603050405020304" pitchFamily="18" charset="0"/>
              </a:rPr>
              <a:t>政权进行间接统治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．承认殖民地</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民族自决权</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．维持当地社会传统权力结构</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288429" y="40681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783"/>
            <a:ext cx="10702925" cy="624786"/>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sz="2600" b="1" kern="100" dirty="0">
                <a:solidFill>
                  <a:schemeClr val="tx1"/>
                </a:solidFill>
                <a:ea typeface="黑体" panose="02010609060101010101" pitchFamily="49" charset="-122"/>
                <a:cs typeface="Times New Roman" panose="02020603050405020304" pitchFamily="18" charset="0"/>
              </a:rPr>
              <a:t>任务</a:t>
            </a:r>
            <a:r>
              <a:rPr lang="en-US" altLang="zh-CN" sz="2600" b="1" kern="100" dirty="0">
                <a:solidFill>
                  <a:schemeClr val="tx1"/>
                </a:solidFill>
                <a:ea typeface="黑体" panose="02010609060101010101" pitchFamily="49" charset="-122"/>
                <a:cs typeface="Times New Roman" panose="02020603050405020304" pitchFamily="18" charset="0"/>
              </a:rPr>
              <a:t>2</a:t>
            </a:r>
            <a:r>
              <a:rPr lang="zh-CN" altLang="en-US" sz="2600" b="1" kern="100" dirty="0">
                <a:solidFill>
                  <a:schemeClr val="tx1"/>
                </a:solidFill>
                <a:ea typeface="黑体" panose="02010609060101010101" pitchFamily="49" charset="-122"/>
                <a:cs typeface="Times New Roman" panose="02020603050405020304" pitchFamily="18" charset="0"/>
              </a:rPr>
              <a:t>　殖民扩张的影响</a:t>
            </a:r>
            <a:endParaRPr lang="zh-CN" altLang="en-US" sz="260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19411"/>
            <a:ext cx="10692000" cy="5248809"/>
          </a:xfrm>
        </p:spPr>
        <p:txBody>
          <a:bodyPr/>
          <a:lstStyle/>
          <a:p>
            <a:pPr algn="just" hangingPunct="0">
              <a:lnSpc>
                <a:spcPct val="130000"/>
              </a:lnSpc>
              <a:spcAft>
                <a:spcPts val="0"/>
              </a:spcAft>
              <a:tabLst>
                <a:tab pos="4770755" algn="l"/>
              </a:tabLst>
            </a:pPr>
            <a:r>
              <a:rPr lang="en-US" altLang="zh-CN" sz="2600"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26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　资本主义经济的开放性</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扩张性决定了它的发展要以世界为舞台。殖民扩张与掠夺是资本主义列强建立世界市场的主要途径。资本主义国家通过对亚非拉地区的掠夺</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侵略</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征服，使其服从</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服务于资本主义经济的需要，而亚非拉地区的经济则丧失了独立性，成为其经济附庸。在这个世界市场中，资本主义国家处于主导地位，</a:t>
            </a:r>
            <a:r>
              <a:rPr lang="zh-CN" altLang="en-US" sz="2600" kern="100" dirty="0">
                <a:latin typeface="Times New Roman" panose="02020603050405020304" pitchFamily="18" charset="0"/>
                <a:ea typeface="华文楷体" panose="02010600040101010101" pitchFamily="2" charset="-122"/>
                <a:cs typeface="Times New Roman" panose="02020603050405020304" pitchFamily="18" charset="0"/>
              </a:rPr>
              <a:t>它</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们依据其政治经济的有利地位对广大亚非拉地区进行经济上的掠夺，控制这些地区的经济命脉，而亚非拉地区则被动地卷入这个市场，成为被资本主义国家剥削</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掠夺的对象。</a:t>
            </a:r>
            <a:endParaRPr lang="en-US" altLang="zh-CN" sz="2600"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摘编自何兰《资本主义世界市场的形成及殖民体系研究》</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575791"/>
            <a:ext cx="10692000" cy="128400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根据史料并结合所学知识，分析资本主义世界殖民体系最终形成带来的影响。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727919"/>
            <a:ext cx="10692000" cy="454669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使世界越来越紧密地连成一体；形成</a:t>
            </a:r>
            <a:r>
              <a:rPr lang="zh-CN" altLang="en-US" b="1" kern="100" dirty="0">
                <a:solidFill>
                  <a:schemeClr val="tx1"/>
                </a:solidFill>
                <a:ea typeface="华文楷体" panose="02010600040101010101" pitchFamily="2" charset="-122"/>
                <a:cs typeface="Times New Roman" panose="02020603050405020304" pitchFamily="18" charset="0"/>
              </a:rPr>
              <a:t>了</a:t>
            </a:r>
            <a:r>
              <a:rPr lang="zh-CN" altLang="zh-CN" b="1" kern="100" dirty="0">
                <a:solidFill>
                  <a:schemeClr val="tx1"/>
                </a:solidFill>
                <a:ea typeface="华文楷体" panose="02010600040101010101" pitchFamily="2" charset="-122"/>
                <a:cs typeface="Times New Roman" panose="02020603050405020304" pitchFamily="18" charset="0"/>
              </a:rPr>
              <a:t>以西方资本主义</a:t>
            </a:r>
            <a:r>
              <a:rPr lang="zh-CN" altLang="en-US" b="1" kern="100" dirty="0">
                <a:solidFill>
                  <a:schemeClr val="tx1"/>
                </a:solidFill>
                <a:ea typeface="华文楷体" panose="02010600040101010101" pitchFamily="2" charset="-122"/>
                <a:cs typeface="Times New Roman" panose="02020603050405020304" pitchFamily="18" charset="0"/>
              </a:rPr>
              <a:t>国家</a:t>
            </a:r>
            <a:r>
              <a:rPr lang="zh-CN" altLang="zh-CN" b="1" kern="100" dirty="0">
                <a:solidFill>
                  <a:schemeClr val="tx1"/>
                </a:solidFill>
                <a:ea typeface="华文楷体" panose="02010600040101010101" pitchFamily="2" charset="-122"/>
                <a:cs typeface="Times New Roman" panose="02020603050405020304" pitchFamily="18" charset="0"/>
              </a:rPr>
              <a:t>为中心的世界格局；促进</a:t>
            </a:r>
            <a:r>
              <a:rPr lang="zh-CN" altLang="en-US" b="1" kern="100" dirty="0">
                <a:solidFill>
                  <a:schemeClr val="tx1"/>
                </a:solidFill>
                <a:ea typeface="华文楷体" panose="02010600040101010101" pitchFamily="2" charset="-122"/>
                <a:cs typeface="Times New Roman" panose="02020603050405020304" pitchFamily="18" charset="0"/>
              </a:rPr>
              <a:t>了</a:t>
            </a:r>
            <a:r>
              <a:rPr lang="zh-CN" altLang="zh-CN" b="1" kern="100" dirty="0">
                <a:solidFill>
                  <a:schemeClr val="tx1"/>
                </a:solidFill>
                <a:ea typeface="华文楷体" panose="02010600040101010101" pitchFamily="2" charset="-122"/>
                <a:cs typeface="Times New Roman" panose="02020603050405020304" pitchFamily="18" charset="0"/>
              </a:rPr>
              <a:t>欧洲资本主义经济发展；</a:t>
            </a:r>
            <a:r>
              <a:rPr lang="zh-CN" altLang="en-US" b="1" kern="100" dirty="0">
                <a:solidFill>
                  <a:schemeClr val="tx1"/>
                </a:solidFill>
                <a:ea typeface="华文楷体" panose="02010600040101010101" pitchFamily="2" charset="-122"/>
                <a:cs typeface="Times New Roman" panose="02020603050405020304" pitchFamily="18" charset="0"/>
              </a:rPr>
              <a:t>西方</a:t>
            </a:r>
            <a:r>
              <a:rPr lang="zh-CN" altLang="zh-CN" b="1" kern="100" dirty="0">
                <a:solidFill>
                  <a:schemeClr val="tx1"/>
                </a:solidFill>
                <a:ea typeface="华文楷体" panose="02010600040101010101" pitchFamily="2" charset="-122"/>
                <a:cs typeface="Times New Roman" panose="02020603050405020304" pitchFamily="18" charset="0"/>
              </a:rPr>
              <a:t>列强对殖民地的争夺导致矛盾加剧，埋下了战争的隐患；给亚非拉地区带来了深重的灾难，被压迫地区人民</a:t>
            </a:r>
            <a:r>
              <a:rPr lang="zh-CN" altLang="en-US" b="1" kern="100" dirty="0">
                <a:solidFill>
                  <a:schemeClr val="tx1"/>
                </a:solidFill>
                <a:ea typeface="华文楷体" panose="02010600040101010101" pitchFamily="2" charset="-122"/>
                <a:cs typeface="Times New Roman" panose="02020603050405020304" pitchFamily="18" charset="0"/>
              </a:rPr>
              <a:t>的</a:t>
            </a:r>
            <a:r>
              <a:rPr lang="zh-CN" altLang="zh-CN" b="1" kern="100" dirty="0">
                <a:solidFill>
                  <a:schemeClr val="tx1"/>
                </a:solidFill>
                <a:ea typeface="华文楷体" panose="02010600040101010101" pitchFamily="2" charset="-122"/>
                <a:cs typeface="Times New Roman" panose="02020603050405020304" pitchFamily="18" charset="0"/>
              </a:rPr>
              <a:t>反抗斗争不断高涨；中断了</a:t>
            </a:r>
            <a:r>
              <a:rPr lang="zh-CN" altLang="en-US" b="1" kern="100" dirty="0">
                <a:solidFill>
                  <a:schemeClr val="tx1"/>
                </a:solidFill>
                <a:ea typeface="华文楷体" panose="02010600040101010101" pitchFamily="2" charset="-122"/>
                <a:cs typeface="Times New Roman" panose="02020603050405020304" pitchFamily="18" charset="0"/>
              </a:rPr>
              <a:t>亚非拉地区</a:t>
            </a:r>
            <a:r>
              <a:rPr lang="zh-CN" altLang="zh-CN" b="1" kern="100" dirty="0">
                <a:solidFill>
                  <a:schemeClr val="tx1"/>
                </a:solidFill>
                <a:ea typeface="华文楷体" panose="02010600040101010101" pitchFamily="2" charset="-122"/>
                <a:cs typeface="Times New Roman" panose="02020603050405020304" pitchFamily="18" charset="0"/>
              </a:rPr>
              <a:t>独立发展的进程，使亚非拉地区沦为殖民国家的经济附庸；客观上传播了先进的生产方式</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科技</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思想，推动了亚非拉地区的近代化进程。</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22299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世界殖民体系形成的影响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从文明演进的角度看，资本主义世界殖民体系的形成，加强了世界各国社会经济与生活的相互联系，在客观上传播了先进的科学技术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生产方式和思想观念，丰富了殖民地</a:t>
            </a:r>
            <a:r>
              <a:rPr lang="zh-CN" altLang="en-US" kern="100" dirty="0">
                <a:latin typeface="Times New Roman" panose="02020603050405020304" pitchFamily="18" charset="0"/>
                <a:cs typeface="Times New Roman" panose="02020603050405020304" pitchFamily="18" charset="0"/>
              </a:rPr>
              <a:t>半殖民地</a:t>
            </a:r>
            <a:r>
              <a:rPr lang="zh-CN" altLang="zh-CN" kern="100" dirty="0">
                <a:latin typeface="Times New Roman" panose="02020603050405020304" pitchFamily="18" charset="0"/>
                <a:cs typeface="Times New Roman" panose="02020603050405020304" pitchFamily="18" charset="0"/>
              </a:rPr>
              <a:t>的政治生活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精神生活，客观上推动了殖民地</a:t>
            </a:r>
            <a:r>
              <a:rPr lang="zh-CN" altLang="en-US" kern="100" dirty="0">
                <a:latin typeface="Times New Roman" panose="02020603050405020304" pitchFamily="18" charset="0"/>
                <a:cs typeface="Times New Roman" panose="02020603050405020304" pitchFamily="18" charset="0"/>
              </a:rPr>
              <a:t>半殖民地</a:t>
            </a:r>
            <a:r>
              <a:rPr lang="zh-CN" altLang="zh-CN" kern="100" dirty="0">
                <a:latin typeface="Times New Roman" panose="02020603050405020304" pitchFamily="18" charset="0"/>
                <a:cs typeface="Times New Roman" panose="02020603050405020304" pitchFamily="18" charset="0"/>
              </a:rPr>
              <a:t>向现代文明的转化。</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2299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从世界格局的角度看，资本主义世界殖民体系的形成是西方列强对世界其他国家和地区宰割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奴役的产物，不仅使亚非拉国家和地区遭受不等价交换的剥削，而且把它们变成</a:t>
            </a:r>
            <a:r>
              <a:rPr lang="zh-CN" altLang="en-US" kern="100" dirty="0">
                <a:latin typeface="Times New Roman" panose="02020603050405020304" pitchFamily="18" charset="0"/>
                <a:cs typeface="Times New Roman" panose="02020603050405020304" pitchFamily="18" charset="0"/>
              </a:rPr>
              <a:t>殖民</a:t>
            </a:r>
            <a:r>
              <a:rPr lang="zh-CN" altLang="zh-CN" kern="100" dirty="0">
                <a:latin typeface="Times New Roman" panose="02020603050405020304" pitchFamily="18" charset="0"/>
                <a:cs typeface="Times New Roman" panose="02020603050405020304" pitchFamily="18" charset="0"/>
              </a:rPr>
              <a:t>国家的经济附庸，造成</a:t>
            </a:r>
            <a:r>
              <a:rPr lang="zh-CN" altLang="en-US" kern="100" dirty="0">
                <a:latin typeface="Times New Roman" panose="02020603050405020304" pitchFamily="18" charset="0"/>
                <a:cs typeface="Times New Roman" panose="02020603050405020304" pitchFamily="18" charset="0"/>
              </a:rPr>
              <a:t>亚非拉</a:t>
            </a:r>
            <a:r>
              <a:rPr lang="zh-CN" altLang="zh-CN" kern="100" dirty="0">
                <a:latin typeface="Times New Roman" panose="02020603050405020304" pitchFamily="18" charset="0"/>
                <a:cs typeface="Times New Roman" panose="02020603050405020304" pitchFamily="18" charset="0"/>
              </a:rPr>
              <a:t>国家和地区经济畸形</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长期贫困落后，形成</a:t>
            </a:r>
            <a:r>
              <a:rPr lang="zh-CN" altLang="en-US" kern="100" dirty="0">
                <a:latin typeface="Times New Roman" panose="02020603050405020304" pitchFamily="18" charset="0"/>
                <a:cs typeface="Times New Roman" panose="02020603050405020304" pitchFamily="18" charset="0"/>
              </a:rPr>
              <a:t>了</a:t>
            </a:r>
            <a:r>
              <a:rPr lang="zh-CN" altLang="zh-CN" kern="100" dirty="0">
                <a:latin typeface="Times New Roman" panose="02020603050405020304" pitchFamily="18" charset="0"/>
                <a:cs typeface="Times New Roman" panose="02020603050405020304" pitchFamily="18" charset="0"/>
              </a:rPr>
              <a:t>以欧洲为中心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东方从属于西方的世界格局。</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(1)19</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70</a:t>
            </a:r>
            <a:r>
              <a:rPr lang="zh-CN" altLang="zh-CN" kern="100" dirty="0">
                <a:latin typeface="Times New Roman" panose="02020603050405020304" pitchFamily="18" charset="0"/>
                <a:cs typeface="Times New Roman" panose="02020603050405020304" pitchFamily="18" charset="0"/>
              </a:rPr>
              <a:t>年代以前，欧洲殖民国家只侵占了</a:t>
            </a:r>
            <a:r>
              <a:rPr lang="en-US" altLang="zh-CN" kern="100" dirty="0">
                <a:latin typeface="Times New Roman" panose="02020603050405020304" pitchFamily="18" charset="0"/>
                <a:cs typeface="Courier New" panose="02070309020205020404" pitchFamily="49" charset="0"/>
              </a:rPr>
              <a:t>10%</a:t>
            </a:r>
            <a:r>
              <a:rPr lang="zh-CN" altLang="zh-CN" kern="100" dirty="0">
                <a:latin typeface="Times New Roman" panose="02020603050405020304" pitchFamily="18" charset="0"/>
                <a:cs typeface="Times New Roman" panose="02020603050405020304" pitchFamily="18" charset="0"/>
              </a:rPr>
              <a:t>左右的非洲土地；</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世纪末</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世纪初，它们侵占了几乎整个非洲。这一变化反映了</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．非洲人民的民族意识尚未觉醒</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．西方国家的侵略扩张性不断加强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．帝国主义国家之间的矛盾消除</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．非洲传统文明遭遇毁灭性打击</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88429" y="41041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85303"/>
          </a:xfrm>
        </p:spPr>
        <p:txBody>
          <a:bodyPr/>
          <a:lstStyle/>
          <a:p>
            <a:pPr algn="just" hangingPunct="0">
              <a:lnSpc>
                <a:spcPct val="13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根据材料可知，欧洲殖民国家逐步加快对非洲的殖民，最终在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世纪末</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世纪初几乎侵占整个非洲，说明随着第二次工业革命的发展及垄断资本主义的扩张，西方国家的侵略扩张性不断加强，故选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项；非洲人民的民族意识是逐渐觉醒的，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项与史实不符，排除；帝国主义国家间的矛盾是资本主义国家政治经济发展不平衡的结果，长期存在并未消除，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项与史实不符，排除；资本主义殖民过程中对其殖民地区的文明具有破坏性，但材料仅涉及资本主义国家的殖民扩张程度，没有明确对非洲传统文明所造成的具体破坏，故</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非洲传统文明遭遇毁灭性打击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与材料不符，排除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问题式预习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 name="副标题 1"/>
          <p:cNvSpPr>
            <a:spLocks noGrp="1"/>
          </p:cNvSpPr>
          <p:nvPr>
            <p:ph type="subTitle" idx="1"/>
          </p:nvPr>
        </p:nvSpPr>
        <p:spPr>
          <a:xfrm>
            <a:off x="415037" y="1575436"/>
            <a:ext cx="10692000" cy="130317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拉丁美洲的殖民地化</a:t>
            </a:r>
            <a:endParaRPr lang="zh-CN" altLang="zh-CN"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殖民侵略</a:t>
            </a:r>
            <a:endParaRPr lang="zh-CN" altLang="zh-CN"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2964019"/>
          <a:ext cx="10692000" cy="2616328"/>
        </p:xfrm>
        <a:graphic>
          <a:graphicData uri="http://schemas.openxmlformats.org/drawingml/2006/table">
            <a:tbl>
              <a:tblPr/>
              <a:tblGrid>
                <a:gridCol w="1169535">
                  <a:extLst>
                    <a:ext uri="{9D8B030D-6E8A-4147-A177-3AD203B41FA5}">
                      <a16:colId xmlns:a16="http://schemas.microsoft.com/office/drawing/2014/main" val="20000"/>
                    </a:ext>
                  </a:extLst>
                </a:gridCol>
                <a:gridCol w="1260140">
                  <a:extLst>
                    <a:ext uri="{9D8B030D-6E8A-4147-A177-3AD203B41FA5}">
                      <a16:colId xmlns:a16="http://schemas.microsoft.com/office/drawing/2014/main" val="20001"/>
                    </a:ext>
                  </a:extLst>
                </a:gridCol>
                <a:gridCol w="8262325">
                  <a:extLst>
                    <a:ext uri="{9D8B030D-6E8A-4147-A177-3AD203B41FA5}">
                      <a16:colId xmlns:a16="http://schemas.microsoft.com/office/drawing/2014/main" val="20002"/>
                    </a:ext>
                  </a:extLst>
                </a:gridCol>
              </a:tblGrid>
              <a:tr h="948837">
                <a:tc rowSpan="2">
                  <a:txBody>
                    <a:bodyPr/>
                    <a:lstStyle/>
                    <a:p>
                      <a:pPr algn="just"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15</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—16</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世纪中叶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西班牙</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1496</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年，西班牙在海地岛建立了第一个永久性殖民地圣多明各</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93760">
                <a:tc vMerge="1">
                  <a:txBody>
                    <a:bodyPr/>
                    <a:lstStyle/>
                    <a:p>
                      <a:endParaRPr lang="zh-CN"/>
                    </a:p>
                  </a:txBody>
                  <a:tcPr/>
                </a:tc>
                <a:tc vMerge="1">
                  <a:txBody>
                    <a:bodyPr/>
                    <a:lstStyle/>
                    <a:p>
                      <a:endParaRPr lang="zh-CN"/>
                    </a:p>
                  </a:txBody>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到</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16</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世纪中叶，西班牙把除巴西之外的大部分</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整个中美洲和部分北美洲变成了自己的殖民地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文本框 2"/>
          <p:cNvSpPr txBox="1"/>
          <p:nvPr/>
        </p:nvSpPr>
        <p:spPr>
          <a:xfrm>
            <a:off x="2772705" y="4500227"/>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南美洲</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373779"/>
          </a:xfrm>
        </p:spPr>
        <p:txBody>
          <a:bodyPr/>
          <a:lstStyle/>
          <a:p>
            <a:pPr algn="just" hangingPunct="0">
              <a:lnSpc>
                <a:spcPct val="130000"/>
              </a:lnSpc>
              <a:spcAft>
                <a:spcPts val="0"/>
              </a:spcAft>
              <a:tabLst>
                <a:tab pos="5384800" algn="l"/>
                <a:tab pos="5646420" algn="l"/>
              </a:tabLst>
            </a:pPr>
            <a:r>
              <a:rPr lang="en-US" altLang="zh-CN" sz="2400" kern="100" spc="-100" dirty="0">
                <a:latin typeface="Times New Roman" panose="02020603050405020304" pitchFamily="18" charset="0"/>
                <a:cs typeface="Courier New" panose="02070309020205020404" pitchFamily="49" charset="0"/>
              </a:rPr>
              <a:t>(2)</a:t>
            </a:r>
            <a:r>
              <a:rPr lang="zh-CN" altLang="zh-CN" sz="2400" kern="100" spc="-100" dirty="0">
                <a:latin typeface="Times New Roman" panose="02020603050405020304" pitchFamily="18" charset="0"/>
                <a:cs typeface="Times New Roman" panose="02020603050405020304" pitchFamily="18" charset="0"/>
              </a:rPr>
              <a:t>下表所示为</a:t>
            </a:r>
            <a:r>
              <a:rPr lang="en-US" altLang="zh-CN" sz="2400" kern="100" spc="-100" dirty="0">
                <a:latin typeface="Times New Roman" panose="02020603050405020304" pitchFamily="18" charset="0"/>
                <a:cs typeface="Courier New" panose="02070309020205020404" pitchFamily="49" charset="0"/>
              </a:rPr>
              <a:t>19</a:t>
            </a:r>
            <a:r>
              <a:rPr lang="zh-CN" altLang="zh-CN" sz="2400" kern="100" spc="-100" dirty="0">
                <a:latin typeface="Times New Roman" panose="02020603050405020304" pitchFamily="18" charset="0"/>
                <a:cs typeface="Times New Roman" panose="02020603050405020304" pitchFamily="18" charset="0"/>
              </a:rPr>
              <a:t>世纪末法国</a:t>
            </a:r>
            <a:r>
              <a:rPr lang="zh-CN" altLang="zh-CN" sz="2400" kern="100" spc="-100" dirty="0">
                <a:latin typeface="宋体" panose="02010600030101010101" pitchFamily="2" charset="-122"/>
                <a:cs typeface="Times New Roman" panose="02020603050405020304" pitchFamily="18" charset="0"/>
              </a:rPr>
              <a:t>、</a:t>
            </a:r>
            <a:r>
              <a:rPr lang="zh-CN" altLang="zh-CN" sz="2400" kern="100" spc="-100" dirty="0">
                <a:latin typeface="Times New Roman" panose="02020603050405020304" pitchFamily="18" charset="0"/>
                <a:cs typeface="Times New Roman" panose="02020603050405020304" pitchFamily="18" charset="0"/>
              </a:rPr>
              <a:t>葡萄牙</a:t>
            </a:r>
            <a:r>
              <a:rPr lang="zh-CN" altLang="zh-CN" sz="2400" kern="100" spc="-100" dirty="0">
                <a:latin typeface="宋体" panose="02010600030101010101" pitchFamily="2" charset="-122"/>
                <a:cs typeface="Times New Roman" panose="02020603050405020304" pitchFamily="18" charset="0"/>
              </a:rPr>
              <a:t>、</a:t>
            </a:r>
            <a:r>
              <a:rPr lang="zh-CN" altLang="zh-CN" sz="2400" kern="100" spc="-100" dirty="0">
                <a:latin typeface="Times New Roman" panose="02020603050405020304" pitchFamily="18" charset="0"/>
                <a:cs typeface="Times New Roman" panose="02020603050405020304" pitchFamily="18" charset="0"/>
              </a:rPr>
              <a:t>英国的殖民计划。这反映出当时</a:t>
            </a:r>
            <a:r>
              <a:rPr lang="en-US" altLang="zh-CN" sz="2400" kern="100" spc="-100" dirty="0">
                <a:latin typeface="Times New Roman" panose="02020603050405020304" pitchFamily="18" charset="0"/>
                <a:cs typeface="Courier New" panose="02070309020205020404" pitchFamily="49" charset="0"/>
              </a:rPr>
              <a:t>(</a:t>
            </a:r>
            <a:r>
              <a:rPr lang="zh-CN" altLang="zh-CN" sz="2400" kern="100" spc="-100" dirty="0">
                <a:latin typeface="Times New Roman" panose="02020603050405020304" pitchFamily="18" charset="0"/>
                <a:cs typeface="Times New Roman" panose="02020603050405020304" pitchFamily="18" charset="0"/>
              </a:rPr>
              <a:t>　　</a:t>
            </a:r>
            <a:r>
              <a:rPr lang="en-US" altLang="zh-CN" sz="2400" kern="100" spc="-100" dirty="0">
                <a:latin typeface="Times New Roman" panose="02020603050405020304" pitchFamily="18" charset="0"/>
                <a:cs typeface="Courier New" panose="02070309020205020404" pitchFamily="49" charset="0"/>
              </a:rPr>
              <a:t>)</a:t>
            </a:r>
            <a:endParaRPr lang="zh-CN" altLang="zh-CN" sz="2400" kern="100" spc="-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5384800" algn="l"/>
                <a:tab pos="5646420" algn="l"/>
              </a:tabLst>
            </a:pPr>
            <a:endParaRPr lang="en-US" altLang="zh-CN" sz="2400"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384800" algn="l"/>
                <a:tab pos="5646420" algn="l"/>
              </a:tabLst>
            </a:pPr>
            <a:endParaRPr lang="en-US" altLang="zh-CN" sz="2400"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384800" algn="l"/>
                <a:tab pos="5646420" algn="l"/>
              </a:tabLst>
            </a:pPr>
            <a:endParaRPr lang="en-US" altLang="zh-CN" sz="2400"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384800" algn="l"/>
                <a:tab pos="5646420" algn="l"/>
              </a:tabLst>
            </a:pPr>
            <a:endParaRPr lang="en-US" altLang="zh-CN" sz="2400"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384800" algn="l"/>
                <a:tab pos="5646420" algn="l"/>
              </a:tabLst>
            </a:pPr>
            <a:endParaRPr lang="en-US" altLang="zh-CN" sz="2400"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384800" algn="l"/>
                <a:tab pos="5646420" algn="l"/>
              </a:tabLst>
            </a:pPr>
            <a:endParaRPr lang="en-US" altLang="zh-CN" sz="2400"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384800" algn="l"/>
                <a:tab pos="5646420" algn="l"/>
              </a:tabLst>
            </a:pPr>
            <a:endParaRPr lang="en-US" altLang="zh-CN" sz="2400"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384800" algn="l"/>
                <a:tab pos="5646420" algn="l"/>
              </a:tabLst>
            </a:pPr>
            <a:endParaRPr lang="en-US" altLang="zh-CN" sz="2400"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5384800" algn="l"/>
                <a:tab pos="5646420" algn="l"/>
              </a:tabLst>
            </a:pPr>
            <a:r>
              <a:rPr lang="en-US" altLang="zh-CN" sz="2400" kern="100" dirty="0">
                <a:latin typeface="Times New Roman" panose="02020603050405020304" pitchFamily="18" charset="0"/>
                <a:cs typeface="Courier New" panose="02070309020205020404" pitchFamily="49" charset="0"/>
              </a:rPr>
              <a:t>A.</a:t>
            </a:r>
            <a:r>
              <a:rPr lang="zh-CN" altLang="zh-CN" sz="2400" kern="100" dirty="0">
                <a:latin typeface="Times New Roman" panose="02020603050405020304" pitchFamily="18" charset="0"/>
                <a:cs typeface="Times New Roman" panose="02020603050405020304" pitchFamily="18" charset="0"/>
              </a:rPr>
              <a:t>列强在非洲殖民争夺激烈</a:t>
            </a:r>
            <a:r>
              <a:rPr lang="en-US" altLang="zh-CN" sz="2400" kern="100" dirty="0">
                <a:latin typeface="Times New Roman" panose="02020603050405020304" pitchFamily="18" charset="0"/>
                <a:cs typeface="Times New Roman" panose="02020603050405020304" pitchFamily="18" charset="0"/>
              </a:rPr>
              <a:t>	</a:t>
            </a:r>
            <a:r>
              <a:rPr lang="en-US" altLang="zh-CN" sz="2400" kern="100" dirty="0">
                <a:latin typeface="Times New Roman" panose="02020603050405020304" pitchFamily="18" charset="0"/>
                <a:cs typeface="Courier New" panose="02070309020205020404" pitchFamily="49" charset="0"/>
              </a:rPr>
              <a:t>B</a:t>
            </a:r>
            <a:r>
              <a:rPr lang="zh-CN" altLang="zh-CN" sz="2400" kern="100" dirty="0">
                <a:latin typeface="Times New Roman" panose="02020603050405020304" pitchFamily="18" charset="0"/>
                <a:cs typeface="Times New Roman" panose="02020603050405020304" pitchFamily="18" charset="0"/>
              </a:rPr>
              <a:t>．非洲的领土被瓜分完毕</a:t>
            </a:r>
            <a:endParaRPr lang="zh-CN" altLang="zh-CN" sz="24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5384800" algn="l"/>
                <a:tab pos="5646420" algn="l"/>
              </a:tabLst>
            </a:pPr>
            <a:r>
              <a:rPr lang="en-US" altLang="zh-CN" sz="2400" kern="100" dirty="0">
                <a:latin typeface="Times New Roman" panose="02020603050405020304" pitchFamily="18" charset="0"/>
                <a:cs typeface="Courier New" panose="02070309020205020404" pitchFamily="49" charset="0"/>
              </a:rPr>
              <a:t>C</a:t>
            </a:r>
            <a:r>
              <a:rPr lang="zh-CN" altLang="zh-CN" sz="2400" kern="100" dirty="0">
                <a:latin typeface="Times New Roman" panose="02020603050405020304" pitchFamily="18" charset="0"/>
                <a:cs typeface="Times New Roman" panose="02020603050405020304" pitchFamily="18" charset="0"/>
              </a:rPr>
              <a:t>．欧洲与非洲关系得以缓和</a:t>
            </a:r>
            <a:r>
              <a:rPr lang="en-US" altLang="zh-CN" sz="2400" kern="100" dirty="0">
                <a:latin typeface="Times New Roman" panose="02020603050405020304" pitchFamily="18" charset="0"/>
                <a:cs typeface="Times New Roman" panose="02020603050405020304" pitchFamily="18" charset="0"/>
              </a:rPr>
              <a:t>	</a:t>
            </a:r>
            <a:r>
              <a:rPr lang="en-US" altLang="zh-CN" sz="2400" kern="100" dirty="0">
                <a:latin typeface="Times New Roman" panose="02020603050405020304" pitchFamily="18" charset="0"/>
                <a:cs typeface="Courier New" panose="02070309020205020404" pitchFamily="49" charset="0"/>
              </a:rPr>
              <a:t>D</a:t>
            </a:r>
            <a:r>
              <a:rPr lang="zh-CN" altLang="zh-CN" sz="2400" kern="100" dirty="0">
                <a:latin typeface="Times New Roman" panose="02020603050405020304" pitchFamily="18" charset="0"/>
                <a:cs typeface="Times New Roman" panose="02020603050405020304" pitchFamily="18" charset="0"/>
              </a:rPr>
              <a:t>．世界殖民体系最终形成</a:t>
            </a:r>
            <a:endParaRPr lang="zh-CN" altLang="zh-CN" sz="240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9142" y="1437719"/>
          <a:ext cx="10692000" cy="3349753"/>
        </p:xfrm>
        <a:graphic>
          <a:graphicData uri="http://schemas.openxmlformats.org/drawingml/2006/table">
            <a:tbl>
              <a:tblPr/>
              <a:tblGrid>
                <a:gridCol w="1745600">
                  <a:extLst>
                    <a:ext uri="{9D8B030D-6E8A-4147-A177-3AD203B41FA5}">
                      <a16:colId xmlns:a16="http://schemas.microsoft.com/office/drawing/2014/main" val="20000"/>
                    </a:ext>
                  </a:extLst>
                </a:gridCol>
                <a:gridCol w="8946400">
                  <a:extLst>
                    <a:ext uri="{9D8B030D-6E8A-4147-A177-3AD203B41FA5}">
                      <a16:colId xmlns:a16="http://schemas.microsoft.com/office/drawing/2014/main" val="20001"/>
                    </a:ext>
                  </a:extLst>
                </a:gridCol>
              </a:tblGrid>
              <a:tr h="360040">
                <a:tc>
                  <a:txBody>
                    <a:bodyPr/>
                    <a:lstStyle/>
                    <a:p>
                      <a:pPr algn="ctr" hangingPunct="0">
                        <a:lnSpc>
                          <a:spcPct val="130000"/>
                        </a:lnSpc>
                        <a:spcAft>
                          <a:spcPts val="0"/>
                        </a:spcAft>
                        <a:tabLst>
                          <a:tab pos="4770755" algn="l"/>
                        </a:tabLs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计划名称</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主要内容</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634536">
                <a:tc>
                  <a:txBody>
                    <a:bodyPr/>
                    <a:lstStyle/>
                    <a:p>
                      <a:pPr algn="just" hangingPunct="0">
                        <a:lnSpc>
                          <a:spcPct val="13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法国</a:t>
                      </a:r>
                      <a:r>
                        <a:rPr lang="en-US"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2S</a:t>
                      </a:r>
                      <a:r>
                        <a:rPr lang="en-US"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计划</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以西非的塞内加尔作为起点，东非的法属索马里作为终点，将两点之间的地区作为其开辟殖民地的主要目标</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93524">
                <a:tc>
                  <a:txBody>
                    <a:bodyPr/>
                    <a:lstStyle/>
                    <a:p>
                      <a:pPr algn="just" hangingPunct="0">
                        <a:lnSpc>
                          <a:spcPct val="130000"/>
                        </a:lnSpc>
                        <a:spcAft>
                          <a:spcPts val="0"/>
                        </a:spcAft>
                        <a:tabLst>
                          <a:tab pos="4770755" algn="l"/>
                        </a:tabLst>
                      </a:pPr>
                      <a:r>
                        <a:rPr lang="zh-CN" sz="26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葡萄牙</a:t>
                      </a:r>
                      <a:r>
                        <a:rPr lang="en-US" sz="2600" b="1" kern="100" spc="-100" baseline="0" dirty="0">
                          <a:effectLst/>
                          <a:latin typeface="宋体" panose="02010600030101010101" pitchFamily="2" charset="-122"/>
                          <a:ea typeface="宋体" panose="02010600030101010101" pitchFamily="2" charset="-122"/>
                          <a:cs typeface="Times New Roman" panose="02020603050405020304" pitchFamily="18" charset="0"/>
                        </a:rPr>
                        <a:t>“</a:t>
                      </a:r>
                      <a:r>
                        <a:rPr lang="en-US" sz="2600" b="1" kern="100" spc="-100" baseline="0" dirty="0">
                          <a:effectLst/>
                          <a:latin typeface="Times New Roman" panose="02020603050405020304" pitchFamily="18" charset="0"/>
                          <a:ea typeface="宋体" panose="02010600030101010101" pitchFamily="2" charset="-122"/>
                          <a:cs typeface="Courier New" panose="02070309020205020404" pitchFamily="49" charset="0"/>
                        </a:rPr>
                        <a:t>2O</a:t>
                      </a:r>
                      <a:r>
                        <a:rPr lang="en-US" sz="2600" b="1" kern="100" spc="-100" baseline="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计划</a:t>
                      </a:r>
                      <a:endParaRPr lang="zh-CN" sz="260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将南部非洲的莫桑比克与西南部非洲的安哥拉相连，将大西洋与印度洋沿岸的殖民地连成一片</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22212">
                <a:tc>
                  <a:txBody>
                    <a:bodyPr/>
                    <a:lstStyle/>
                    <a:p>
                      <a:pPr algn="just" hangingPunct="0">
                        <a:lnSpc>
                          <a:spcPct val="130000"/>
                        </a:lnSpc>
                        <a:spcAft>
                          <a:spcPts val="0"/>
                        </a:spcAft>
                        <a:tabLst>
                          <a:tab pos="4770755" algn="l"/>
                        </a:tabLst>
                      </a:pPr>
                      <a:r>
                        <a:rPr lang="zh-CN" sz="26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英国</a:t>
                      </a:r>
                      <a:r>
                        <a:rPr lang="en-US" sz="2600" b="1" kern="100" spc="-100" baseline="0" dirty="0">
                          <a:effectLst/>
                          <a:latin typeface="宋体" panose="02010600030101010101" pitchFamily="2" charset="-122"/>
                          <a:ea typeface="宋体" panose="02010600030101010101" pitchFamily="2" charset="-122"/>
                          <a:cs typeface="Times New Roman" panose="02020603050405020304" pitchFamily="18" charset="0"/>
                        </a:rPr>
                        <a:t>“</a:t>
                      </a:r>
                      <a:r>
                        <a:rPr lang="en-US" sz="2600" b="1" kern="100" spc="-100" baseline="0" dirty="0">
                          <a:effectLst/>
                          <a:latin typeface="Times New Roman" panose="02020603050405020304" pitchFamily="18" charset="0"/>
                          <a:ea typeface="宋体" panose="02010600030101010101" pitchFamily="2" charset="-122"/>
                          <a:cs typeface="Courier New" panose="02070309020205020404" pitchFamily="49" charset="0"/>
                        </a:rPr>
                        <a:t>2C</a:t>
                      </a:r>
                      <a:r>
                        <a:rPr lang="en-US" sz="2600" b="1" kern="100" spc="-100" baseline="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计划</a:t>
                      </a:r>
                      <a:endParaRPr lang="zh-CN" sz="260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6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建立一个北起开罗，南至开普敦，纵贯非洲大陆的庞大殖民地</a:t>
                      </a:r>
                      <a:endParaRPr lang="zh-CN" sz="260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矩形 4"/>
          <p:cNvSpPr/>
          <p:nvPr/>
        </p:nvSpPr>
        <p:spPr>
          <a:xfrm>
            <a:off x="324433" y="5076291"/>
            <a:ext cx="595035" cy="584775"/>
          </a:xfrm>
          <a:prstGeom prst="rect">
            <a:avLst/>
          </a:prstGeom>
        </p:spPr>
        <p:txBody>
          <a:bodyPr wrap="none">
            <a:spAutoFit/>
          </a:bodyPr>
          <a:lstStyle/>
          <a:p>
            <a:pPr>
              <a:defRPr/>
            </a:pPr>
            <a:r>
              <a:rPr lang="en-US" altLang="zh-CN" sz="32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2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世纪末，英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葡等都提出了在非洲大陆的殖民计划，这反映的实质问题是</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西方</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列强在侵略非洲问题上争夺激烈，</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项正确；仅根据英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葡为侵略非洲而提出的殖民计划，不能得出非洲的领土被瓜分完毕，排除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项；在此计划背景下，欧洲与非洲的关系不可能缓和，排除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项；通过材料无法看出当时世界殖民体系最终形成，排除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0" name="Picture 2" descr="2025LS5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82875" y="1619907"/>
            <a:ext cx="6154738" cy="463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十二</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400800"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资本主义世界殖民体系的形成</a:t>
            </a:r>
          </a:p>
        </p:txBody>
      </p:sp>
      <p:sp>
        <p:nvSpPr>
          <p:cNvPr id="33" name="矩形 32">
            <a:hlinkClick r:id="rId7" action="ppaction://hlinkfile"/>
          </p:cNvPr>
          <p:cNvSpPr/>
          <p:nvPr/>
        </p:nvSpPr>
        <p:spPr>
          <a:xfrm>
            <a:off x="-9525"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8" y="1007839"/>
          <a:ext cx="10692000" cy="1976459"/>
        </p:xfrm>
        <a:graphic>
          <a:graphicData uri="http://schemas.openxmlformats.org/drawingml/2006/table">
            <a:tbl>
              <a:tblPr/>
              <a:tblGrid>
                <a:gridCol w="1961623">
                  <a:extLst>
                    <a:ext uri="{9D8B030D-6E8A-4147-A177-3AD203B41FA5}">
                      <a16:colId xmlns:a16="http://schemas.microsoft.com/office/drawing/2014/main" val="20000"/>
                    </a:ext>
                  </a:extLst>
                </a:gridCol>
                <a:gridCol w="1152128">
                  <a:extLst>
                    <a:ext uri="{9D8B030D-6E8A-4147-A177-3AD203B41FA5}">
                      <a16:colId xmlns:a16="http://schemas.microsoft.com/office/drawing/2014/main" val="20001"/>
                    </a:ext>
                  </a:extLst>
                </a:gridCol>
                <a:gridCol w="7578249">
                  <a:extLst>
                    <a:ext uri="{9D8B030D-6E8A-4147-A177-3AD203B41FA5}">
                      <a16:colId xmlns:a16="http://schemas.microsoft.com/office/drawing/2014/main" val="20002"/>
                    </a:ext>
                  </a:extLst>
                </a:gridCol>
              </a:tblGrid>
              <a:tr h="548692">
                <a:tc>
                  <a:txBody>
                    <a:bodyPr/>
                    <a:lstStyle/>
                    <a:p>
                      <a:pPr marL="0" marR="0" lvl="0" indent="0" algn="just" defTabSz="914400" rtl="0" eaLnBrk="1" fontAlgn="auto" latinLnBrk="0" hangingPunct="0">
                        <a:lnSpc>
                          <a:spcPct val="130000"/>
                        </a:lnSpc>
                        <a:spcBef>
                          <a:spcPts val="0"/>
                        </a:spcBef>
                        <a:spcAft>
                          <a:spcPts val="0"/>
                        </a:spcAft>
                        <a:buClrTx/>
                        <a:buSzTx/>
                        <a:buFontTx/>
                        <a:buNone/>
                        <a:tabLst>
                          <a:tab pos="4770755" algn="l"/>
                        </a:tabLst>
                        <a:defRPr/>
                      </a:pPr>
                      <a:r>
                        <a:rPr kumimoji="0" lang="en-US" altLang="zh-CN" sz="2600" b="1" i="0" u="none" strike="noStrike" kern="100" cap="none" spc="0" normalizeH="0" baseline="0" noProof="0" dirty="0">
                          <a:ln>
                            <a:noFill/>
                          </a:ln>
                          <a:solidFill>
                            <a:prstClr val="black"/>
                          </a:solidFill>
                          <a:effectLst/>
                          <a:uLnTx/>
                          <a:uFillTx/>
                          <a:latin typeface="Times New Roman" panose="02020603050405020304" pitchFamily="18" charset="0"/>
                          <a:ea typeface="+mn-ea"/>
                          <a:cs typeface="Courier New" panose="02070309020205020404" pitchFamily="49" charset="0"/>
                        </a:rPr>
                        <a:t>15</a:t>
                      </a:r>
                      <a:r>
                        <a:rPr kumimoji="0" lang="zh-CN" altLang="en-US" sz="2600" b="1" i="0" u="none" strike="noStrike" kern="1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世纪</a:t>
                      </a:r>
                      <a:r>
                        <a:rPr kumimoji="0" lang="en-US" altLang="zh-CN" sz="2600" b="1" i="0" u="none" strike="noStrike" kern="100" cap="none" spc="0" normalizeH="0" baseline="0" noProof="0" dirty="0">
                          <a:ln>
                            <a:noFill/>
                          </a:ln>
                          <a:solidFill>
                            <a:prstClr val="black"/>
                          </a:solidFill>
                          <a:effectLst/>
                          <a:uLnTx/>
                          <a:uFillTx/>
                          <a:latin typeface="Times New Roman" panose="02020603050405020304" pitchFamily="18" charset="0"/>
                          <a:ea typeface="+mn-ea"/>
                          <a:cs typeface="Courier New" panose="02070309020205020404" pitchFamily="49" charset="0"/>
                        </a:rPr>
                        <a:t>—16</a:t>
                      </a:r>
                      <a:r>
                        <a:rPr kumimoji="0" lang="zh-CN" altLang="en-US" sz="2600" b="1" i="0" u="none" strike="noStrike" kern="1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世纪中叶</a:t>
                      </a:r>
                      <a:endParaRPr kumimoji="0" lang="zh-CN" altLang="en-US" sz="2600" b="0" i="0" u="none" strike="noStrike" kern="100" cap="none" spc="0" normalizeH="0" baseline="0" noProof="0" dirty="0">
                        <a:ln>
                          <a:noFill/>
                        </a:ln>
                        <a:solidFill>
                          <a:prstClr val="black"/>
                        </a:solidFill>
                        <a:effectLst/>
                        <a:uLnTx/>
                        <a:uFillTx/>
                        <a:latin typeface="宋体" panose="02010600030101010101" pitchFamily="2" charset="-122"/>
                        <a:ea typeface="+mn-ea"/>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葡萄牙</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紧随西班牙之后侵入拉丁美洲，建立了</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殖民地</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19323">
                <a:tc>
                  <a:txBody>
                    <a:bodyPr/>
                    <a:lstStyle/>
                    <a:p>
                      <a:pPr algn="just" hangingPunct="0">
                        <a:lnSpc>
                          <a:spcPct val="130000"/>
                        </a:lnSpc>
                        <a:spcAft>
                          <a:spcPts val="0"/>
                        </a:spcAft>
                        <a:tabLst>
                          <a:tab pos="4770755" algn="l"/>
                        </a:tabLst>
                      </a:pP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晚期</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hangingPunct="0">
                        <a:lnSpc>
                          <a:spcPct val="13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拉丁美洲绝大部分土地沦为西班牙和葡萄牙的殖民地，小部分土地被荷兰</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英国和法国占据</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文本框 1"/>
          <p:cNvSpPr txBox="1"/>
          <p:nvPr/>
        </p:nvSpPr>
        <p:spPr>
          <a:xfrm>
            <a:off x="9145413" y="1259867"/>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巴西</a:t>
            </a:r>
            <a:endParaRPr lang="zh-CN" altLang="en-US" dirty="0"/>
          </a:p>
        </p:txBody>
      </p:sp>
      <p:sp>
        <p:nvSpPr>
          <p:cNvPr id="3" name="文本框 2"/>
          <p:cNvSpPr txBox="1"/>
          <p:nvPr/>
        </p:nvSpPr>
        <p:spPr>
          <a:xfrm>
            <a:off x="415037" y="2195971"/>
            <a:ext cx="1261884" cy="523220"/>
          </a:xfrm>
          <a:prstGeom prst="rect">
            <a:avLst/>
          </a:prstGeom>
          <a:noFill/>
        </p:spPr>
        <p:txBody>
          <a:bodyPr wrap="none" rtlCol="0">
            <a:spAutoFit/>
          </a:bodyPr>
          <a:lstStyle/>
          <a:p>
            <a:r>
              <a:rPr lang="en-US" altLang="zh-CN" b="1" dirty="0">
                <a:ea typeface="华文楷体" panose="02010600040101010101" pitchFamily="2" charset="-122"/>
              </a:rPr>
              <a:t>18</a:t>
            </a:r>
            <a:r>
              <a:rPr lang="zh-CN" altLang="zh-CN" b="1" dirty="0">
                <a:ea typeface="华文楷体" panose="02010600040101010101" pitchFamily="2" charset="-122"/>
                <a:cs typeface="Times New Roman" panose="02020603050405020304" pitchFamily="18" charset="0"/>
              </a:rPr>
              <a:t>世纪</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殖民统治</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499859"/>
          <a:ext cx="10692000" cy="4235106"/>
        </p:xfrm>
        <a:graphic>
          <a:graphicData uri="http://schemas.openxmlformats.org/drawingml/2006/table">
            <a:tbl>
              <a:tblPr/>
              <a:tblGrid>
                <a:gridCol w="2249656">
                  <a:extLst>
                    <a:ext uri="{9D8B030D-6E8A-4147-A177-3AD203B41FA5}">
                      <a16:colId xmlns:a16="http://schemas.microsoft.com/office/drawing/2014/main" val="20000"/>
                    </a:ext>
                  </a:extLst>
                </a:gridCol>
                <a:gridCol w="8442344">
                  <a:extLst>
                    <a:ext uri="{9D8B030D-6E8A-4147-A177-3AD203B41FA5}">
                      <a16:colId xmlns:a16="http://schemas.microsoft.com/office/drawing/2014/main" val="20001"/>
                    </a:ext>
                  </a:extLst>
                </a:gridCol>
              </a:tblGrid>
              <a:tr h="58737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专制统治</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在拉丁美洲设立</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进行管理</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8737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掠夺财富</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推行农奴制，发展</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经济，疯狂开采金银矿</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00060">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迫害印第安人</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奴役和屠杀印第安人，造成其大量死亡</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81062">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贩卖黑奴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为弥补劳动力不足，从</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贩入黑人奴隶，发展起黑奴贸易</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32108">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垄断贸易</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宗主国禁止或限制殖民地同任何其他国家进行贸易，限制了殖民地经济的发展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文本框 2"/>
          <p:cNvSpPr txBox="1"/>
          <p:nvPr/>
        </p:nvSpPr>
        <p:spPr>
          <a:xfrm>
            <a:off x="5112965" y="158390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总督辖区</a:t>
            </a:r>
            <a:endParaRPr lang="zh-CN" altLang="en-US" dirty="0"/>
          </a:p>
        </p:txBody>
      </p:sp>
      <p:sp>
        <p:nvSpPr>
          <p:cNvPr id="5" name="文本框 4"/>
          <p:cNvSpPr txBox="1"/>
          <p:nvPr/>
        </p:nvSpPr>
        <p:spPr>
          <a:xfrm>
            <a:off x="5545013" y="2229253"/>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种植园</a:t>
            </a:r>
            <a:endParaRPr lang="zh-CN" altLang="en-US" dirty="0"/>
          </a:p>
        </p:txBody>
      </p:sp>
      <p:sp>
        <p:nvSpPr>
          <p:cNvPr id="6" name="文本框 5"/>
          <p:cNvSpPr txBox="1"/>
          <p:nvPr/>
        </p:nvSpPr>
        <p:spPr>
          <a:xfrm>
            <a:off x="6445113" y="3397824"/>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非洲</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0317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亚洲沦为殖民地半殖民地</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新航路开辟后</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2116795"/>
          <a:ext cx="10692000" cy="2535448"/>
        </p:xfrm>
        <a:graphic>
          <a:graphicData uri="http://schemas.openxmlformats.org/drawingml/2006/table">
            <a:tbl>
              <a:tblPr/>
              <a:tblGrid>
                <a:gridCol w="1349555">
                  <a:extLst>
                    <a:ext uri="{9D8B030D-6E8A-4147-A177-3AD203B41FA5}">
                      <a16:colId xmlns:a16="http://schemas.microsoft.com/office/drawing/2014/main" val="20000"/>
                    </a:ext>
                  </a:extLst>
                </a:gridCol>
                <a:gridCol w="9342445">
                  <a:extLst>
                    <a:ext uri="{9D8B030D-6E8A-4147-A177-3AD203B41FA5}">
                      <a16:colId xmlns:a16="http://schemas.microsoft.com/office/drawing/2014/main" val="20001"/>
                    </a:ext>
                  </a:extLst>
                </a:gridCol>
              </a:tblGrid>
              <a:tr h="1231304">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葡萄牙</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方式</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主要是建立</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，以控制商路</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结果</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到</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16</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世纪中叶，葡萄牙已经在亚洲建立了几十个商站</a:t>
                      </a:r>
                      <a:r>
                        <a:rPr lang="zh-CN" sz="2800" b="1" kern="100" dirty="0">
                          <a:effectLst/>
                          <a:latin typeface="宋体" panose="02010600030101010101" pitchFamily="2" charset="-122"/>
                          <a:ea typeface="Times New Roman" panose="02020603050405020304" pitchFamily="18" charset="0"/>
                          <a:cs typeface="Courier New" panose="02070309020205020404" pitchFamily="49" charset="0"/>
                        </a:rPr>
                        <a:t> </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15220">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西班牙</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入侵</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，将其变成了殖民地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文本框 2"/>
          <p:cNvSpPr txBox="1"/>
          <p:nvPr/>
        </p:nvSpPr>
        <p:spPr>
          <a:xfrm>
            <a:off x="5112965" y="2195971"/>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商站</a:t>
            </a:r>
            <a:endParaRPr lang="zh-CN" altLang="en-US" dirty="0"/>
          </a:p>
        </p:txBody>
      </p:sp>
      <p:sp>
        <p:nvSpPr>
          <p:cNvPr id="5" name="文本框 4"/>
          <p:cNvSpPr txBox="1"/>
          <p:nvPr/>
        </p:nvSpPr>
        <p:spPr>
          <a:xfrm>
            <a:off x="2628689" y="4137957"/>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菲律宾</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2.17</a:t>
            </a:r>
            <a:r>
              <a:rPr lang="zh-CN" altLang="zh-CN" kern="100" dirty="0">
                <a:latin typeface="Times New Roman" panose="02020603050405020304" pitchFamily="18" charset="0"/>
                <a:cs typeface="Times New Roman" panose="02020603050405020304" pitchFamily="18" charset="0"/>
              </a:rPr>
              <a:t>世纪以后的殖民扩张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列强在南亚的殖民扩张</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以英国入侵印度为主</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di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英国在印度殖民扩张的方式是</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_______________________________________________________________________________________________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英国在印度殖民扩张的结果是</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5509009" y="2145169"/>
            <a:ext cx="5598028" cy="523220"/>
          </a:xfrm>
          <a:prstGeom prst="rect">
            <a:avLst/>
          </a:prstGeom>
        </p:spPr>
        <p:txBody>
          <a:bodyPr wrap="square">
            <a:spAutoFit/>
          </a:bodyPr>
          <a:lstStyle/>
          <a:p>
            <a:pPr algn="dist"/>
            <a:r>
              <a:rPr lang="zh-CN" altLang="zh-CN" b="1" dirty="0">
                <a:ea typeface="华文楷体" panose="02010600040101010101" pitchFamily="2" charset="-122"/>
                <a:cs typeface="Times New Roman" panose="02020603050405020304" pitchFamily="18" charset="0"/>
              </a:rPr>
              <a:t>通过东印度公司，采取直接抢掠</a:t>
            </a:r>
            <a:r>
              <a:rPr lang="zh-CN" altLang="zh-CN" b="1" dirty="0">
                <a:cs typeface="Times New Roman" panose="02020603050405020304" pitchFamily="18" charset="0"/>
              </a:rPr>
              <a:t>、</a:t>
            </a:r>
            <a:endParaRPr lang="zh-CN" altLang="en-US" dirty="0"/>
          </a:p>
        </p:txBody>
      </p:sp>
      <p:sp>
        <p:nvSpPr>
          <p:cNvPr id="6" name="矩形 5"/>
          <p:cNvSpPr/>
          <p:nvPr/>
        </p:nvSpPr>
        <p:spPr>
          <a:xfrm>
            <a:off x="415037" y="2633988"/>
            <a:ext cx="10692000" cy="1319848"/>
          </a:xfrm>
          <a:prstGeom prst="rect">
            <a:avLst/>
          </a:prstGeom>
        </p:spPr>
        <p:txBody>
          <a:bodyPr wrap="square">
            <a:spAutoFit/>
          </a:bodyPr>
          <a:lstStyle/>
          <a:p>
            <a:pPr algn="just">
              <a:lnSpc>
                <a:spcPct val="150000"/>
              </a:lnSpc>
            </a:pPr>
            <a:r>
              <a:rPr lang="zh-CN" altLang="zh-CN" b="1" dirty="0">
                <a:ea typeface="华文楷体" panose="02010600040101010101" pitchFamily="2" charset="-122"/>
                <a:cs typeface="Times New Roman" panose="02020603050405020304" pitchFamily="18" charset="0"/>
              </a:rPr>
              <a:t>侵占土地</a:t>
            </a:r>
            <a:r>
              <a:rPr lang="zh-CN" altLang="zh-CN" b="1" dirty="0">
                <a:cs typeface="Times New Roman" panose="02020603050405020304" pitchFamily="18" charset="0"/>
              </a:rPr>
              <a:t>、</a:t>
            </a:r>
            <a:r>
              <a:rPr lang="zh-CN" altLang="zh-CN" b="1" dirty="0">
                <a:ea typeface="华文楷体" panose="02010600040101010101" pitchFamily="2" charset="-122"/>
                <a:cs typeface="Times New Roman" panose="02020603050405020304" pitchFamily="18" charset="0"/>
              </a:rPr>
              <a:t>强征巨额土地税</a:t>
            </a:r>
            <a:r>
              <a:rPr lang="zh-CN" altLang="zh-CN" b="1" dirty="0">
                <a:cs typeface="Times New Roman" panose="02020603050405020304" pitchFamily="18" charset="0"/>
              </a:rPr>
              <a:t>、</a:t>
            </a:r>
            <a:r>
              <a:rPr lang="zh-CN" altLang="zh-CN" b="1" dirty="0">
                <a:ea typeface="华文楷体" panose="02010600040101010101" pitchFamily="2" charset="-122"/>
                <a:cs typeface="Times New Roman" panose="02020603050405020304" pitchFamily="18" charset="0"/>
              </a:rPr>
              <a:t>种植并走私鸦片等手段，或挑动印度人打印度人，或直接进行武力侵略等</a:t>
            </a:r>
            <a:endParaRPr lang="zh-CN" altLang="en-US" dirty="0"/>
          </a:p>
        </p:txBody>
      </p:sp>
      <p:sp>
        <p:nvSpPr>
          <p:cNvPr id="9" name="矩形 8"/>
          <p:cNvSpPr/>
          <p:nvPr/>
        </p:nvSpPr>
        <p:spPr>
          <a:xfrm>
            <a:off x="5420067" y="4072191"/>
            <a:ext cx="5570756"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掠夺了大量财富和巨额利润，到</a:t>
            </a:r>
            <a:r>
              <a:rPr lang="en-US" altLang="zh-CN" b="1" dirty="0">
                <a:ea typeface="华文楷体" panose="02010600040101010101" pitchFamily="2" charset="-122"/>
              </a:rPr>
              <a:t>19</a:t>
            </a:r>
            <a:endParaRPr lang="zh-CN" altLang="en-US" dirty="0"/>
          </a:p>
        </p:txBody>
      </p:sp>
      <p:sp>
        <p:nvSpPr>
          <p:cNvPr id="11" name="矩形 10"/>
          <p:cNvSpPr/>
          <p:nvPr/>
        </p:nvSpPr>
        <p:spPr>
          <a:xfrm>
            <a:off x="415037" y="4705038"/>
            <a:ext cx="6462124" cy="523220"/>
          </a:xfrm>
          <a:prstGeom prst="rect">
            <a:avLst/>
          </a:prstGeom>
        </p:spPr>
        <p:txBody>
          <a:bodyPr wrap="square">
            <a:spAutoFit/>
          </a:bodyPr>
          <a:lstStyle/>
          <a:p>
            <a:r>
              <a:rPr lang="zh-CN" altLang="zh-CN" b="1" dirty="0">
                <a:ea typeface="华文楷体" panose="02010600040101010101" pitchFamily="2" charset="-122"/>
                <a:cs typeface="Times New Roman" panose="02020603050405020304" pitchFamily="18" charset="0"/>
              </a:rPr>
              <a:t>世纪中后期，英国几乎控制了印度全境</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列强在东南亚的殖民扩张</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连线</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pic>
        <p:nvPicPr>
          <p:cNvPr id="6146" name="Picture 2" descr="明-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1893" y="1511895"/>
            <a:ext cx="7938288" cy="298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15037" y="4517647"/>
            <a:ext cx="8046300" cy="73866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en-US" altLang="zh-CN" b="1" kern="100" dirty="0">
                <a:solidFill>
                  <a:schemeClr val="tx1"/>
                </a:solidFill>
                <a:latin typeface="宋体" panose="02010600030101010101" pitchFamily="2" charset="-122"/>
                <a:cs typeface="Times New Roman" panose="02020603050405020304" pitchFamily="18" charset="0"/>
              </a:rPr>
              <a:t>①</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d</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②</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a</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③</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b</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④</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c</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3133</Words>
  <Application>Microsoft Office PowerPoint</Application>
  <PresentationFormat>自定义</PresentationFormat>
  <Paragraphs>222</Paragraphs>
  <Slides>44</Slides>
  <Notes>13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44</vt:i4>
      </vt:variant>
    </vt:vector>
  </HeadingPairs>
  <TitlesOfParts>
    <vt:vector size="58"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1382</cp:revision>
  <dcterms:created xsi:type="dcterms:W3CDTF">2016-06-29T09:22:00Z</dcterms:created>
  <dcterms:modified xsi:type="dcterms:W3CDTF">2026-03-04T08:32:50Z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